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4"/>
  </p:notesMasterIdLst>
  <p:sldIdLst>
    <p:sldId id="257" r:id="rId2"/>
    <p:sldId id="259" r:id="rId3"/>
    <p:sldId id="265" r:id="rId4"/>
    <p:sldId id="260" r:id="rId5"/>
    <p:sldId id="266" r:id="rId6"/>
    <p:sldId id="261" r:id="rId7"/>
    <p:sldId id="263" r:id="rId8"/>
    <p:sldId id="264" r:id="rId9"/>
    <p:sldId id="267" r:id="rId10"/>
    <p:sldId id="268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85696" autoAdjust="0"/>
  </p:normalViewPr>
  <p:slideViewPr>
    <p:cSldViewPr snapToGrid="0">
      <p:cViewPr varScale="1">
        <p:scale>
          <a:sx n="56" d="100"/>
          <a:sy n="56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oria Jara Zubicueta" userId="b31ec58b-37a9-4232-954c-69286df7e6b6" providerId="ADAL" clId="{DDDF5167-DA50-4665-9F61-BB93E20ACB67}"/>
    <pc:docChg chg="undo custSel addSld delSld modSld">
      <pc:chgData name="Gloria Jara Zubicueta" userId="b31ec58b-37a9-4232-954c-69286df7e6b6" providerId="ADAL" clId="{DDDF5167-DA50-4665-9F61-BB93E20ACB67}" dt="2024-10-15T14:52:13.609" v="774" actId="6549"/>
      <pc:docMkLst>
        <pc:docMk/>
      </pc:docMkLst>
      <pc:sldChg chg="modSp mod">
        <pc:chgData name="Gloria Jara Zubicueta" userId="b31ec58b-37a9-4232-954c-69286df7e6b6" providerId="ADAL" clId="{DDDF5167-DA50-4665-9F61-BB93E20ACB67}" dt="2024-10-07T16:10:26.032" v="24" actId="20577"/>
        <pc:sldMkLst>
          <pc:docMk/>
          <pc:sldMk cId="252447761" sldId="263"/>
        </pc:sldMkLst>
        <pc:graphicFrameChg chg="modGraphic">
          <ac:chgData name="Gloria Jara Zubicueta" userId="b31ec58b-37a9-4232-954c-69286df7e6b6" providerId="ADAL" clId="{DDDF5167-DA50-4665-9F61-BB93E20ACB67}" dt="2024-10-07T16:10:26.032" v="24" actId="20577"/>
          <ac:graphicFrameMkLst>
            <pc:docMk/>
            <pc:sldMk cId="252447761" sldId="263"/>
            <ac:graphicFrameMk id="4" creationId="{7951DD2C-D05F-2E57-FA73-0909B56D6C74}"/>
          </ac:graphicFrameMkLst>
        </pc:graphicFrameChg>
      </pc:sldChg>
      <pc:sldChg chg="modSp mod">
        <pc:chgData name="Gloria Jara Zubicueta" userId="b31ec58b-37a9-4232-954c-69286df7e6b6" providerId="ADAL" clId="{DDDF5167-DA50-4665-9F61-BB93E20ACB67}" dt="2024-10-07T16:10:38.497" v="38" actId="20577"/>
        <pc:sldMkLst>
          <pc:docMk/>
          <pc:sldMk cId="694040727" sldId="264"/>
        </pc:sldMkLst>
        <pc:graphicFrameChg chg="modGraphic">
          <ac:chgData name="Gloria Jara Zubicueta" userId="b31ec58b-37a9-4232-954c-69286df7e6b6" providerId="ADAL" clId="{DDDF5167-DA50-4665-9F61-BB93E20ACB67}" dt="2024-10-07T16:10:38.497" v="38" actId="20577"/>
          <ac:graphicFrameMkLst>
            <pc:docMk/>
            <pc:sldMk cId="694040727" sldId="264"/>
            <ac:graphicFrameMk id="4" creationId="{841F6479-A2AD-6544-7704-6E1BAE384549}"/>
          </ac:graphicFrameMkLst>
        </pc:graphicFrameChg>
      </pc:sldChg>
      <pc:sldChg chg="modSp mod">
        <pc:chgData name="Gloria Jara Zubicueta" userId="b31ec58b-37a9-4232-954c-69286df7e6b6" providerId="ADAL" clId="{DDDF5167-DA50-4665-9F61-BB93E20ACB67}" dt="2024-10-07T16:10:51.262" v="52" actId="20577"/>
        <pc:sldMkLst>
          <pc:docMk/>
          <pc:sldMk cId="2407670269" sldId="267"/>
        </pc:sldMkLst>
        <pc:graphicFrameChg chg="modGraphic">
          <ac:chgData name="Gloria Jara Zubicueta" userId="b31ec58b-37a9-4232-954c-69286df7e6b6" providerId="ADAL" clId="{DDDF5167-DA50-4665-9F61-BB93E20ACB67}" dt="2024-10-07T16:10:51.262" v="52" actId="20577"/>
          <ac:graphicFrameMkLst>
            <pc:docMk/>
            <pc:sldMk cId="2407670269" sldId="267"/>
            <ac:graphicFrameMk id="4" creationId="{0D5E5802-9998-E5E5-F810-63F42D23E3A6}"/>
          </ac:graphicFrameMkLst>
        </pc:graphicFrameChg>
      </pc:sldChg>
      <pc:sldChg chg="modSp mod">
        <pc:chgData name="Gloria Jara Zubicueta" userId="b31ec58b-37a9-4232-954c-69286df7e6b6" providerId="ADAL" clId="{DDDF5167-DA50-4665-9F61-BB93E20ACB67}" dt="2024-10-07T16:11:02.466" v="66" actId="20577"/>
        <pc:sldMkLst>
          <pc:docMk/>
          <pc:sldMk cId="3855773699" sldId="268"/>
        </pc:sldMkLst>
        <pc:graphicFrameChg chg="modGraphic">
          <ac:chgData name="Gloria Jara Zubicueta" userId="b31ec58b-37a9-4232-954c-69286df7e6b6" providerId="ADAL" clId="{DDDF5167-DA50-4665-9F61-BB93E20ACB67}" dt="2024-10-07T16:11:02.466" v="66" actId="20577"/>
          <ac:graphicFrameMkLst>
            <pc:docMk/>
            <pc:sldMk cId="3855773699" sldId="268"/>
            <ac:graphicFrameMk id="4" creationId="{E055F3F0-9E68-F289-5244-BE1DDEC5BD32}"/>
          </ac:graphicFrameMkLst>
        </pc:graphicFrameChg>
      </pc:sldChg>
      <pc:sldChg chg="modSp new del mod">
        <pc:chgData name="Gloria Jara Zubicueta" userId="b31ec58b-37a9-4232-954c-69286df7e6b6" providerId="ADAL" clId="{DDDF5167-DA50-4665-9F61-BB93E20ACB67}" dt="2024-10-08T00:14:32.291" v="608" actId="2696"/>
        <pc:sldMkLst>
          <pc:docMk/>
          <pc:sldMk cId="590858097" sldId="269"/>
        </pc:sldMkLst>
        <pc:spChg chg="mod">
          <ac:chgData name="Gloria Jara Zubicueta" userId="b31ec58b-37a9-4232-954c-69286df7e6b6" providerId="ADAL" clId="{DDDF5167-DA50-4665-9F61-BB93E20ACB67}" dt="2024-10-07T16:12:23.086" v="93" actId="12"/>
          <ac:spMkLst>
            <pc:docMk/>
            <pc:sldMk cId="590858097" sldId="269"/>
            <ac:spMk id="2" creationId="{9472D58C-5CA6-3348-72AB-E7F20A5CC5C8}"/>
          </ac:spMkLst>
        </pc:spChg>
      </pc:sldChg>
      <pc:sldChg chg="addSp modSp new mod setBg">
        <pc:chgData name="Gloria Jara Zubicueta" userId="b31ec58b-37a9-4232-954c-69286df7e6b6" providerId="ADAL" clId="{DDDF5167-DA50-4665-9F61-BB93E20ACB67}" dt="2024-10-15T14:52:13.609" v="774" actId="6549"/>
        <pc:sldMkLst>
          <pc:docMk/>
          <pc:sldMk cId="298031121" sldId="270"/>
        </pc:sldMkLst>
        <pc:spChg chg="mod">
          <ac:chgData name="Gloria Jara Zubicueta" userId="b31ec58b-37a9-4232-954c-69286df7e6b6" providerId="ADAL" clId="{DDDF5167-DA50-4665-9F61-BB93E20ACB67}" dt="2024-10-08T00:16:13.341" v="760" actId="1076"/>
          <ac:spMkLst>
            <pc:docMk/>
            <pc:sldMk cId="298031121" sldId="270"/>
            <ac:spMk id="2" creationId="{30626C7F-9207-0C21-535A-743954E22A6E}"/>
          </ac:spMkLst>
        </pc:spChg>
        <pc:spChg chg="mod">
          <ac:chgData name="Gloria Jara Zubicueta" userId="b31ec58b-37a9-4232-954c-69286df7e6b6" providerId="ADAL" clId="{DDDF5167-DA50-4665-9F61-BB93E20ACB67}" dt="2024-10-15T14:52:13.609" v="774" actId="6549"/>
          <ac:spMkLst>
            <pc:docMk/>
            <pc:sldMk cId="298031121" sldId="270"/>
            <ac:spMk id="3" creationId="{6C14FB77-D443-A484-BB73-23AF9207B129}"/>
          </ac:spMkLst>
        </pc:spChg>
        <pc:spChg chg="add">
          <ac:chgData name="Gloria Jara Zubicueta" userId="b31ec58b-37a9-4232-954c-69286df7e6b6" providerId="ADAL" clId="{DDDF5167-DA50-4665-9F61-BB93E20ACB67}" dt="2024-10-08T00:04:58.851" v="506" actId="26606"/>
          <ac:spMkLst>
            <pc:docMk/>
            <pc:sldMk cId="298031121" sldId="270"/>
            <ac:spMk id="10" creationId="{CF4680D4-DEE2-49EE-AF90-EFEAF50AEC23}"/>
          </ac:spMkLst>
        </pc:spChg>
        <pc:spChg chg="add">
          <ac:chgData name="Gloria Jara Zubicueta" userId="b31ec58b-37a9-4232-954c-69286df7e6b6" providerId="ADAL" clId="{DDDF5167-DA50-4665-9F61-BB93E20ACB67}" dt="2024-10-08T00:04:58.851" v="506" actId="26606"/>
          <ac:spMkLst>
            <pc:docMk/>
            <pc:sldMk cId="298031121" sldId="270"/>
            <ac:spMk id="12" creationId="{50C52EE1-5085-4960-AD29-A926E62ECC9F}"/>
          </ac:spMkLst>
        </pc:spChg>
        <pc:spChg chg="add">
          <ac:chgData name="Gloria Jara Zubicueta" userId="b31ec58b-37a9-4232-954c-69286df7e6b6" providerId="ADAL" clId="{DDDF5167-DA50-4665-9F61-BB93E20ACB67}" dt="2024-10-08T00:04:58.851" v="506" actId="26606"/>
          <ac:spMkLst>
            <pc:docMk/>
            <pc:sldMk cId="298031121" sldId="270"/>
            <ac:spMk id="14" creationId="{CD15AA94-C237-4412-B37B-EB317D2B05B7}"/>
          </ac:spMkLst>
        </pc:spChg>
        <pc:picChg chg="add">
          <ac:chgData name="Gloria Jara Zubicueta" userId="b31ec58b-37a9-4232-954c-69286df7e6b6" providerId="ADAL" clId="{DDDF5167-DA50-4665-9F61-BB93E20ACB67}" dt="2024-10-08T00:04:58.851" v="506" actId="26606"/>
          <ac:picMkLst>
            <pc:docMk/>
            <pc:sldMk cId="298031121" sldId="270"/>
            <ac:picMk id="7" creationId="{D1592FA4-CF1A-AC55-28E3-244CC7AE619F}"/>
          </ac:picMkLst>
        </pc:picChg>
      </pc:sldChg>
      <pc:sldChg chg="addSp delSp modSp new mod">
        <pc:chgData name="Gloria Jara Zubicueta" userId="b31ec58b-37a9-4232-954c-69286df7e6b6" providerId="ADAL" clId="{DDDF5167-DA50-4665-9F61-BB93E20ACB67}" dt="2024-10-08T00:14:17.001" v="607" actId="20577"/>
        <pc:sldMkLst>
          <pc:docMk/>
          <pc:sldMk cId="3736000047" sldId="271"/>
        </pc:sldMkLst>
        <pc:spChg chg="del mod">
          <ac:chgData name="Gloria Jara Zubicueta" userId="b31ec58b-37a9-4232-954c-69286df7e6b6" providerId="ADAL" clId="{DDDF5167-DA50-4665-9F61-BB93E20ACB67}" dt="2024-10-08T00:13:34.059" v="567" actId="478"/>
          <ac:spMkLst>
            <pc:docMk/>
            <pc:sldMk cId="3736000047" sldId="271"/>
            <ac:spMk id="2" creationId="{C0323D20-B68E-3D2D-0C5A-31EBD5724144}"/>
          </ac:spMkLst>
        </pc:spChg>
        <pc:spChg chg="del">
          <ac:chgData name="Gloria Jara Zubicueta" userId="b31ec58b-37a9-4232-954c-69286df7e6b6" providerId="ADAL" clId="{DDDF5167-DA50-4665-9F61-BB93E20ACB67}" dt="2024-10-08T00:13:03.114" v="561" actId="3680"/>
          <ac:spMkLst>
            <pc:docMk/>
            <pc:sldMk cId="3736000047" sldId="271"/>
            <ac:spMk id="3" creationId="{525DBCE9-A9A6-4F0A-C19C-BF1CB9CCDF8A}"/>
          </ac:spMkLst>
        </pc:spChg>
        <pc:spChg chg="del">
          <ac:chgData name="Gloria Jara Zubicueta" userId="b31ec58b-37a9-4232-954c-69286df7e6b6" providerId="ADAL" clId="{DDDF5167-DA50-4665-9F61-BB93E20ACB67}" dt="2024-10-08T00:13:12.443" v="562" actId="478"/>
          <ac:spMkLst>
            <pc:docMk/>
            <pc:sldMk cId="3736000047" sldId="271"/>
            <ac:spMk id="4" creationId="{1E84F5BB-2104-C51B-2485-EFAE4098F6B5}"/>
          </ac:spMkLst>
        </pc:spChg>
        <pc:spChg chg="del mod">
          <ac:chgData name="Gloria Jara Zubicueta" userId="b31ec58b-37a9-4232-954c-69286df7e6b6" providerId="ADAL" clId="{DDDF5167-DA50-4665-9F61-BB93E20ACB67}" dt="2024-10-08T00:13:18.076" v="563" actId="478"/>
          <ac:spMkLst>
            <pc:docMk/>
            <pc:sldMk cId="3736000047" sldId="271"/>
            <ac:spMk id="5" creationId="{1280E1C7-E4DE-A5EE-6785-A63B7599F90C}"/>
          </ac:spMkLst>
        </pc:spChg>
        <pc:spChg chg="mod">
          <ac:chgData name="Gloria Jara Zubicueta" userId="b31ec58b-37a9-4232-954c-69286df7e6b6" providerId="ADAL" clId="{DDDF5167-DA50-4665-9F61-BB93E20ACB67}" dt="2024-10-08T00:12:09.045" v="528" actId="20577"/>
          <ac:spMkLst>
            <pc:docMk/>
            <pc:sldMk cId="3736000047" sldId="271"/>
            <ac:spMk id="6" creationId="{1D9DB798-3190-45BA-BDE1-3E6FFBE86F08}"/>
          </ac:spMkLst>
        </pc:spChg>
        <pc:spChg chg="add del mod">
          <ac:chgData name="Gloria Jara Zubicueta" userId="b31ec58b-37a9-4232-954c-69286df7e6b6" providerId="ADAL" clId="{DDDF5167-DA50-4665-9F61-BB93E20ACB67}" dt="2024-10-08T00:13:21.352" v="565" actId="478"/>
          <ac:spMkLst>
            <pc:docMk/>
            <pc:sldMk cId="3736000047" sldId="271"/>
            <ac:spMk id="9" creationId="{1C61291A-4293-DEE7-607F-DE7C203BB674}"/>
          </ac:spMkLst>
        </pc:spChg>
        <pc:spChg chg="add del mod">
          <ac:chgData name="Gloria Jara Zubicueta" userId="b31ec58b-37a9-4232-954c-69286df7e6b6" providerId="ADAL" clId="{DDDF5167-DA50-4665-9F61-BB93E20ACB67}" dt="2024-10-08T00:13:36.324" v="568" actId="478"/>
          <ac:spMkLst>
            <pc:docMk/>
            <pc:sldMk cId="3736000047" sldId="271"/>
            <ac:spMk id="11" creationId="{5850AE1A-6190-3FC0-B8DC-5E36C3D27C3B}"/>
          </ac:spMkLst>
        </pc:spChg>
        <pc:graphicFrameChg chg="add mod ord modGraphic">
          <ac:chgData name="Gloria Jara Zubicueta" userId="b31ec58b-37a9-4232-954c-69286df7e6b6" providerId="ADAL" clId="{DDDF5167-DA50-4665-9F61-BB93E20ACB67}" dt="2024-10-08T00:14:17.001" v="607" actId="20577"/>
          <ac:graphicFrameMkLst>
            <pc:docMk/>
            <pc:sldMk cId="3736000047" sldId="271"/>
            <ac:graphicFrameMk id="7" creationId="{972441AC-1355-369C-5B48-3520A86AD8E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8F2A6-C660-48F9-B004-E8903A47977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EC0932D-DA5C-407E-B64A-0A4FCA8332CF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a) Cualquier socio puede presentar por escrito los antecedentes que configuren una falta al comité de Ética correspondiente, debiendo ser esta presentación sólidamente fundamentada. </a:t>
          </a:r>
          <a:endParaRPr lang="en-US" dirty="0">
            <a:solidFill>
              <a:schemeClr val="tx1"/>
            </a:solidFill>
          </a:endParaRPr>
        </a:p>
      </dgm:t>
    </dgm:pt>
    <dgm:pt modelId="{31FD2CC9-BC7C-43BE-B66F-14AFDEB79BE5}" type="parTrans" cxnId="{9304D766-D565-4EB3-9F1B-00574F463427}">
      <dgm:prSet/>
      <dgm:spPr/>
      <dgm:t>
        <a:bodyPr/>
        <a:lstStyle/>
        <a:p>
          <a:endParaRPr lang="en-US"/>
        </a:p>
      </dgm:t>
    </dgm:pt>
    <dgm:pt modelId="{A5E94533-B942-4725-9372-BB048852B0C4}" type="sibTrans" cxnId="{9304D766-D565-4EB3-9F1B-00574F463427}">
      <dgm:prSet/>
      <dgm:spPr/>
      <dgm:t>
        <a:bodyPr/>
        <a:lstStyle/>
        <a:p>
          <a:endParaRPr lang="en-US"/>
        </a:p>
      </dgm:t>
    </dgm:pt>
    <dgm:pt modelId="{187CB8A1-F1AE-4C6D-AAF0-6A936576A0A3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b) Todo afectado tendrá derecho a una defensa personal o por representación (sí así lo estableciera expresamente); su posición debe ser escuchada cada vez que se revise el caso en otra instancia y en el expediente debe incorporarse la acusación y la defensa escrita correspondiente. </a:t>
          </a:r>
          <a:endParaRPr lang="en-US" dirty="0">
            <a:solidFill>
              <a:schemeClr val="tx1"/>
            </a:solidFill>
          </a:endParaRPr>
        </a:p>
      </dgm:t>
    </dgm:pt>
    <dgm:pt modelId="{0DDF76D0-BE4D-4B4C-93E8-C41C9B4D4D6F}" type="parTrans" cxnId="{522330B6-0D2A-4E3D-8596-7E71ED60ADCF}">
      <dgm:prSet/>
      <dgm:spPr/>
      <dgm:t>
        <a:bodyPr/>
        <a:lstStyle/>
        <a:p>
          <a:endParaRPr lang="en-US"/>
        </a:p>
      </dgm:t>
    </dgm:pt>
    <dgm:pt modelId="{E7C5BEED-111F-4799-A596-3685D55CA2D3}" type="sibTrans" cxnId="{522330B6-0D2A-4E3D-8596-7E71ED60ADCF}">
      <dgm:prSet/>
      <dgm:spPr/>
      <dgm:t>
        <a:bodyPr/>
        <a:lstStyle/>
        <a:p>
          <a:endParaRPr lang="en-US"/>
        </a:p>
      </dgm:t>
    </dgm:pt>
    <dgm:pt modelId="{07C04765-1662-4BE8-B91D-4A70D672BECE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c ) Sólo se sancionarán las faltas leves de los socios ante la reiteración de ellas. </a:t>
          </a:r>
          <a:endParaRPr lang="en-US" dirty="0">
            <a:solidFill>
              <a:schemeClr val="tx1"/>
            </a:solidFill>
          </a:endParaRPr>
        </a:p>
      </dgm:t>
    </dgm:pt>
    <dgm:pt modelId="{708F732B-0B91-42AA-932F-98BC94965DCD}" type="parTrans" cxnId="{0BA64E38-D6AA-40D1-8A34-BD98E25DA070}">
      <dgm:prSet/>
      <dgm:spPr/>
      <dgm:t>
        <a:bodyPr/>
        <a:lstStyle/>
        <a:p>
          <a:endParaRPr lang="en-US"/>
        </a:p>
      </dgm:t>
    </dgm:pt>
    <dgm:pt modelId="{3A4C9A8A-1D18-4E1D-88A2-15BB8180FF05}" type="sibTrans" cxnId="{0BA64E38-D6AA-40D1-8A34-BD98E25DA070}">
      <dgm:prSet/>
      <dgm:spPr/>
      <dgm:t>
        <a:bodyPr/>
        <a:lstStyle/>
        <a:p>
          <a:endParaRPr lang="en-US"/>
        </a:p>
      </dgm:t>
    </dgm:pt>
    <dgm:pt modelId="{136FAFD0-6417-4A1A-A7D8-59EDD9F4D98A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d) La investigación de las faltas se iniciará en la región respectiva, existiendo la posibilidad de apelación a la comisión metropolitana, la que tendrá el carácter de Comisión Nacional. </a:t>
          </a:r>
          <a:endParaRPr lang="en-US" dirty="0">
            <a:solidFill>
              <a:schemeClr val="tx1"/>
            </a:solidFill>
          </a:endParaRPr>
        </a:p>
      </dgm:t>
    </dgm:pt>
    <dgm:pt modelId="{EFFCA786-6D48-4134-A721-727952A61145}" type="parTrans" cxnId="{A90230A9-FC2C-4A37-B19C-EA2D88F9CB8E}">
      <dgm:prSet/>
      <dgm:spPr/>
      <dgm:t>
        <a:bodyPr/>
        <a:lstStyle/>
        <a:p>
          <a:endParaRPr lang="en-US"/>
        </a:p>
      </dgm:t>
    </dgm:pt>
    <dgm:pt modelId="{66806358-F6A1-41ED-BEBA-F20779DFFDFD}" type="sibTrans" cxnId="{A90230A9-FC2C-4A37-B19C-EA2D88F9CB8E}">
      <dgm:prSet/>
      <dgm:spPr/>
      <dgm:t>
        <a:bodyPr/>
        <a:lstStyle/>
        <a:p>
          <a:endParaRPr lang="en-US"/>
        </a:p>
      </dgm:t>
    </dgm:pt>
    <dgm:pt modelId="{1B6CE24C-2B8D-46F9-86BD-9A56CAB81BCF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e) Las situaciones que atañen a los dirigentes nacionales, Regionales o Provinciales serán estudiadas por la Comisión Nacional y la apelación a las resoluciones serán atendidas por una comisión ad-hoc de cinco integrantes elegidos al azar entre los miembros de las Comisiones de Ética de las regiones a cuyas bases no pertenezca el (o los) afectados. </a:t>
          </a:r>
          <a:endParaRPr lang="en-US" dirty="0">
            <a:solidFill>
              <a:schemeClr val="tx1"/>
            </a:solidFill>
          </a:endParaRPr>
        </a:p>
      </dgm:t>
    </dgm:pt>
    <dgm:pt modelId="{35983133-135A-42E7-A71B-3BFA0A872CCF}" type="parTrans" cxnId="{38FD4720-B033-4532-AB54-D0EBC7D5874F}">
      <dgm:prSet/>
      <dgm:spPr/>
      <dgm:t>
        <a:bodyPr/>
        <a:lstStyle/>
        <a:p>
          <a:endParaRPr lang="en-US"/>
        </a:p>
      </dgm:t>
    </dgm:pt>
    <dgm:pt modelId="{719A657D-72D8-46D4-8FD5-C59F626BECFE}" type="sibTrans" cxnId="{38FD4720-B033-4532-AB54-D0EBC7D5874F}">
      <dgm:prSet/>
      <dgm:spPr/>
      <dgm:t>
        <a:bodyPr/>
        <a:lstStyle/>
        <a:p>
          <a:endParaRPr lang="en-US"/>
        </a:p>
      </dgm:t>
    </dgm:pt>
    <dgm:pt modelId="{75F3A6CB-D62E-4059-8C07-0111A7C63760}">
      <dgm:prSet/>
      <dgm:spPr/>
      <dgm:t>
        <a:bodyPr/>
        <a:lstStyle/>
        <a:p>
          <a:r>
            <a:rPr lang="es-MX" dirty="0">
              <a:solidFill>
                <a:schemeClr val="tx1"/>
              </a:solidFill>
            </a:rPr>
            <a:t>f) Para aplicar la sanción de expulsión, la decisión corresponderá solamente a la segunda instancia, pudiendo la Comisión Regional recomendar esta medida a la instancia de apelación correspondiente. Un Reglamento deberá especificar los plazos, pasos y procedimientos a seguir</a:t>
          </a:r>
          <a:endParaRPr lang="en-US" dirty="0">
            <a:solidFill>
              <a:schemeClr val="tx1"/>
            </a:solidFill>
          </a:endParaRPr>
        </a:p>
      </dgm:t>
    </dgm:pt>
    <dgm:pt modelId="{49840971-B509-4350-B131-BC00021D3825}" type="parTrans" cxnId="{EE5AB8B8-3430-46A3-AB1D-79AA4E7E2BD5}">
      <dgm:prSet/>
      <dgm:spPr/>
      <dgm:t>
        <a:bodyPr/>
        <a:lstStyle/>
        <a:p>
          <a:endParaRPr lang="en-US"/>
        </a:p>
      </dgm:t>
    </dgm:pt>
    <dgm:pt modelId="{07160588-5925-4CFC-8CBC-897F98720ED9}" type="sibTrans" cxnId="{EE5AB8B8-3430-46A3-AB1D-79AA4E7E2BD5}">
      <dgm:prSet/>
      <dgm:spPr/>
      <dgm:t>
        <a:bodyPr/>
        <a:lstStyle/>
        <a:p>
          <a:endParaRPr lang="en-US"/>
        </a:p>
      </dgm:t>
    </dgm:pt>
    <dgm:pt modelId="{AA15294C-BCDA-4720-A4D4-1F2C585BACD8}" type="pres">
      <dgm:prSet presAssocID="{DC88F2A6-C660-48F9-B004-E8903A479779}" presName="diagram" presStyleCnt="0">
        <dgm:presLayoutVars>
          <dgm:dir/>
          <dgm:resizeHandles val="exact"/>
        </dgm:presLayoutVars>
      </dgm:prSet>
      <dgm:spPr/>
    </dgm:pt>
    <dgm:pt modelId="{6E88EABF-0DE9-4F29-BF07-814165CF313E}" type="pres">
      <dgm:prSet presAssocID="{1EC0932D-DA5C-407E-B64A-0A4FCA8332CF}" presName="node" presStyleLbl="node1" presStyleIdx="0" presStyleCnt="6">
        <dgm:presLayoutVars>
          <dgm:bulletEnabled val="1"/>
        </dgm:presLayoutVars>
      </dgm:prSet>
      <dgm:spPr/>
    </dgm:pt>
    <dgm:pt modelId="{1E2794CA-6F1C-4BFC-8B19-985C47E82F6D}" type="pres">
      <dgm:prSet presAssocID="{A5E94533-B942-4725-9372-BB048852B0C4}" presName="sibTrans" presStyleCnt="0"/>
      <dgm:spPr/>
    </dgm:pt>
    <dgm:pt modelId="{A567C662-7E7C-4DEE-8F30-AC9A94E260C9}" type="pres">
      <dgm:prSet presAssocID="{187CB8A1-F1AE-4C6D-AAF0-6A936576A0A3}" presName="node" presStyleLbl="node1" presStyleIdx="1" presStyleCnt="6">
        <dgm:presLayoutVars>
          <dgm:bulletEnabled val="1"/>
        </dgm:presLayoutVars>
      </dgm:prSet>
      <dgm:spPr/>
    </dgm:pt>
    <dgm:pt modelId="{75C95862-EA3B-44F1-90AC-E1FBE52DE29E}" type="pres">
      <dgm:prSet presAssocID="{E7C5BEED-111F-4799-A596-3685D55CA2D3}" presName="sibTrans" presStyleCnt="0"/>
      <dgm:spPr/>
    </dgm:pt>
    <dgm:pt modelId="{16C544F7-186C-46F4-BFEA-38FCD4203FB2}" type="pres">
      <dgm:prSet presAssocID="{07C04765-1662-4BE8-B91D-4A70D672BECE}" presName="node" presStyleLbl="node1" presStyleIdx="2" presStyleCnt="6">
        <dgm:presLayoutVars>
          <dgm:bulletEnabled val="1"/>
        </dgm:presLayoutVars>
      </dgm:prSet>
      <dgm:spPr/>
    </dgm:pt>
    <dgm:pt modelId="{F140B040-B40B-43AA-A84E-E70E34BA3D60}" type="pres">
      <dgm:prSet presAssocID="{3A4C9A8A-1D18-4E1D-88A2-15BB8180FF05}" presName="sibTrans" presStyleCnt="0"/>
      <dgm:spPr/>
    </dgm:pt>
    <dgm:pt modelId="{092FDF6E-CF37-4A07-9D3D-E0F22F20E4C6}" type="pres">
      <dgm:prSet presAssocID="{136FAFD0-6417-4A1A-A7D8-59EDD9F4D98A}" presName="node" presStyleLbl="node1" presStyleIdx="3" presStyleCnt="6">
        <dgm:presLayoutVars>
          <dgm:bulletEnabled val="1"/>
        </dgm:presLayoutVars>
      </dgm:prSet>
      <dgm:spPr/>
    </dgm:pt>
    <dgm:pt modelId="{3B9ADDB0-1877-4D04-88E1-AECCCCA2DE1F}" type="pres">
      <dgm:prSet presAssocID="{66806358-F6A1-41ED-BEBA-F20779DFFDFD}" presName="sibTrans" presStyleCnt="0"/>
      <dgm:spPr/>
    </dgm:pt>
    <dgm:pt modelId="{0D50E55C-0653-4A05-946C-87C049D025AA}" type="pres">
      <dgm:prSet presAssocID="{1B6CE24C-2B8D-46F9-86BD-9A56CAB81BCF}" presName="node" presStyleLbl="node1" presStyleIdx="4" presStyleCnt="6">
        <dgm:presLayoutVars>
          <dgm:bulletEnabled val="1"/>
        </dgm:presLayoutVars>
      </dgm:prSet>
      <dgm:spPr/>
    </dgm:pt>
    <dgm:pt modelId="{36407BDF-F345-4BC9-B6A0-BDC701CA1029}" type="pres">
      <dgm:prSet presAssocID="{719A657D-72D8-46D4-8FD5-C59F626BECFE}" presName="sibTrans" presStyleCnt="0"/>
      <dgm:spPr/>
    </dgm:pt>
    <dgm:pt modelId="{6FAFCA39-CDC3-4B47-876B-E294281D2693}" type="pres">
      <dgm:prSet presAssocID="{75F3A6CB-D62E-4059-8C07-0111A7C63760}" presName="node" presStyleLbl="node1" presStyleIdx="5" presStyleCnt="6">
        <dgm:presLayoutVars>
          <dgm:bulletEnabled val="1"/>
        </dgm:presLayoutVars>
      </dgm:prSet>
      <dgm:spPr/>
    </dgm:pt>
  </dgm:ptLst>
  <dgm:cxnLst>
    <dgm:cxn modelId="{099F3E0E-5693-4B34-ACA5-9AE4F278D2B0}" type="presOf" srcId="{1B6CE24C-2B8D-46F9-86BD-9A56CAB81BCF}" destId="{0D50E55C-0653-4A05-946C-87C049D025AA}" srcOrd="0" destOrd="0" presId="urn:microsoft.com/office/officeart/2005/8/layout/default"/>
    <dgm:cxn modelId="{38FD4720-B033-4532-AB54-D0EBC7D5874F}" srcId="{DC88F2A6-C660-48F9-B004-E8903A479779}" destId="{1B6CE24C-2B8D-46F9-86BD-9A56CAB81BCF}" srcOrd="4" destOrd="0" parTransId="{35983133-135A-42E7-A71B-3BFA0A872CCF}" sibTransId="{719A657D-72D8-46D4-8FD5-C59F626BECFE}"/>
    <dgm:cxn modelId="{1C00BF2B-4C83-425B-833A-F4DEE7E43B5F}" type="presOf" srcId="{136FAFD0-6417-4A1A-A7D8-59EDD9F4D98A}" destId="{092FDF6E-CF37-4A07-9D3D-E0F22F20E4C6}" srcOrd="0" destOrd="0" presId="urn:microsoft.com/office/officeart/2005/8/layout/default"/>
    <dgm:cxn modelId="{0BA64E38-D6AA-40D1-8A34-BD98E25DA070}" srcId="{DC88F2A6-C660-48F9-B004-E8903A479779}" destId="{07C04765-1662-4BE8-B91D-4A70D672BECE}" srcOrd="2" destOrd="0" parTransId="{708F732B-0B91-42AA-932F-98BC94965DCD}" sibTransId="{3A4C9A8A-1D18-4E1D-88A2-15BB8180FF05}"/>
    <dgm:cxn modelId="{470AA03F-DF82-4DF8-959B-405AFBB6A329}" type="presOf" srcId="{1EC0932D-DA5C-407E-B64A-0A4FCA8332CF}" destId="{6E88EABF-0DE9-4F29-BF07-814165CF313E}" srcOrd="0" destOrd="0" presId="urn:microsoft.com/office/officeart/2005/8/layout/default"/>
    <dgm:cxn modelId="{9304D766-D565-4EB3-9F1B-00574F463427}" srcId="{DC88F2A6-C660-48F9-B004-E8903A479779}" destId="{1EC0932D-DA5C-407E-B64A-0A4FCA8332CF}" srcOrd="0" destOrd="0" parTransId="{31FD2CC9-BC7C-43BE-B66F-14AFDEB79BE5}" sibTransId="{A5E94533-B942-4725-9372-BB048852B0C4}"/>
    <dgm:cxn modelId="{F0CA5F4A-05AC-4CA6-8853-FF3CEF49FA5F}" type="presOf" srcId="{187CB8A1-F1AE-4C6D-AAF0-6A936576A0A3}" destId="{A567C662-7E7C-4DEE-8F30-AC9A94E260C9}" srcOrd="0" destOrd="0" presId="urn:microsoft.com/office/officeart/2005/8/layout/default"/>
    <dgm:cxn modelId="{0DA28F79-F9E1-4C53-A166-9EA72A1FA62E}" type="presOf" srcId="{75F3A6CB-D62E-4059-8C07-0111A7C63760}" destId="{6FAFCA39-CDC3-4B47-876B-E294281D2693}" srcOrd="0" destOrd="0" presId="urn:microsoft.com/office/officeart/2005/8/layout/default"/>
    <dgm:cxn modelId="{1B3D8887-0FD4-4884-B938-3EF45B3503E3}" type="presOf" srcId="{DC88F2A6-C660-48F9-B004-E8903A479779}" destId="{AA15294C-BCDA-4720-A4D4-1F2C585BACD8}" srcOrd="0" destOrd="0" presId="urn:microsoft.com/office/officeart/2005/8/layout/default"/>
    <dgm:cxn modelId="{A90230A9-FC2C-4A37-B19C-EA2D88F9CB8E}" srcId="{DC88F2A6-C660-48F9-B004-E8903A479779}" destId="{136FAFD0-6417-4A1A-A7D8-59EDD9F4D98A}" srcOrd="3" destOrd="0" parTransId="{EFFCA786-6D48-4134-A721-727952A61145}" sibTransId="{66806358-F6A1-41ED-BEBA-F20779DFFDFD}"/>
    <dgm:cxn modelId="{270E79B3-137E-459C-B003-9DBEF575C656}" type="presOf" srcId="{07C04765-1662-4BE8-B91D-4A70D672BECE}" destId="{16C544F7-186C-46F4-BFEA-38FCD4203FB2}" srcOrd="0" destOrd="0" presId="urn:microsoft.com/office/officeart/2005/8/layout/default"/>
    <dgm:cxn modelId="{522330B6-0D2A-4E3D-8596-7E71ED60ADCF}" srcId="{DC88F2A6-C660-48F9-B004-E8903A479779}" destId="{187CB8A1-F1AE-4C6D-AAF0-6A936576A0A3}" srcOrd="1" destOrd="0" parTransId="{0DDF76D0-BE4D-4B4C-93E8-C41C9B4D4D6F}" sibTransId="{E7C5BEED-111F-4799-A596-3685D55CA2D3}"/>
    <dgm:cxn modelId="{EE5AB8B8-3430-46A3-AB1D-79AA4E7E2BD5}" srcId="{DC88F2A6-C660-48F9-B004-E8903A479779}" destId="{75F3A6CB-D62E-4059-8C07-0111A7C63760}" srcOrd="5" destOrd="0" parTransId="{49840971-B509-4350-B131-BC00021D3825}" sibTransId="{07160588-5925-4CFC-8CBC-897F98720ED9}"/>
    <dgm:cxn modelId="{79931165-8E41-44D6-A2BF-7442660BC8C6}" type="presParOf" srcId="{AA15294C-BCDA-4720-A4D4-1F2C585BACD8}" destId="{6E88EABF-0DE9-4F29-BF07-814165CF313E}" srcOrd="0" destOrd="0" presId="urn:microsoft.com/office/officeart/2005/8/layout/default"/>
    <dgm:cxn modelId="{8421C946-B92A-4665-A644-BA27B46D3FD0}" type="presParOf" srcId="{AA15294C-BCDA-4720-A4D4-1F2C585BACD8}" destId="{1E2794CA-6F1C-4BFC-8B19-985C47E82F6D}" srcOrd="1" destOrd="0" presId="urn:microsoft.com/office/officeart/2005/8/layout/default"/>
    <dgm:cxn modelId="{37F624BE-FDEE-4FF4-8EEF-6D39C4058481}" type="presParOf" srcId="{AA15294C-BCDA-4720-A4D4-1F2C585BACD8}" destId="{A567C662-7E7C-4DEE-8F30-AC9A94E260C9}" srcOrd="2" destOrd="0" presId="urn:microsoft.com/office/officeart/2005/8/layout/default"/>
    <dgm:cxn modelId="{53A9262C-6F14-424D-9D9C-581447E08042}" type="presParOf" srcId="{AA15294C-BCDA-4720-A4D4-1F2C585BACD8}" destId="{75C95862-EA3B-44F1-90AC-E1FBE52DE29E}" srcOrd="3" destOrd="0" presId="urn:microsoft.com/office/officeart/2005/8/layout/default"/>
    <dgm:cxn modelId="{66E3C1A7-8883-4439-94C5-7F5CC4E4C849}" type="presParOf" srcId="{AA15294C-BCDA-4720-A4D4-1F2C585BACD8}" destId="{16C544F7-186C-46F4-BFEA-38FCD4203FB2}" srcOrd="4" destOrd="0" presId="urn:microsoft.com/office/officeart/2005/8/layout/default"/>
    <dgm:cxn modelId="{9573BEB6-2DD0-490E-9920-89D5AB427E26}" type="presParOf" srcId="{AA15294C-BCDA-4720-A4D4-1F2C585BACD8}" destId="{F140B040-B40B-43AA-A84E-E70E34BA3D60}" srcOrd="5" destOrd="0" presId="urn:microsoft.com/office/officeart/2005/8/layout/default"/>
    <dgm:cxn modelId="{35299D3D-FB64-4FE9-BA5A-307A4C88935C}" type="presParOf" srcId="{AA15294C-BCDA-4720-A4D4-1F2C585BACD8}" destId="{092FDF6E-CF37-4A07-9D3D-E0F22F20E4C6}" srcOrd="6" destOrd="0" presId="urn:microsoft.com/office/officeart/2005/8/layout/default"/>
    <dgm:cxn modelId="{5A788F81-7849-43DD-965D-89624141987B}" type="presParOf" srcId="{AA15294C-BCDA-4720-A4D4-1F2C585BACD8}" destId="{3B9ADDB0-1877-4D04-88E1-AECCCCA2DE1F}" srcOrd="7" destOrd="0" presId="urn:microsoft.com/office/officeart/2005/8/layout/default"/>
    <dgm:cxn modelId="{ACAFB601-D680-4F1D-A48F-41DD91EEEAE2}" type="presParOf" srcId="{AA15294C-BCDA-4720-A4D4-1F2C585BACD8}" destId="{0D50E55C-0653-4A05-946C-87C049D025AA}" srcOrd="8" destOrd="0" presId="urn:microsoft.com/office/officeart/2005/8/layout/default"/>
    <dgm:cxn modelId="{5CEA0E17-90CA-4EAE-BC64-3FA46F94ABB5}" type="presParOf" srcId="{AA15294C-BCDA-4720-A4D4-1F2C585BACD8}" destId="{36407BDF-F345-4BC9-B6A0-BDC701CA1029}" srcOrd="9" destOrd="0" presId="urn:microsoft.com/office/officeart/2005/8/layout/default"/>
    <dgm:cxn modelId="{B89F1B28-1B29-4885-A2BB-5870790A9E2C}" type="presParOf" srcId="{AA15294C-BCDA-4720-A4D4-1F2C585BACD8}" destId="{6FAFCA39-CDC3-4B47-876B-E294281D269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99BB13-8910-478B-9A22-B616B14A34A5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A99A30E0-C42F-4109-BB2E-471472D6281E}">
      <dgm:prSet/>
      <dgm:spPr/>
      <dgm:t>
        <a:bodyPr/>
        <a:lstStyle/>
        <a:p>
          <a:r>
            <a:rPr lang="es-MX" b="1" i="0" dirty="0"/>
            <a:t>Un reglamento interno debe ser útil </a:t>
          </a:r>
          <a:r>
            <a:rPr lang="es-MX" b="0" i="0" dirty="0"/>
            <a:t>y se redactará en base estatutos de asociación y dando más detalles sobre el establecido en ellos de manera simple y complementaria.</a:t>
          </a:r>
          <a:endParaRPr lang="en-US" dirty="0"/>
        </a:p>
      </dgm:t>
    </dgm:pt>
    <dgm:pt modelId="{25744BE7-94D2-4165-9B2F-2147281C6600}" type="parTrans" cxnId="{A17FA199-87F8-46BC-9000-53BE3F2B56E3}">
      <dgm:prSet/>
      <dgm:spPr/>
      <dgm:t>
        <a:bodyPr/>
        <a:lstStyle/>
        <a:p>
          <a:endParaRPr lang="en-US"/>
        </a:p>
      </dgm:t>
    </dgm:pt>
    <dgm:pt modelId="{9CD7E544-6F63-49D2-B489-2F22B94C4788}" type="sibTrans" cxnId="{A17FA199-87F8-46BC-9000-53BE3F2B56E3}">
      <dgm:prSet/>
      <dgm:spPr/>
      <dgm:t>
        <a:bodyPr/>
        <a:lstStyle/>
        <a:p>
          <a:endParaRPr lang="en-US"/>
        </a:p>
      </dgm:t>
    </dgm:pt>
    <dgm:pt modelId="{74657A49-CE25-4FC0-A7F0-67B94C93AD4F}">
      <dgm:prSet/>
      <dgm:spPr/>
      <dgm:t>
        <a:bodyPr/>
        <a:lstStyle/>
        <a:p>
          <a:r>
            <a:rPr lang="es-MX" b="1" i="0"/>
            <a:t>Amplía y complementa en materias no especificadas </a:t>
          </a:r>
          <a:r>
            <a:rPr lang="es-MX" b="0" i="0"/>
            <a:t>en los mismos o que no tienen un desarrollo bastante amplio. En ningún caso podrá su contenido podrá ser contrario al contenido estatutario.</a:t>
          </a:r>
          <a:endParaRPr lang="en-US"/>
        </a:p>
      </dgm:t>
    </dgm:pt>
    <dgm:pt modelId="{2B82E9BB-ED69-4E66-88E3-4583A97B5490}" type="parTrans" cxnId="{89775E00-51A8-4414-BC35-BD21C8D02E3D}">
      <dgm:prSet/>
      <dgm:spPr/>
      <dgm:t>
        <a:bodyPr/>
        <a:lstStyle/>
        <a:p>
          <a:endParaRPr lang="en-US"/>
        </a:p>
      </dgm:t>
    </dgm:pt>
    <dgm:pt modelId="{E0321802-117D-482B-8B09-11AF0F320679}" type="sibTrans" cxnId="{89775E00-51A8-4414-BC35-BD21C8D02E3D}">
      <dgm:prSet/>
      <dgm:spPr/>
      <dgm:t>
        <a:bodyPr/>
        <a:lstStyle/>
        <a:p>
          <a:endParaRPr lang="en-US"/>
        </a:p>
      </dgm:t>
    </dgm:pt>
    <dgm:pt modelId="{17EB57A3-AC3D-4454-8EBA-49081ACA6F42}">
      <dgm:prSet/>
      <dgm:spPr/>
      <dgm:t>
        <a:bodyPr/>
        <a:lstStyle/>
        <a:p>
          <a:r>
            <a:rPr lang="es-MX" b="1" i="0" dirty="0"/>
            <a:t>No es obligatoria, pero sí conveniente </a:t>
          </a:r>
          <a:r>
            <a:rPr lang="es-MX" b="0" i="0" dirty="0"/>
            <a:t>según lo demuestra la pr</a:t>
          </a:r>
          <a:r>
            <a:rPr lang="es-MX" dirty="0"/>
            <a:t>á</a:t>
          </a:r>
          <a:r>
            <a:rPr lang="es-MX" b="0" i="0" dirty="0"/>
            <a:t>ctica de sucesivas Comisiones de Ética.</a:t>
          </a:r>
          <a:endParaRPr lang="en-US" dirty="0"/>
        </a:p>
      </dgm:t>
    </dgm:pt>
    <dgm:pt modelId="{BFE7E6DD-E60E-4A15-9026-8BB743B67C1A}" type="parTrans" cxnId="{1A32A471-C0C2-4134-A222-91946F7DEDAF}">
      <dgm:prSet/>
      <dgm:spPr/>
      <dgm:t>
        <a:bodyPr/>
        <a:lstStyle/>
        <a:p>
          <a:endParaRPr lang="en-US"/>
        </a:p>
      </dgm:t>
    </dgm:pt>
    <dgm:pt modelId="{AF1563FE-93CA-4F4C-AAC9-263FC1BCFDAC}" type="sibTrans" cxnId="{1A32A471-C0C2-4134-A222-91946F7DEDAF}">
      <dgm:prSet/>
      <dgm:spPr/>
      <dgm:t>
        <a:bodyPr/>
        <a:lstStyle/>
        <a:p>
          <a:endParaRPr lang="en-US"/>
        </a:p>
      </dgm:t>
    </dgm:pt>
    <dgm:pt modelId="{A7A1FA57-D329-494C-97AA-17398F991DAE}">
      <dgm:prSet/>
      <dgm:spPr/>
      <dgm:t>
        <a:bodyPr/>
        <a:lstStyle/>
        <a:p>
          <a:r>
            <a:rPr lang="es-MX"/>
            <a:t>Si, por el contrario, lo que indica el reglamento o no consta o contradice los estatutos, entonces debería efectuarse una </a:t>
          </a:r>
          <a:r>
            <a:rPr lang="es-MX" b="1" i="1" u="sng"/>
            <a:t>modificación de los mismos</a:t>
          </a:r>
          <a:r>
            <a:rPr lang="es-MX" b="1" i="1"/>
            <a:t>.</a:t>
          </a:r>
          <a:endParaRPr lang="en-US"/>
        </a:p>
      </dgm:t>
    </dgm:pt>
    <dgm:pt modelId="{074BE938-4249-4EF7-9368-54EB4F3C18C1}" type="parTrans" cxnId="{7EBF24F1-BEDA-46E8-8074-96DD300264A1}">
      <dgm:prSet/>
      <dgm:spPr/>
      <dgm:t>
        <a:bodyPr/>
        <a:lstStyle/>
        <a:p>
          <a:endParaRPr lang="en-US"/>
        </a:p>
      </dgm:t>
    </dgm:pt>
    <dgm:pt modelId="{4FD37D87-FDC4-4C49-9A55-7C6BFC6E07FE}" type="sibTrans" cxnId="{7EBF24F1-BEDA-46E8-8074-96DD300264A1}">
      <dgm:prSet/>
      <dgm:spPr/>
      <dgm:t>
        <a:bodyPr/>
        <a:lstStyle/>
        <a:p>
          <a:endParaRPr lang="en-US"/>
        </a:p>
      </dgm:t>
    </dgm:pt>
    <dgm:pt modelId="{0426067C-FAFD-4D92-A0BF-F000E95DE8F9}">
      <dgm:prSet/>
      <dgm:spPr/>
      <dgm:t>
        <a:bodyPr/>
        <a:lstStyle/>
        <a:p>
          <a:r>
            <a:rPr lang="es-MX" b="0" i="0"/>
            <a:t>Debemos tener claro pues, que los estatutos y el reglamento de régimen interno se complementan y es el reglamento el que se adapta a lo que ya está previamente regulado tanto por los estatutos como por la ley vigente.</a:t>
          </a:r>
          <a:endParaRPr lang="en-US"/>
        </a:p>
      </dgm:t>
    </dgm:pt>
    <dgm:pt modelId="{A10922C1-45A9-4295-9133-183C9E3FDD4B}" type="parTrans" cxnId="{9F8C6830-FA70-4F02-A885-B2015A4FEB92}">
      <dgm:prSet/>
      <dgm:spPr/>
      <dgm:t>
        <a:bodyPr/>
        <a:lstStyle/>
        <a:p>
          <a:endParaRPr lang="en-US"/>
        </a:p>
      </dgm:t>
    </dgm:pt>
    <dgm:pt modelId="{AA980867-DC78-4D71-98A9-D860DBF96A62}" type="sibTrans" cxnId="{9F8C6830-FA70-4F02-A885-B2015A4FEB92}">
      <dgm:prSet/>
      <dgm:spPr/>
      <dgm:t>
        <a:bodyPr/>
        <a:lstStyle/>
        <a:p>
          <a:endParaRPr lang="en-US"/>
        </a:p>
      </dgm:t>
    </dgm:pt>
    <dgm:pt modelId="{F209E0EF-5EC8-4BA6-9325-E5199EFAC5F4}" type="pres">
      <dgm:prSet presAssocID="{DC99BB13-8910-478B-9A22-B616B14A34A5}" presName="linear" presStyleCnt="0">
        <dgm:presLayoutVars>
          <dgm:animLvl val="lvl"/>
          <dgm:resizeHandles val="exact"/>
        </dgm:presLayoutVars>
      </dgm:prSet>
      <dgm:spPr/>
    </dgm:pt>
    <dgm:pt modelId="{73455E7A-7026-4EE2-8786-B08CF9C83965}" type="pres">
      <dgm:prSet presAssocID="{A99A30E0-C42F-4109-BB2E-471472D6281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F507A8D-B6D5-4C29-B306-CDF86DCAEFD1}" type="pres">
      <dgm:prSet presAssocID="{9CD7E544-6F63-49D2-B489-2F22B94C4788}" presName="spacer" presStyleCnt="0"/>
      <dgm:spPr/>
    </dgm:pt>
    <dgm:pt modelId="{F6A5C542-FD3D-4560-BBA1-8B387AE7EE27}" type="pres">
      <dgm:prSet presAssocID="{74657A49-CE25-4FC0-A7F0-67B94C93AD4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F999A1D-81B8-40BE-85BC-ADB5AD851A07}" type="pres">
      <dgm:prSet presAssocID="{E0321802-117D-482B-8B09-11AF0F320679}" presName="spacer" presStyleCnt="0"/>
      <dgm:spPr/>
    </dgm:pt>
    <dgm:pt modelId="{5101E22B-7A25-4D58-A152-39FD52809CA5}" type="pres">
      <dgm:prSet presAssocID="{17EB57A3-AC3D-4454-8EBA-49081ACA6F4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DA0B8186-92F2-4E91-BD91-507D532D7AAE}" type="pres">
      <dgm:prSet presAssocID="{AF1563FE-93CA-4F4C-AAC9-263FC1BCFDAC}" presName="spacer" presStyleCnt="0"/>
      <dgm:spPr/>
    </dgm:pt>
    <dgm:pt modelId="{11E6E658-7BA2-4FB1-8711-781D0FF4E444}" type="pres">
      <dgm:prSet presAssocID="{A7A1FA57-D329-494C-97AA-17398F991DA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B68EE99-A929-4F2F-999B-60C0600ACE3E}" type="pres">
      <dgm:prSet presAssocID="{4FD37D87-FDC4-4C49-9A55-7C6BFC6E07FE}" presName="spacer" presStyleCnt="0"/>
      <dgm:spPr/>
    </dgm:pt>
    <dgm:pt modelId="{A3ED07D7-DCF5-4129-A010-29943D3E29F4}" type="pres">
      <dgm:prSet presAssocID="{0426067C-FAFD-4D92-A0BF-F000E95DE8F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9775E00-51A8-4414-BC35-BD21C8D02E3D}" srcId="{DC99BB13-8910-478B-9A22-B616B14A34A5}" destId="{74657A49-CE25-4FC0-A7F0-67B94C93AD4F}" srcOrd="1" destOrd="0" parTransId="{2B82E9BB-ED69-4E66-88E3-4583A97B5490}" sibTransId="{E0321802-117D-482B-8B09-11AF0F320679}"/>
    <dgm:cxn modelId="{9F8C6830-FA70-4F02-A885-B2015A4FEB92}" srcId="{DC99BB13-8910-478B-9A22-B616B14A34A5}" destId="{0426067C-FAFD-4D92-A0BF-F000E95DE8F9}" srcOrd="4" destOrd="0" parTransId="{A10922C1-45A9-4295-9133-183C9E3FDD4B}" sibTransId="{AA980867-DC78-4D71-98A9-D860DBF96A62}"/>
    <dgm:cxn modelId="{35D07333-A5FF-4391-B978-1D5122B28EFF}" type="presOf" srcId="{74657A49-CE25-4FC0-A7F0-67B94C93AD4F}" destId="{F6A5C542-FD3D-4560-BBA1-8B387AE7EE27}" srcOrd="0" destOrd="0" presId="urn:microsoft.com/office/officeart/2005/8/layout/vList2"/>
    <dgm:cxn modelId="{57A6053C-5F8A-4031-9EFA-1C51481CA086}" type="presOf" srcId="{0426067C-FAFD-4D92-A0BF-F000E95DE8F9}" destId="{A3ED07D7-DCF5-4129-A010-29943D3E29F4}" srcOrd="0" destOrd="0" presId="urn:microsoft.com/office/officeart/2005/8/layout/vList2"/>
    <dgm:cxn modelId="{832FCB61-9185-4D7F-80DC-DFAB74849EB2}" type="presOf" srcId="{17EB57A3-AC3D-4454-8EBA-49081ACA6F42}" destId="{5101E22B-7A25-4D58-A152-39FD52809CA5}" srcOrd="0" destOrd="0" presId="urn:microsoft.com/office/officeart/2005/8/layout/vList2"/>
    <dgm:cxn modelId="{6F2A2846-35AD-4996-BA37-777F03B3AE85}" type="presOf" srcId="{A99A30E0-C42F-4109-BB2E-471472D6281E}" destId="{73455E7A-7026-4EE2-8786-B08CF9C83965}" srcOrd="0" destOrd="0" presId="urn:microsoft.com/office/officeart/2005/8/layout/vList2"/>
    <dgm:cxn modelId="{1A32A471-C0C2-4134-A222-91946F7DEDAF}" srcId="{DC99BB13-8910-478B-9A22-B616B14A34A5}" destId="{17EB57A3-AC3D-4454-8EBA-49081ACA6F42}" srcOrd="2" destOrd="0" parTransId="{BFE7E6DD-E60E-4A15-9026-8BB743B67C1A}" sibTransId="{AF1563FE-93CA-4F4C-AAC9-263FC1BCFDAC}"/>
    <dgm:cxn modelId="{18903D79-DC77-4A02-AD26-4CB99C012847}" type="presOf" srcId="{A7A1FA57-D329-494C-97AA-17398F991DAE}" destId="{11E6E658-7BA2-4FB1-8711-781D0FF4E444}" srcOrd="0" destOrd="0" presId="urn:microsoft.com/office/officeart/2005/8/layout/vList2"/>
    <dgm:cxn modelId="{A17FA199-87F8-46BC-9000-53BE3F2B56E3}" srcId="{DC99BB13-8910-478B-9A22-B616B14A34A5}" destId="{A99A30E0-C42F-4109-BB2E-471472D6281E}" srcOrd="0" destOrd="0" parTransId="{25744BE7-94D2-4165-9B2F-2147281C6600}" sibTransId="{9CD7E544-6F63-49D2-B489-2F22B94C4788}"/>
    <dgm:cxn modelId="{1545D7BA-21ED-4A94-A165-B78B9186A846}" type="presOf" srcId="{DC99BB13-8910-478B-9A22-B616B14A34A5}" destId="{F209E0EF-5EC8-4BA6-9325-E5199EFAC5F4}" srcOrd="0" destOrd="0" presId="urn:microsoft.com/office/officeart/2005/8/layout/vList2"/>
    <dgm:cxn modelId="{7EBF24F1-BEDA-46E8-8074-96DD300264A1}" srcId="{DC99BB13-8910-478B-9A22-B616B14A34A5}" destId="{A7A1FA57-D329-494C-97AA-17398F991DAE}" srcOrd="3" destOrd="0" parTransId="{074BE938-4249-4EF7-9368-54EB4F3C18C1}" sibTransId="{4FD37D87-FDC4-4C49-9A55-7C6BFC6E07FE}"/>
    <dgm:cxn modelId="{741181C8-BADB-4E0A-9066-0D40B90C90AE}" type="presParOf" srcId="{F209E0EF-5EC8-4BA6-9325-E5199EFAC5F4}" destId="{73455E7A-7026-4EE2-8786-B08CF9C83965}" srcOrd="0" destOrd="0" presId="urn:microsoft.com/office/officeart/2005/8/layout/vList2"/>
    <dgm:cxn modelId="{A8C38795-B403-4A45-AB22-37B625AB88BB}" type="presParOf" srcId="{F209E0EF-5EC8-4BA6-9325-E5199EFAC5F4}" destId="{BF507A8D-B6D5-4C29-B306-CDF86DCAEFD1}" srcOrd="1" destOrd="0" presId="urn:microsoft.com/office/officeart/2005/8/layout/vList2"/>
    <dgm:cxn modelId="{9F453CB1-552A-4743-9DA7-10B1CD26E7CA}" type="presParOf" srcId="{F209E0EF-5EC8-4BA6-9325-E5199EFAC5F4}" destId="{F6A5C542-FD3D-4560-BBA1-8B387AE7EE27}" srcOrd="2" destOrd="0" presId="urn:microsoft.com/office/officeart/2005/8/layout/vList2"/>
    <dgm:cxn modelId="{47FB2ACF-49F0-4763-B9A6-CFACA8F584B9}" type="presParOf" srcId="{F209E0EF-5EC8-4BA6-9325-E5199EFAC5F4}" destId="{5F999A1D-81B8-40BE-85BC-ADB5AD851A07}" srcOrd="3" destOrd="0" presId="urn:microsoft.com/office/officeart/2005/8/layout/vList2"/>
    <dgm:cxn modelId="{0FBA28A1-32B0-4F03-9DC2-159CBFD02A61}" type="presParOf" srcId="{F209E0EF-5EC8-4BA6-9325-E5199EFAC5F4}" destId="{5101E22B-7A25-4D58-A152-39FD52809CA5}" srcOrd="4" destOrd="0" presId="urn:microsoft.com/office/officeart/2005/8/layout/vList2"/>
    <dgm:cxn modelId="{AAE6067B-63B1-44F3-8B82-81AD2B030A1A}" type="presParOf" srcId="{F209E0EF-5EC8-4BA6-9325-E5199EFAC5F4}" destId="{DA0B8186-92F2-4E91-BD91-507D532D7AAE}" srcOrd="5" destOrd="0" presId="urn:microsoft.com/office/officeart/2005/8/layout/vList2"/>
    <dgm:cxn modelId="{35D24E46-B79A-4A2B-88A8-440A9DA0A6CB}" type="presParOf" srcId="{F209E0EF-5EC8-4BA6-9325-E5199EFAC5F4}" destId="{11E6E658-7BA2-4FB1-8711-781D0FF4E444}" srcOrd="6" destOrd="0" presId="urn:microsoft.com/office/officeart/2005/8/layout/vList2"/>
    <dgm:cxn modelId="{44A64C6D-E0B6-4839-B119-1B72F45AA4FF}" type="presParOf" srcId="{F209E0EF-5EC8-4BA6-9325-E5199EFAC5F4}" destId="{1B68EE99-A929-4F2F-999B-60C0600ACE3E}" srcOrd="7" destOrd="0" presId="urn:microsoft.com/office/officeart/2005/8/layout/vList2"/>
    <dgm:cxn modelId="{A45C0AD7-D4AD-4510-B0B7-08D13EF3DF81}" type="presParOf" srcId="{F209E0EF-5EC8-4BA6-9325-E5199EFAC5F4}" destId="{A3ED07D7-DCF5-4129-A010-29943D3E29F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88EABF-0DE9-4F29-BF07-814165CF313E}">
      <dsp:nvSpPr>
        <dsp:cNvPr id="0" name=""/>
        <dsp:cNvSpPr/>
      </dsp:nvSpPr>
      <dsp:spPr>
        <a:xfrm>
          <a:off x="1306750" y="353"/>
          <a:ext cx="2390030" cy="14340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solidFill>
                <a:schemeClr val="tx1"/>
              </a:solidFill>
            </a:rPr>
            <a:t>a) Cualquier socio puede presentar por escrito los antecedentes que configuren una falta al comité de Ética correspondiente, debiendo ser esta presentación sólidamente fundamentada.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306750" y="353"/>
        <a:ext cx="2390030" cy="1434018"/>
      </dsp:txXfrm>
    </dsp:sp>
    <dsp:sp modelId="{A567C662-7E7C-4DEE-8F30-AC9A94E260C9}">
      <dsp:nvSpPr>
        <dsp:cNvPr id="0" name=""/>
        <dsp:cNvSpPr/>
      </dsp:nvSpPr>
      <dsp:spPr>
        <a:xfrm>
          <a:off x="3935784" y="353"/>
          <a:ext cx="2390030" cy="1434018"/>
        </a:xfrm>
        <a:prstGeom prst="rect">
          <a:avLst/>
        </a:prstGeom>
        <a:solidFill>
          <a:schemeClr val="accent2">
            <a:hueOff val="-2070378"/>
            <a:satOff val="9172"/>
            <a:lumOff val="-33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solidFill>
                <a:schemeClr val="tx1"/>
              </a:solidFill>
            </a:rPr>
            <a:t>b) Todo afectado tendrá derecho a una defensa personal o por representación (sí así lo estableciera expresamente); su posición debe ser escuchada cada vez que se revise el caso en otra instancia y en el expediente debe incorporarse la acusación y la defensa escrita correspondiente.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935784" y="353"/>
        <a:ext cx="2390030" cy="1434018"/>
      </dsp:txXfrm>
    </dsp:sp>
    <dsp:sp modelId="{16C544F7-186C-46F4-BFEA-38FCD4203FB2}">
      <dsp:nvSpPr>
        <dsp:cNvPr id="0" name=""/>
        <dsp:cNvSpPr/>
      </dsp:nvSpPr>
      <dsp:spPr>
        <a:xfrm>
          <a:off x="6564818" y="353"/>
          <a:ext cx="2390030" cy="1434018"/>
        </a:xfrm>
        <a:prstGeom prst="rect">
          <a:avLst/>
        </a:prstGeom>
        <a:solidFill>
          <a:schemeClr val="accent2">
            <a:hueOff val="-4140755"/>
            <a:satOff val="18344"/>
            <a:lumOff val="-67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solidFill>
                <a:schemeClr val="tx1"/>
              </a:solidFill>
            </a:rPr>
            <a:t>c ) Sólo se sancionarán las faltas leves de los socios ante la reiteración de ellas.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6564818" y="353"/>
        <a:ext cx="2390030" cy="1434018"/>
      </dsp:txXfrm>
    </dsp:sp>
    <dsp:sp modelId="{092FDF6E-CF37-4A07-9D3D-E0F22F20E4C6}">
      <dsp:nvSpPr>
        <dsp:cNvPr id="0" name=""/>
        <dsp:cNvSpPr/>
      </dsp:nvSpPr>
      <dsp:spPr>
        <a:xfrm>
          <a:off x="1306750" y="1673375"/>
          <a:ext cx="2390030" cy="1434018"/>
        </a:xfrm>
        <a:prstGeom prst="rect">
          <a:avLst/>
        </a:prstGeom>
        <a:solidFill>
          <a:schemeClr val="accent2">
            <a:hueOff val="-6211133"/>
            <a:satOff val="27515"/>
            <a:lumOff val="-101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solidFill>
                <a:schemeClr val="tx1"/>
              </a:solidFill>
            </a:rPr>
            <a:t>d) La investigación de las faltas se iniciará en la región respectiva, existiendo la posibilidad de apelación a la comisión metropolitana, la que tendrá el carácter de Comisión Nacional.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1306750" y="1673375"/>
        <a:ext cx="2390030" cy="1434018"/>
      </dsp:txXfrm>
    </dsp:sp>
    <dsp:sp modelId="{0D50E55C-0653-4A05-946C-87C049D025AA}">
      <dsp:nvSpPr>
        <dsp:cNvPr id="0" name=""/>
        <dsp:cNvSpPr/>
      </dsp:nvSpPr>
      <dsp:spPr>
        <a:xfrm>
          <a:off x="3935784" y="1673375"/>
          <a:ext cx="2390030" cy="1434018"/>
        </a:xfrm>
        <a:prstGeom prst="rect">
          <a:avLst/>
        </a:prstGeom>
        <a:solidFill>
          <a:schemeClr val="accent2">
            <a:hueOff val="-8281511"/>
            <a:satOff val="36687"/>
            <a:lumOff val="-1349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solidFill>
                <a:schemeClr val="tx1"/>
              </a:solidFill>
            </a:rPr>
            <a:t>e) Las situaciones que atañen a los dirigentes nacionales, Regionales o Provinciales serán estudiadas por la Comisión Nacional y la apelación a las resoluciones serán atendidas por una comisión ad-hoc de cinco integrantes elegidos al azar entre los miembros de las Comisiones de Ética de las regiones a cuyas bases no pertenezca el (o los) afectados. 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3935784" y="1673375"/>
        <a:ext cx="2390030" cy="1434018"/>
      </dsp:txXfrm>
    </dsp:sp>
    <dsp:sp modelId="{6FAFCA39-CDC3-4B47-876B-E294281D2693}">
      <dsp:nvSpPr>
        <dsp:cNvPr id="0" name=""/>
        <dsp:cNvSpPr/>
      </dsp:nvSpPr>
      <dsp:spPr>
        <a:xfrm>
          <a:off x="6564818" y="1673375"/>
          <a:ext cx="2390030" cy="1434018"/>
        </a:xfrm>
        <a:prstGeom prst="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>
              <a:solidFill>
                <a:schemeClr val="tx1"/>
              </a:solidFill>
            </a:rPr>
            <a:t>f) Para aplicar la sanción de expulsión, la decisión corresponderá solamente a la segunda instancia, pudiendo la Comisión Regional recomendar esta medida a la instancia de apelación correspondiente. Un Reglamento deberá especificar los plazos, pasos y procedimientos a seguir</a:t>
          </a:r>
          <a:endParaRPr lang="en-US" sz="1000" kern="1200" dirty="0">
            <a:solidFill>
              <a:schemeClr val="tx1"/>
            </a:solidFill>
          </a:endParaRPr>
        </a:p>
      </dsp:txBody>
      <dsp:txXfrm>
        <a:off x="6564818" y="1673375"/>
        <a:ext cx="2390030" cy="14340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55E7A-7026-4EE2-8786-B08CF9C83965}">
      <dsp:nvSpPr>
        <dsp:cNvPr id="0" name=""/>
        <dsp:cNvSpPr/>
      </dsp:nvSpPr>
      <dsp:spPr>
        <a:xfrm>
          <a:off x="0" y="16712"/>
          <a:ext cx="10261599" cy="5791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i="0" kern="1200" dirty="0"/>
            <a:t>Un reglamento interno debe ser útil </a:t>
          </a:r>
          <a:r>
            <a:rPr lang="es-MX" sz="1500" b="0" i="0" kern="1200" dirty="0"/>
            <a:t>y se redactará en base estatutos de asociación y dando más detalles sobre el establecido en ellos de manera simple y complementaria.</a:t>
          </a:r>
          <a:endParaRPr lang="en-US" sz="1500" kern="1200" dirty="0"/>
        </a:p>
      </dsp:txBody>
      <dsp:txXfrm>
        <a:off x="28272" y="44984"/>
        <a:ext cx="10205055" cy="522605"/>
      </dsp:txXfrm>
    </dsp:sp>
    <dsp:sp modelId="{F6A5C542-FD3D-4560-BBA1-8B387AE7EE27}">
      <dsp:nvSpPr>
        <dsp:cNvPr id="0" name=""/>
        <dsp:cNvSpPr/>
      </dsp:nvSpPr>
      <dsp:spPr>
        <a:xfrm>
          <a:off x="0" y="639062"/>
          <a:ext cx="10261599" cy="5791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i="0" kern="1200"/>
            <a:t>Amplía y complementa en materias no especificadas </a:t>
          </a:r>
          <a:r>
            <a:rPr lang="es-MX" sz="1500" b="0" i="0" kern="1200"/>
            <a:t>en los mismos o que no tienen un desarrollo bastante amplio. En ningún caso podrá su contenido podrá ser contrario al contenido estatutario.</a:t>
          </a:r>
          <a:endParaRPr lang="en-US" sz="1500" kern="1200"/>
        </a:p>
      </dsp:txBody>
      <dsp:txXfrm>
        <a:off x="28272" y="667334"/>
        <a:ext cx="10205055" cy="522605"/>
      </dsp:txXfrm>
    </dsp:sp>
    <dsp:sp modelId="{5101E22B-7A25-4D58-A152-39FD52809CA5}">
      <dsp:nvSpPr>
        <dsp:cNvPr id="0" name=""/>
        <dsp:cNvSpPr/>
      </dsp:nvSpPr>
      <dsp:spPr>
        <a:xfrm>
          <a:off x="0" y="1261412"/>
          <a:ext cx="10261599" cy="5791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i="0" kern="1200" dirty="0"/>
            <a:t>No es obligatoria, pero sí conveniente </a:t>
          </a:r>
          <a:r>
            <a:rPr lang="es-MX" sz="1500" b="0" i="0" kern="1200" dirty="0"/>
            <a:t>según lo demuestra la pr</a:t>
          </a:r>
          <a:r>
            <a:rPr lang="es-MX" sz="1500" kern="1200" dirty="0"/>
            <a:t>á</a:t>
          </a:r>
          <a:r>
            <a:rPr lang="es-MX" sz="1500" b="0" i="0" kern="1200" dirty="0"/>
            <a:t>ctica de sucesivas Comisiones de Ética.</a:t>
          </a:r>
          <a:endParaRPr lang="en-US" sz="1500" kern="1200" dirty="0"/>
        </a:p>
      </dsp:txBody>
      <dsp:txXfrm>
        <a:off x="28272" y="1289684"/>
        <a:ext cx="10205055" cy="522605"/>
      </dsp:txXfrm>
    </dsp:sp>
    <dsp:sp modelId="{11E6E658-7BA2-4FB1-8711-781D0FF4E444}">
      <dsp:nvSpPr>
        <dsp:cNvPr id="0" name=""/>
        <dsp:cNvSpPr/>
      </dsp:nvSpPr>
      <dsp:spPr>
        <a:xfrm>
          <a:off x="0" y="1883762"/>
          <a:ext cx="10261599" cy="5791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/>
            <a:t>Si, por el contrario, lo que indica el reglamento o no consta o contradice los estatutos, entonces debería efectuarse una </a:t>
          </a:r>
          <a:r>
            <a:rPr lang="es-MX" sz="1500" b="1" i="1" u="sng" kern="1200"/>
            <a:t>modificación de los mismos</a:t>
          </a:r>
          <a:r>
            <a:rPr lang="es-MX" sz="1500" b="1" i="1" kern="1200"/>
            <a:t>.</a:t>
          </a:r>
          <a:endParaRPr lang="en-US" sz="1500" kern="1200"/>
        </a:p>
      </dsp:txBody>
      <dsp:txXfrm>
        <a:off x="28272" y="1912034"/>
        <a:ext cx="10205055" cy="522605"/>
      </dsp:txXfrm>
    </dsp:sp>
    <dsp:sp modelId="{A3ED07D7-DCF5-4129-A010-29943D3E29F4}">
      <dsp:nvSpPr>
        <dsp:cNvPr id="0" name=""/>
        <dsp:cNvSpPr/>
      </dsp:nvSpPr>
      <dsp:spPr>
        <a:xfrm>
          <a:off x="0" y="2506112"/>
          <a:ext cx="10261599" cy="57914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0" i="0" kern="1200"/>
            <a:t>Debemos tener claro pues, que los estatutos y el reglamento de régimen interno se complementan y es el reglamento el que se adapta a lo que ya está previamente regulado tanto por los estatutos como por la ley vigente.</a:t>
          </a:r>
          <a:endParaRPr lang="en-US" sz="1500" kern="1200"/>
        </a:p>
      </dsp:txBody>
      <dsp:txXfrm>
        <a:off x="28272" y="2534384"/>
        <a:ext cx="10205055" cy="5226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4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Considere la posibilidad de hablar acerca 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Baja Edad Media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Revolución liberal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 partir de la Segunda Guerra Mundial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59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21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06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Considere la posibilidad de hablar acerca 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Límites formales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Límites sustanciales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87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9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582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6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80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09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15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6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00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6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71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8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5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2AD7556-C90D-4946-8E4E-1E79D5B3D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BB0CC56-54B2-4AE0-87C5-296E78A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5"/>
            <a:ext cx="12192000" cy="261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418891"/>
            <a:ext cx="8991600" cy="1645920"/>
          </a:xfrm>
        </p:spPr>
        <p:txBody>
          <a:bodyPr>
            <a:normAutofit/>
          </a:bodyPr>
          <a:lstStyle/>
          <a:p>
            <a:r>
              <a:rPr lang="en-US" sz="2900" err="1"/>
              <a:t>Modificaciones</a:t>
            </a:r>
            <a:r>
              <a:rPr lang="en-US" sz="2900"/>
              <a:t> al </a:t>
            </a:r>
            <a:r>
              <a:rPr lang="en-US" sz="2900" err="1"/>
              <a:t>Reglamento</a:t>
            </a:r>
            <a:r>
              <a:rPr lang="en-US" sz="2900"/>
              <a:t> </a:t>
            </a:r>
            <a:br>
              <a:rPr lang="en-US" sz="2900"/>
            </a:br>
            <a:r>
              <a:rPr lang="en-US" sz="2900"/>
              <a:t>de </a:t>
            </a:r>
            <a:r>
              <a:rPr lang="en-US" sz="2900" err="1"/>
              <a:t>ética</a:t>
            </a:r>
            <a:br>
              <a:rPr lang="en-US" sz="2900"/>
            </a:br>
            <a:r>
              <a:rPr lang="en-US" sz="2900"/>
              <a:t>andime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2293257" y="5384691"/>
            <a:ext cx="7203549" cy="736976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FFFFFF"/>
                </a:solidFill>
              </a:rPr>
              <a:t>Documento de propuesta a la Asamblea Nacional 8 al 11 de octubre 2024</a:t>
            </a:r>
            <a:endParaRPr lang="es-CL" dirty="0">
              <a:solidFill>
                <a:srgbClr val="FFFFFF"/>
              </a:solidFill>
            </a:endParaRPr>
          </a:p>
        </p:txBody>
      </p:sp>
      <p:pic>
        <p:nvPicPr>
          <p:cNvPr id="15" name="Graphic 14" descr="Scales of Justice">
            <a:extLst>
              <a:ext uri="{FF2B5EF4-FFF2-40B4-BE49-F238E27FC236}">
                <a16:creationId xmlns:a16="http://schemas.microsoft.com/office/drawing/2014/main" id="{3D84D4BD-F649-F36B-AE01-E89370C041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67820" y="640079"/>
            <a:ext cx="2456360" cy="245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7236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F6B13-C49D-803F-2E10-9DAC9517D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Modificaciones</a:t>
            </a:r>
            <a:r>
              <a:rPr lang="en-US" dirty="0"/>
              <a:t> al </a:t>
            </a:r>
            <a:br>
              <a:rPr lang="en-US" dirty="0"/>
            </a:br>
            <a:r>
              <a:rPr lang="en-US" b="1" dirty="0" err="1"/>
              <a:t>reglamento</a:t>
            </a:r>
            <a:r>
              <a:rPr lang="en-US" b="1" dirty="0"/>
              <a:t> de </a:t>
            </a:r>
            <a:r>
              <a:rPr lang="en-US" b="1" dirty="0" err="1"/>
              <a:t>ética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/>
              <a:t>andime</a:t>
            </a:r>
            <a:endParaRPr lang="es-CL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E055F3F0-9E68-F289-5244-BE1DDEC5BD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645864"/>
              </p:ext>
            </p:extLst>
          </p:nvPr>
        </p:nvGraphicFramePr>
        <p:xfrm>
          <a:off x="1828799" y="2638424"/>
          <a:ext cx="8302171" cy="325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2420">
                  <a:extLst>
                    <a:ext uri="{9D8B030D-6E8A-4147-A177-3AD203B41FA5}">
                      <a16:colId xmlns:a16="http://schemas.microsoft.com/office/drawing/2014/main" val="2061126713"/>
                    </a:ext>
                  </a:extLst>
                </a:gridCol>
                <a:gridCol w="3649751">
                  <a:extLst>
                    <a:ext uri="{9D8B030D-6E8A-4147-A177-3AD203B41FA5}">
                      <a16:colId xmlns:a16="http://schemas.microsoft.com/office/drawing/2014/main" val="2512830345"/>
                    </a:ext>
                  </a:extLst>
                </a:gridCol>
              </a:tblGrid>
              <a:tr h="537959">
                <a:tc>
                  <a:txBody>
                    <a:bodyPr/>
                    <a:lstStyle/>
                    <a:p>
                      <a:r>
                        <a:rPr lang="es-MX" dirty="0"/>
                        <a:t>DICE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SE PROPONE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383752"/>
                  </a:ext>
                </a:extLst>
              </a:tr>
              <a:tr h="2716925">
                <a:tc>
                  <a:txBody>
                    <a:bodyPr/>
                    <a:lstStyle/>
                    <a:p>
                      <a:r>
                        <a:rPr lang="es-MX" dirty="0"/>
                        <a:t>Artículo 27º: Los reclamos o quejas en contra de algún integrante de la Comisión de Ética, los resuelve la Directiva Nacional conforme a lo indicado en la letra k), del ARTICULO 20º, del Estatuto de la Asociación.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Los reclamos o quejas en contra de algún integrante de la Comisión de Ética  los debe presentar el Directorio Nacional de manera fundada ante la Comisión Ad-hoc constituida para el efecto, según lo indica la letra e </a:t>
                      </a:r>
                      <a:r>
                        <a:rPr lang="es-MX" dirty="0" err="1"/>
                        <a:t>dal</a:t>
                      </a:r>
                      <a:r>
                        <a:rPr lang="es-MX" dirty="0"/>
                        <a:t> artículo 51 de los Estatutos ANDIME.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886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773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F4680D4-DEE2-49EE-AF90-EFEAF50AE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876939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626C7F-9207-0C21-535A-743954E22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804" y="528667"/>
            <a:ext cx="5291327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s-MX" dirty="0"/>
              <a:t>Taller para reglamento de ética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14FB77-D443-A484-BB73-23AF9207B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55" y="2015526"/>
            <a:ext cx="5762445" cy="4313807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75000"/>
                  </a:schemeClr>
                </a:solidFill>
              </a:rPr>
              <a:t>Objetivos:</a:t>
            </a:r>
          </a:p>
          <a:p>
            <a:pPr marL="571500" lvl="1" indent="-342900"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75000"/>
                  </a:schemeClr>
                </a:solidFill>
              </a:rPr>
              <a:t>Involucrarse en temas de nuestra institucionalidad ANDIME (REGLAMENTOS)</a:t>
            </a:r>
          </a:p>
          <a:p>
            <a:pPr marL="571500" lvl="1" indent="-342900"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75000"/>
                  </a:schemeClr>
                </a:solidFill>
              </a:rPr>
              <a:t>Observar la propuesta que se adjunta como documento y proponer otras modificaciones.</a:t>
            </a:r>
          </a:p>
          <a:p>
            <a:pPr marL="571500" lvl="1" indent="-342900"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75000"/>
                  </a:schemeClr>
                </a:solidFill>
              </a:rPr>
              <a:t>En la Asamblea, trabajar una matriz de cambios.</a:t>
            </a:r>
          </a:p>
          <a:p>
            <a:pPr marL="571500" lvl="1" indent="-342900">
              <a:buFont typeface="+mj-lt"/>
              <a:buAutoNum type="arabicPeriod"/>
            </a:pPr>
            <a:r>
              <a:rPr lang="es-MX" sz="2000" dirty="0">
                <a:solidFill>
                  <a:schemeClr val="accent3">
                    <a:lumMod val="75000"/>
                  </a:schemeClr>
                </a:solidFill>
              </a:rPr>
              <a:t>Llevar el debate a socias/os, integrantes de comisión y asambleas.</a:t>
            </a:r>
          </a:p>
          <a:p>
            <a:pPr marL="571500" lvl="1" indent="-342900">
              <a:buFont typeface="+mj-lt"/>
              <a:buAutoNum type="arabicPeriod"/>
            </a:pPr>
            <a:r>
              <a:rPr lang="es-MX" sz="2000">
                <a:solidFill>
                  <a:schemeClr val="accent3">
                    <a:lumMod val="75000"/>
                  </a:schemeClr>
                </a:solidFill>
              </a:rPr>
              <a:t>Aprobar </a:t>
            </a:r>
            <a:r>
              <a:rPr lang="es-MX" sz="2000" dirty="0">
                <a:solidFill>
                  <a:schemeClr val="accent3">
                    <a:lumMod val="75000"/>
                  </a:schemeClr>
                </a:solidFill>
              </a:rPr>
              <a:t>las modificaciones en próxima Asamblea Nacional</a:t>
            </a:r>
            <a:endParaRPr lang="es-CL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0C52EE1-5085-4960-AD29-A926E62E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640080"/>
            <a:ext cx="4017264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15AA94-C237-4412-B37B-EB317D2B0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0772" y="806357"/>
            <a:ext cx="3685032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Objetivo">
            <a:extLst>
              <a:ext uri="{FF2B5EF4-FFF2-40B4-BE49-F238E27FC236}">
                <a16:creationId xmlns:a16="http://schemas.microsoft.com/office/drawing/2014/main" id="{D1592FA4-CF1A-AC55-28E3-244CC7AE61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65364" y="1592741"/>
            <a:ext cx="3355848" cy="335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31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72441AC-1355-369C-5B48-3520A86AD8E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1208744"/>
              </p:ext>
            </p:extLst>
          </p:nvPr>
        </p:nvGraphicFramePr>
        <p:xfrm>
          <a:off x="2231136" y="3017520"/>
          <a:ext cx="7729728" cy="250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4864">
                  <a:extLst>
                    <a:ext uri="{9D8B030D-6E8A-4147-A177-3AD203B41FA5}">
                      <a16:colId xmlns:a16="http://schemas.microsoft.com/office/drawing/2014/main" val="1721513300"/>
                    </a:ext>
                  </a:extLst>
                </a:gridCol>
                <a:gridCol w="3864864">
                  <a:extLst>
                    <a:ext uri="{9D8B030D-6E8A-4147-A177-3AD203B41FA5}">
                      <a16:colId xmlns:a16="http://schemas.microsoft.com/office/drawing/2014/main" val="190213237"/>
                    </a:ext>
                  </a:extLst>
                </a:gridCol>
              </a:tblGrid>
              <a:tr h="625847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EL ARTICULO 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PROPUESTA DE CAMBIO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4093890"/>
                  </a:ext>
                </a:extLst>
              </a:tr>
              <a:tr h="625847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914639"/>
                  </a:ext>
                </a:extLst>
              </a:tr>
              <a:tr h="625847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62587"/>
                  </a:ext>
                </a:extLst>
              </a:tr>
              <a:tr h="625847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354577"/>
                  </a:ext>
                </a:extLst>
              </a:tr>
            </a:tbl>
          </a:graphicData>
        </a:graphic>
      </p:graphicFrame>
      <p:sp>
        <p:nvSpPr>
          <p:cNvPr id="6" name="Título 5">
            <a:extLst>
              <a:ext uri="{FF2B5EF4-FFF2-40B4-BE49-F238E27FC236}">
                <a16:creationId xmlns:a16="http://schemas.microsoft.com/office/drawing/2014/main" id="{1D9DB798-3190-45BA-BDE1-3E6FFBE86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Matriz de llenado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36000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US"/>
              <a:t>Estatutos andime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s-MX" sz="1700" b="1" dirty="0">
                <a:solidFill>
                  <a:srgbClr val="404040"/>
                </a:solidFill>
              </a:rPr>
              <a:t>ARTICULO 49°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MX" sz="1700" dirty="0">
                <a:solidFill>
                  <a:srgbClr val="404040"/>
                </a:solidFill>
              </a:rPr>
              <a:t>A fin de velar por el funcionamiento armónico de la organización, las buenas relaciones entre los socios y el fiel cumplimiento y respeto de los Estatutos y Reglamentos de la Asociación, habrá </a:t>
            </a:r>
            <a:r>
              <a:rPr lang="es-MX" sz="1700" b="1" dirty="0">
                <a:solidFill>
                  <a:srgbClr val="404040"/>
                </a:solidFill>
              </a:rPr>
              <a:t>una Comisión de Ética en cada una de las regiones</a:t>
            </a:r>
            <a:r>
              <a:rPr lang="es-MX" sz="1700" dirty="0">
                <a:solidFill>
                  <a:srgbClr val="404040"/>
                </a:solidFill>
              </a:rPr>
              <a:t>, integrada por tres miembros, los que deberán ser elegidos en los mismos términos que la Comisión Revisora de Cuentas. Durarán dos años en sus funciones.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MX" sz="1700" b="1" dirty="0">
                <a:solidFill>
                  <a:srgbClr val="404040"/>
                </a:solidFill>
              </a:rPr>
              <a:t>ARTICULO 50°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s-MX" sz="1700" dirty="0">
                <a:solidFill>
                  <a:srgbClr val="404040"/>
                </a:solidFill>
              </a:rPr>
              <a:t>Tendrá por función velar por el buen clima organizacional de la Asociación y, cuando fuere requerido, investigar las faltas y abusos que cometa cualquier socio sancionando las que estime procedente, según se tipificarán en el </a:t>
            </a:r>
            <a:r>
              <a:rPr lang="es-MX" sz="1700" b="1" dirty="0">
                <a:solidFill>
                  <a:srgbClr val="404040"/>
                </a:solidFill>
              </a:rPr>
              <a:t>Reglamento correspondiente</a:t>
            </a:r>
            <a:r>
              <a:rPr lang="es-MX" sz="1700" dirty="0">
                <a:solidFill>
                  <a:srgbClr val="404040"/>
                </a:solidFill>
              </a:rPr>
              <a:t>.</a:t>
            </a:r>
            <a:endParaRPr lang="en-US" sz="17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06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EEBAE-7E5E-B085-4338-80B171079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Autofit/>
          </a:bodyPr>
          <a:lstStyle/>
          <a:p>
            <a:br>
              <a:rPr lang="es-MX" sz="1200" b="1" dirty="0"/>
            </a:br>
            <a:r>
              <a:rPr lang="es-MX" sz="1200" b="1" dirty="0"/>
              <a:t>Estatutos andime</a:t>
            </a:r>
            <a:br>
              <a:rPr lang="es-MX" sz="1200" b="1" dirty="0"/>
            </a:br>
            <a:r>
              <a:rPr lang="es-MX" sz="1200" b="1" i="1" dirty="0"/>
              <a:t>(ordena contenido del reglamento)</a:t>
            </a:r>
            <a:br>
              <a:rPr lang="es-MX" sz="1200" b="1" i="1" dirty="0"/>
            </a:br>
            <a:r>
              <a:rPr lang="es-MX" sz="1200" b="1" dirty="0"/>
              <a:t>ARTICULO 51° En situaciones de falta que ameriten una investigación, se considerarán las siguientes especificaciones: </a:t>
            </a:r>
            <a:br>
              <a:rPr lang="en-US" sz="1200" b="1" dirty="0"/>
            </a:br>
            <a:endParaRPr lang="es-CL" sz="1200" b="1" i="1" dirty="0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56B06E7-63CE-B813-DC31-DB825EB2AB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567879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598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sz="2000" err="1"/>
              <a:t>Naturaleza</a:t>
            </a:r>
            <a:r>
              <a:rPr lang="en-US" sz="2000"/>
              <a:t> </a:t>
            </a:r>
            <a:r>
              <a:rPr lang="en-US" sz="2000" err="1"/>
              <a:t>jurídica</a:t>
            </a:r>
            <a:r>
              <a:rPr lang="en-US" sz="2000"/>
              <a:t> de un </a:t>
            </a:r>
            <a:r>
              <a:rPr lang="en-US" sz="2000" err="1"/>
              <a:t>reglamento</a:t>
            </a:r>
            <a:r>
              <a:rPr lang="en-US" sz="2000"/>
              <a:t>: </a:t>
            </a:r>
            <a:r>
              <a:rPr lang="en-US" sz="2000" b="1" i="1" err="1"/>
              <a:t>Desarrollar</a:t>
            </a:r>
            <a:r>
              <a:rPr lang="en-US" sz="2000" b="1" i="1"/>
              <a:t> </a:t>
            </a:r>
            <a:r>
              <a:rPr lang="en-US" sz="2000" b="1" i="1" err="1"/>
              <a:t>materias</a:t>
            </a:r>
            <a:r>
              <a:rPr lang="en-US" sz="2000" b="1" i="1"/>
              <a:t> de los </a:t>
            </a:r>
            <a:r>
              <a:rPr lang="en-US" sz="2000" b="1" i="1" err="1"/>
              <a:t>estatutos</a:t>
            </a:r>
            <a:r>
              <a:rPr lang="en-US" sz="2000" b="1" i="1"/>
              <a:t> con </a:t>
            </a:r>
            <a:r>
              <a:rPr lang="en-US" sz="2000" b="1" i="1" err="1"/>
              <a:t>especificidades</a:t>
            </a:r>
            <a:endParaRPr lang="en-US" sz="2000" b="1" i="1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A65C57B9-193F-4B59-0D12-D932245F7A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971547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3942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1781D3-5363-4C48-07FC-5DCF90D24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MX" sz="2400">
                <a:solidFill>
                  <a:schemeClr val="tx1"/>
                </a:solidFill>
              </a:rPr>
              <a:t>Necesidad de las modificaciones</a:t>
            </a:r>
            <a:endParaRPr lang="es-CL" sz="240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5150E9-4CF4-F70B-3E2C-8D1B678A9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3143" y="203200"/>
            <a:ext cx="5724735" cy="585216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CL" b="1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Oportunidad: </a:t>
            </a:r>
            <a:r>
              <a:rPr lang="es-CL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Disponer de la operación de la Comisión de Ética de modo ágil y con las condiciones de formalidad y responsabilidad necesarias.</a:t>
            </a:r>
            <a:endParaRPr lang="es-CL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s-CL" b="1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Temporalidad:</a:t>
            </a:r>
            <a:r>
              <a:rPr lang="es-CL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Establecer ciclo desde la denuncia hasta el cierre del proceso.</a:t>
            </a:r>
            <a:endParaRPr lang="es-CL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s-CL" b="1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Responsabilidad</a:t>
            </a:r>
            <a:r>
              <a:rPr lang="es-CL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: Determinar las responsabilidades de cada una de las instancias y sus actores en el proceso, con definición clara de sus atribuciones y limitaciones. (Actores: denunciante, denunciado/a, Comisión de Ética, Dirigencia Nacional o provincial).</a:t>
            </a:r>
            <a:endParaRPr lang="es-CL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s-CL" b="1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Adecuaciones: </a:t>
            </a:r>
            <a:r>
              <a:rPr lang="es-CL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Revisar la normativa de este Reglamento a la luz de la Ley Karin, Ley 19.296, y Estatutos ANDIME.</a:t>
            </a:r>
            <a:r>
              <a:rPr lang="es-CL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s-CL" b="1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Adecuada consideración del Estatuto Administrativo</a:t>
            </a:r>
            <a:r>
              <a:rPr lang="es-CL">
                <a:solidFill>
                  <a:schemeClr val="bg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, respecto al comportamiento probo de todo/a funcionario/a público/a.</a:t>
            </a:r>
            <a:endParaRPr lang="es-CL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ct val="90000"/>
              </a:lnSpc>
            </a:pPr>
            <a:endParaRPr lang="es-C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8362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300" dirty="0" err="1">
                <a:solidFill>
                  <a:srgbClr val="FFFFFF"/>
                </a:solidFill>
              </a:rPr>
              <a:t>quÉ</a:t>
            </a:r>
            <a:r>
              <a:rPr lang="en-US" sz="2300" dirty="0">
                <a:solidFill>
                  <a:srgbClr val="FFFFFF"/>
                </a:solidFill>
              </a:rPr>
              <a:t> </a:t>
            </a:r>
            <a:r>
              <a:rPr lang="en-US" sz="2300" dirty="0" err="1">
                <a:solidFill>
                  <a:srgbClr val="FFFFFF"/>
                </a:solidFill>
              </a:rPr>
              <a:t>nos</a:t>
            </a:r>
            <a:r>
              <a:rPr lang="en-US" sz="2300" dirty="0">
                <a:solidFill>
                  <a:srgbClr val="FFFFFF"/>
                </a:solidFill>
              </a:rPr>
              <a:t> </a:t>
            </a:r>
            <a:r>
              <a:rPr lang="en-US" sz="2300" dirty="0" err="1">
                <a:solidFill>
                  <a:srgbClr val="FFFFFF"/>
                </a:solidFill>
              </a:rPr>
              <a:t>permite</a:t>
            </a:r>
            <a:r>
              <a:rPr lang="en-US" sz="2300" dirty="0">
                <a:solidFill>
                  <a:srgbClr val="FFFFFF"/>
                </a:solidFill>
              </a:rPr>
              <a:t> MODIFICAR </a:t>
            </a:r>
            <a:r>
              <a:rPr lang="en-US" sz="2300" dirty="0" err="1">
                <a:solidFill>
                  <a:srgbClr val="FFFFFF"/>
                </a:solidFill>
              </a:rPr>
              <a:t>el</a:t>
            </a:r>
            <a:r>
              <a:rPr lang="en-US" sz="2300" dirty="0">
                <a:solidFill>
                  <a:srgbClr val="FFFFFF"/>
                </a:solidFill>
              </a:rPr>
              <a:t> </a:t>
            </a:r>
            <a:r>
              <a:rPr lang="en-US" sz="2300" dirty="0" err="1">
                <a:solidFill>
                  <a:srgbClr val="FFFFFF"/>
                </a:solidFill>
              </a:rPr>
              <a:t>reglamento</a:t>
            </a:r>
            <a:endParaRPr lang="en-US" sz="23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MX" dirty="0"/>
              <a:t>ARTICULO 11°</a:t>
            </a:r>
          </a:p>
          <a:p>
            <a:pPr marL="0" indent="0">
              <a:buNone/>
            </a:pPr>
            <a:r>
              <a:rPr lang="es-MX" b="1" dirty="0"/>
              <a:t>Las Asambleas Nacionales Ordinarias de Dirigentes </a:t>
            </a:r>
            <a:r>
              <a:rPr lang="es-MX" dirty="0"/>
              <a:t>se celebrarán a lo menos una vez al año. Sin perjuicio de las atribuciones contenidas en la Ley </a:t>
            </a:r>
            <a:r>
              <a:rPr lang="es-MX" dirty="0" err="1"/>
              <a:t>N°</a:t>
            </a:r>
            <a:r>
              <a:rPr lang="es-MX" dirty="0"/>
              <a:t> 19.296 y sus posibles modificaciones, serán atribuciones de la Asamblea Nacional de Dirigentes Ordinaria: </a:t>
            </a:r>
          </a:p>
          <a:p>
            <a:pPr marL="0" indent="0">
              <a:buNone/>
            </a:pPr>
            <a:r>
              <a:rPr lang="es-MX" dirty="0"/>
              <a:t>f</a:t>
            </a:r>
            <a:r>
              <a:rPr lang="es-MX" b="1" i="1" dirty="0"/>
              <a:t>) Ratificar o establecer mecanismos para la designación de los miembros de la Comisión de Ética</a:t>
            </a:r>
            <a:r>
              <a:rPr lang="es-MX" dirty="0"/>
              <a:t> y Comisión Coordinadora de Elecciones, según establezca el Reglamento.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US" sz="2000" err="1"/>
              <a:t>Modificaciones</a:t>
            </a:r>
            <a:r>
              <a:rPr lang="en-US" sz="2000"/>
              <a:t> al </a:t>
            </a:r>
            <a:br>
              <a:rPr lang="en-US" sz="2000"/>
            </a:br>
            <a:r>
              <a:rPr lang="en-US" sz="2000" b="1" err="1"/>
              <a:t>reglamento</a:t>
            </a:r>
            <a:r>
              <a:rPr lang="en-US" sz="2000" b="1"/>
              <a:t> de </a:t>
            </a:r>
            <a:r>
              <a:rPr lang="en-US" sz="2000" b="1" err="1"/>
              <a:t>ética</a:t>
            </a:r>
            <a:r>
              <a:rPr lang="en-US" sz="2000" b="1"/>
              <a:t> </a:t>
            </a:r>
            <a:br>
              <a:rPr lang="en-US" sz="2000"/>
            </a:br>
            <a:r>
              <a:rPr lang="en-US" sz="2000"/>
              <a:t>andime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7951DD2C-D05F-2E57-FA73-0909B56D6C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387284"/>
              </p:ext>
            </p:extLst>
          </p:nvPr>
        </p:nvGraphicFramePr>
        <p:xfrm>
          <a:off x="965201" y="2891732"/>
          <a:ext cx="10261601" cy="2595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6968">
                  <a:extLst>
                    <a:ext uri="{9D8B030D-6E8A-4147-A177-3AD203B41FA5}">
                      <a16:colId xmlns:a16="http://schemas.microsoft.com/office/drawing/2014/main" val="1502332424"/>
                    </a:ext>
                  </a:extLst>
                </a:gridCol>
                <a:gridCol w="5134633">
                  <a:extLst>
                    <a:ext uri="{9D8B030D-6E8A-4147-A177-3AD203B41FA5}">
                      <a16:colId xmlns:a16="http://schemas.microsoft.com/office/drawing/2014/main" val="1001200599"/>
                    </a:ext>
                  </a:extLst>
                </a:gridCol>
              </a:tblGrid>
              <a:tr h="606393">
                <a:tc>
                  <a:txBody>
                    <a:bodyPr/>
                    <a:lstStyle/>
                    <a:p>
                      <a:r>
                        <a:rPr lang="es-MX" sz="2400" dirty="0"/>
                        <a:t>DICE</a:t>
                      </a:r>
                      <a:endParaRPr lang="es-CL" sz="2400" dirty="0"/>
                    </a:p>
                  </a:txBody>
                  <a:tcPr marL="121279" marR="121279" marT="60639" marB="60639"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SE PROPONE</a:t>
                      </a:r>
                      <a:endParaRPr lang="es-CL" sz="2400" dirty="0"/>
                    </a:p>
                  </a:txBody>
                  <a:tcPr marL="121279" marR="121279" marT="60639" marB="60639"/>
                </a:tc>
                <a:extLst>
                  <a:ext uri="{0D108BD9-81ED-4DB2-BD59-A6C34878D82A}">
                    <a16:rowId xmlns:a16="http://schemas.microsoft.com/office/drawing/2014/main" val="3532191077"/>
                  </a:ext>
                </a:extLst>
              </a:tr>
              <a:tr h="1988969">
                <a:tc>
                  <a:txBody>
                    <a:bodyPr/>
                    <a:lstStyle/>
                    <a:p>
                      <a:r>
                        <a:rPr lang="es-MX" sz="2400"/>
                        <a:t>Artículo 4º: Los miembros integrantes de la Comisión de Ética deben ser electos en Asamblea Ordinaria, en votación secreta y por un período de dos años.</a:t>
                      </a:r>
                      <a:endParaRPr lang="es-CL" sz="2400"/>
                    </a:p>
                  </a:txBody>
                  <a:tcPr marL="121279" marR="121279" marT="60639" marB="60639"/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Deben ser electos en votación secreta y directa. </a:t>
                      </a:r>
                      <a:endParaRPr lang="es-CL" sz="2400" dirty="0"/>
                    </a:p>
                  </a:txBody>
                  <a:tcPr marL="121279" marR="121279" marT="60639" marB="60639"/>
                </a:tc>
                <a:extLst>
                  <a:ext uri="{0D108BD9-81ED-4DB2-BD59-A6C34878D82A}">
                    <a16:rowId xmlns:a16="http://schemas.microsoft.com/office/drawing/2014/main" val="428414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4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954" y="190413"/>
            <a:ext cx="7729728" cy="1188720"/>
          </a:xfrm>
          <a:solidFill>
            <a:srgbClr val="FFFFFF"/>
          </a:solidFill>
        </p:spPr>
        <p:txBody>
          <a:bodyPr>
            <a:normAutofit fontScale="90000"/>
          </a:bodyPr>
          <a:lstStyle/>
          <a:p>
            <a:r>
              <a:rPr lang="en-US" dirty="0" err="1"/>
              <a:t>Modificaciones</a:t>
            </a:r>
            <a:r>
              <a:rPr lang="en-US" dirty="0"/>
              <a:t> al </a:t>
            </a:r>
            <a:br>
              <a:rPr lang="en-US" dirty="0"/>
            </a:br>
            <a:r>
              <a:rPr lang="en-US" b="1" dirty="0" err="1"/>
              <a:t>reglamento</a:t>
            </a:r>
            <a:r>
              <a:rPr lang="en-US" b="1" dirty="0"/>
              <a:t> de </a:t>
            </a:r>
            <a:r>
              <a:rPr lang="en-US" b="1" dirty="0" err="1"/>
              <a:t>ética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/>
              <a:t>andime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706062" y="2291262"/>
            <a:ext cx="8779512" cy="2879256"/>
          </a:xfrm>
        </p:spPr>
        <p:txBody>
          <a:bodyPr>
            <a:normAutofit/>
          </a:bodyPr>
          <a:lstStyle/>
          <a:p>
            <a:endParaRPr>
              <a:solidFill>
                <a:srgbClr val="404040"/>
              </a:solidFill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41F6479-A2AD-6544-7704-6E1BAE3845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04484"/>
              </p:ext>
            </p:extLst>
          </p:nvPr>
        </p:nvGraphicFramePr>
        <p:xfrm>
          <a:off x="1249498" y="1509325"/>
          <a:ext cx="9692640" cy="3839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4321">
                  <a:extLst>
                    <a:ext uri="{9D8B030D-6E8A-4147-A177-3AD203B41FA5}">
                      <a16:colId xmlns:a16="http://schemas.microsoft.com/office/drawing/2014/main" val="3025321467"/>
                    </a:ext>
                  </a:extLst>
                </a:gridCol>
                <a:gridCol w="4338319">
                  <a:extLst>
                    <a:ext uri="{9D8B030D-6E8A-4147-A177-3AD203B41FA5}">
                      <a16:colId xmlns:a16="http://schemas.microsoft.com/office/drawing/2014/main" val="4221315311"/>
                    </a:ext>
                  </a:extLst>
                </a:gridCol>
              </a:tblGrid>
              <a:tr h="480527">
                <a:tc>
                  <a:txBody>
                    <a:bodyPr/>
                    <a:lstStyle/>
                    <a:p>
                      <a:r>
                        <a:rPr lang="es-MX" dirty="0"/>
                        <a:t>DICE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SE PROPONE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034494"/>
                  </a:ext>
                </a:extLst>
              </a:tr>
              <a:tr h="1437447">
                <a:tc>
                  <a:txBody>
                    <a:bodyPr/>
                    <a:lstStyle/>
                    <a:p>
                      <a:r>
                        <a:rPr lang="es-MX"/>
                        <a:t>Artículo 23º: El afectado(a) por un fallo último y definitivo de la Comisión Nacional de Ética, tiene derecho a recurrir al pronunciamiento </a:t>
                      </a:r>
                      <a:r>
                        <a:rPr lang="es-MX" b="1">
                          <a:solidFill>
                            <a:srgbClr val="FF0000"/>
                          </a:solidFill>
                        </a:rPr>
                        <a:t>del Directorio Nacional, conforme lo establece la letra k), del ARTICULO 20º</a:t>
                      </a:r>
                      <a:r>
                        <a:rPr lang="es-MX"/>
                        <a:t>, del Estatuto de la Asociación</a:t>
                      </a:r>
                      <a:endParaRPr lang="es-C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r>
                        <a:rPr lang="es-MX" dirty="0"/>
                        <a:t>El afectado(a) por un fallo último y definitivo de la Comisión Nacional de Ética tiene derecho a recurrir al pronunciamiento y apelación según indica el Articulo 51 letra e) del Estatuto vigente.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847044"/>
                  </a:ext>
                </a:extLst>
              </a:tr>
              <a:tr h="1895782">
                <a:tc>
                  <a:txBody>
                    <a:bodyPr/>
                    <a:lstStyle/>
                    <a:p>
                      <a:r>
                        <a:rPr lang="es-MX" dirty="0"/>
                        <a:t>Artículo 24º: Las apelaciones a fallos de la Comisión Nacional de Ética respecto de Directores Regionales o Provinciales son vistas por el Directorio Nacional, según lo establece el ARTICULO 20º, letra k), del Estatuto de la Asociación.</a:t>
                      </a:r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5437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040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03304-3DB5-7CD8-C085-9AEF2EC92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69607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Modificaciones</a:t>
            </a:r>
            <a:r>
              <a:rPr lang="en-US" dirty="0"/>
              <a:t> al </a:t>
            </a:r>
            <a:br>
              <a:rPr lang="en-US" dirty="0"/>
            </a:br>
            <a:r>
              <a:rPr lang="en-US" b="1" dirty="0" err="1"/>
              <a:t>reglamento</a:t>
            </a:r>
            <a:r>
              <a:rPr lang="en-US" b="1" dirty="0"/>
              <a:t> de </a:t>
            </a:r>
            <a:r>
              <a:rPr lang="en-US" b="1" dirty="0" err="1"/>
              <a:t>ética</a:t>
            </a:r>
            <a:r>
              <a:rPr lang="en-US" b="1" dirty="0"/>
              <a:t> </a:t>
            </a:r>
            <a:br>
              <a:rPr lang="en-US" dirty="0"/>
            </a:br>
            <a:r>
              <a:rPr lang="en-US" dirty="0"/>
              <a:t>andime</a:t>
            </a:r>
            <a:endParaRPr lang="es-CL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0D5E5802-9998-E5E5-F810-63F42D23E3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843958"/>
              </p:ext>
            </p:extLst>
          </p:nvPr>
        </p:nvGraphicFramePr>
        <p:xfrm>
          <a:off x="718457" y="1753054"/>
          <a:ext cx="10755086" cy="3992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19372">
                  <a:extLst>
                    <a:ext uri="{9D8B030D-6E8A-4147-A177-3AD203B41FA5}">
                      <a16:colId xmlns:a16="http://schemas.microsoft.com/office/drawing/2014/main" val="2310925129"/>
                    </a:ext>
                  </a:extLst>
                </a:gridCol>
                <a:gridCol w="4535714">
                  <a:extLst>
                    <a:ext uri="{9D8B030D-6E8A-4147-A177-3AD203B41FA5}">
                      <a16:colId xmlns:a16="http://schemas.microsoft.com/office/drawing/2014/main" val="3547425390"/>
                    </a:ext>
                  </a:extLst>
                </a:gridCol>
              </a:tblGrid>
              <a:tr h="443769">
                <a:tc>
                  <a:txBody>
                    <a:bodyPr/>
                    <a:lstStyle/>
                    <a:p>
                      <a:r>
                        <a:rPr lang="es-MX" dirty="0"/>
                        <a:t>DICE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SE PROPONE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38601"/>
                  </a:ext>
                </a:extLst>
              </a:tr>
              <a:tr h="1422489">
                <a:tc>
                  <a:txBody>
                    <a:bodyPr/>
                    <a:lstStyle/>
                    <a:p>
                      <a:r>
                        <a:rPr lang="es-MX" dirty="0"/>
                        <a:t>Artículo 25º: Las apelaciones a fallos de la Comisión Nacional de Ética respecto </a:t>
                      </a:r>
                      <a:r>
                        <a:rPr lang="es-MX" b="1" dirty="0"/>
                        <a:t>de Directores Nacionales</a:t>
                      </a:r>
                      <a:r>
                        <a:rPr lang="es-MX" dirty="0"/>
                        <a:t>, son vistas por una Comisión Especial, según lo establece el </a:t>
                      </a:r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ARTICULO 48º, letra e), </a:t>
                      </a:r>
                      <a:r>
                        <a:rPr lang="es-MX" dirty="0"/>
                        <a:t>del Estatuto de la Asociación</a:t>
                      </a:r>
                      <a:endParaRPr lang="es-C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s-MX" dirty="0"/>
                        <a:t>(No existe tal texto en los Estatutos)</a:t>
                      </a:r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r>
                        <a:rPr lang="es-MX" dirty="0"/>
                        <a:t>El afectado(a) por un fallo último y definitivo de la Comisión Nacional de Ética tiene derecho a recurrir al pronunciamiento y apelación según indica el Articulo 51 letra e) del Estatuto vigente.</a:t>
                      </a:r>
                      <a:endParaRPr lang="es-CL" dirty="0"/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599907"/>
                  </a:ext>
                </a:extLst>
              </a:tr>
              <a:tr h="2125880">
                <a:tc>
                  <a:txBody>
                    <a:bodyPr/>
                    <a:lstStyle/>
                    <a:p>
                      <a:r>
                        <a:rPr lang="es-MX" dirty="0"/>
                        <a:t>.  Artículo 26º: Una Comisión Especial, conformada según lo establece </a:t>
                      </a:r>
                      <a:r>
                        <a:rPr lang="es-MX" b="1" dirty="0">
                          <a:solidFill>
                            <a:srgbClr val="FF0000"/>
                          </a:solidFill>
                        </a:rPr>
                        <a:t>el ARTÍCULO 48º, letra k) </a:t>
                      </a:r>
                      <a:r>
                        <a:rPr lang="es-MX" dirty="0"/>
                        <a:t>del Estatuto de ANDIME, deberá constituirse </a:t>
                      </a:r>
                      <a:r>
                        <a:rPr lang="es-MX" b="1" dirty="0"/>
                        <a:t>para analizar y fallar las apelaciones, presentadas por socios expulsados por cometer faltas graves contra los intereses de la Asociación,</a:t>
                      </a:r>
                      <a:r>
                        <a:rPr lang="es-MX" dirty="0"/>
                        <a:t> conforme lo indicado en el Artículo 26º, punto 4, letras c) y d), de este mismo Reglamento.</a:t>
                      </a:r>
                      <a:endParaRPr lang="es-C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385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670269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Web604D</Template>
  <TotalTime>765</TotalTime>
  <Words>1333</Words>
  <Application>Microsoft Office PowerPoint</Application>
  <PresentationFormat>Panorámica</PresentationFormat>
  <Paragraphs>79</Paragraphs>
  <Slides>12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Gill Sans MT</vt:lpstr>
      <vt:lpstr>Paquete</vt:lpstr>
      <vt:lpstr>Modificaciones al Reglamento  de ética andime</vt:lpstr>
      <vt:lpstr>Estatutos andime</vt:lpstr>
      <vt:lpstr> Estatutos andime (ordena contenido del reglamento) ARTICULO 51° En situaciones de falta que ameriten una investigación, se considerarán las siguientes especificaciones:  </vt:lpstr>
      <vt:lpstr>Naturaleza jurídica de un reglamento: Desarrollar materias de los estatutos con especificidades</vt:lpstr>
      <vt:lpstr>Necesidad de las modificaciones</vt:lpstr>
      <vt:lpstr>quÉ nos permite MODIFICAR el reglamento</vt:lpstr>
      <vt:lpstr>Modificaciones al  reglamento de ética  andime</vt:lpstr>
      <vt:lpstr>Modificaciones al  reglamento de ética  andime</vt:lpstr>
      <vt:lpstr>Modificaciones al  reglamento de ética  andime</vt:lpstr>
      <vt:lpstr>Modificaciones al  reglamento de ética  andime</vt:lpstr>
      <vt:lpstr>Taller para reglamento de ética</vt:lpstr>
      <vt:lpstr>Matriz de llenado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Gloria Jara Zubicueta</dc:creator>
  <cp:lastModifiedBy>Gloria Jara Zubicueta</cp:lastModifiedBy>
  <cp:revision>1</cp:revision>
  <dcterms:created xsi:type="dcterms:W3CDTF">2024-09-30T01:14:23Z</dcterms:created>
  <dcterms:modified xsi:type="dcterms:W3CDTF">2024-10-15T14:52:16Z</dcterms:modified>
</cp:coreProperties>
</file>