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27"/>
  </p:notesMasterIdLst>
  <p:handoutMasterIdLst>
    <p:handoutMasterId r:id="rId28"/>
  </p:handoutMasterIdLst>
  <p:sldIdLst>
    <p:sldId id="258" r:id="rId3"/>
    <p:sldId id="259" r:id="rId4"/>
    <p:sldId id="309" r:id="rId5"/>
    <p:sldId id="282" r:id="rId6"/>
    <p:sldId id="311" r:id="rId7"/>
    <p:sldId id="316" r:id="rId8"/>
    <p:sldId id="312" r:id="rId9"/>
    <p:sldId id="317" r:id="rId10"/>
    <p:sldId id="313" r:id="rId11"/>
    <p:sldId id="314" r:id="rId12"/>
    <p:sldId id="315" r:id="rId13"/>
    <p:sldId id="271" r:id="rId14"/>
    <p:sldId id="265" r:id="rId15"/>
    <p:sldId id="298" r:id="rId16"/>
    <p:sldId id="300" r:id="rId17"/>
    <p:sldId id="319" r:id="rId18"/>
    <p:sldId id="273" r:id="rId19"/>
    <p:sldId id="306" r:id="rId20"/>
    <p:sldId id="303" r:id="rId21"/>
    <p:sldId id="304" r:id="rId22"/>
    <p:sldId id="288" r:id="rId23"/>
    <p:sldId id="321" r:id="rId24"/>
    <p:sldId id="320" r:id="rId25"/>
    <p:sldId id="308" r:id="rId26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FB9903-9E2A-4DB9-8F9F-F9944CA91FE5}" v="38" dt="2024-10-08T22:55:52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4" d="100"/>
          <a:sy n="44" d="100"/>
        </p:scale>
        <p:origin x="876" y="54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Antonio Diaz Garcia" userId="8ea96d15-ee36-49b1-a201-874947fd37b6" providerId="ADAL" clId="{E6FB9903-9E2A-4DB9-8F9F-F9944CA91FE5}"/>
    <pc:docChg chg="undo custSel addSld delSld modSld">
      <pc:chgData name="Carlos Antonio Diaz Garcia" userId="8ea96d15-ee36-49b1-a201-874947fd37b6" providerId="ADAL" clId="{E6FB9903-9E2A-4DB9-8F9F-F9944CA91FE5}" dt="2024-10-15T12:39:34.031" v="442" actId="478"/>
      <pc:docMkLst>
        <pc:docMk/>
      </pc:docMkLst>
      <pc:sldChg chg="modSp mod modTransition">
        <pc:chgData name="Carlos Antonio Diaz Garcia" userId="8ea96d15-ee36-49b1-a201-874947fd37b6" providerId="ADAL" clId="{E6FB9903-9E2A-4DB9-8F9F-F9944CA91FE5}" dt="2024-10-08T21:58:34.632" v="156"/>
        <pc:sldMkLst>
          <pc:docMk/>
          <pc:sldMk cId="729215371" sldId="258"/>
        </pc:sldMkLst>
        <pc:spChg chg="mod">
          <ac:chgData name="Carlos Antonio Diaz Garcia" userId="8ea96d15-ee36-49b1-a201-874947fd37b6" providerId="ADAL" clId="{E6FB9903-9E2A-4DB9-8F9F-F9944CA91FE5}" dt="2024-10-07T15:40:45.343" v="0" actId="14100"/>
          <ac:spMkLst>
            <pc:docMk/>
            <pc:sldMk cId="729215371" sldId="258"/>
            <ac:spMk id="7" creationId="{00000000-0000-0000-0000-000000000000}"/>
          </ac:spMkLst>
        </pc:spChg>
      </pc:sldChg>
      <pc:sldChg chg="modSp mod modTransition">
        <pc:chgData name="Carlos Antonio Diaz Garcia" userId="8ea96d15-ee36-49b1-a201-874947fd37b6" providerId="ADAL" clId="{E6FB9903-9E2A-4DB9-8F9F-F9944CA91FE5}" dt="2024-10-08T21:58:38.286" v="157"/>
        <pc:sldMkLst>
          <pc:docMk/>
          <pc:sldMk cId="4265767922" sldId="259"/>
        </pc:sldMkLst>
        <pc:spChg chg="mod">
          <ac:chgData name="Carlos Antonio Diaz Garcia" userId="8ea96d15-ee36-49b1-a201-874947fd37b6" providerId="ADAL" clId="{E6FB9903-9E2A-4DB9-8F9F-F9944CA91FE5}" dt="2024-10-07T15:46:35.504" v="6" actId="20577"/>
          <ac:spMkLst>
            <pc:docMk/>
            <pc:sldMk cId="4265767922" sldId="259"/>
            <ac:spMk id="7" creationId="{00000000-0000-0000-0000-000000000000}"/>
          </ac:spMkLst>
        </pc:spChg>
        <pc:spChg chg="mod">
          <ac:chgData name="Carlos Antonio Diaz Garcia" userId="8ea96d15-ee36-49b1-a201-874947fd37b6" providerId="ADAL" clId="{E6FB9903-9E2A-4DB9-8F9F-F9944CA91FE5}" dt="2024-10-07T15:48:40.017" v="24" actId="20577"/>
          <ac:spMkLst>
            <pc:docMk/>
            <pc:sldMk cId="4265767922" sldId="259"/>
            <ac:spMk id="13" creationId="{00000000-0000-0000-0000-000000000000}"/>
          </ac:spMkLst>
        </pc:spChg>
      </pc:sldChg>
      <pc:sldChg chg="modTransition">
        <pc:chgData name="Carlos Antonio Diaz Garcia" userId="8ea96d15-ee36-49b1-a201-874947fd37b6" providerId="ADAL" clId="{E6FB9903-9E2A-4DB9-8F9F-F9944CA91FE5}" dt="2024-10-08T21:55:58.436" v="145"/>
        <pc:sldMkLst>
          <pc:docMk/>
          <pc:sldMk cId="1252308565" sldId="265"/>
        </pc:sldMkLst>
      </pc:sldChg>
      <pc:sldChg chg="modTransition">
        <pc:chgData name="Carlos Antonio Diaz Garcia" userId="8ea96d15-ee36-49b1-a201-874947fd37b6" providerId="ADAL" clId="{E6FB9903-9E2A-4DB9-8F9F-F9944CA91FE5}" dt="2024-10-08T21:55:54.164" v="144"/>
        <pc:sldMkLst>
          <pc:docMk/>
          <pc:sldMk cId="26760521" sldId="271"/>
        </pc:sldMkLst>
      </pc:sldChg>
      <pc:sldChg chg="modTransition">
        <pc:chgData name="Carlos Antonio Diaz Garcia" userId="8ea96d15-ee36-49b1-a201-874947fd37b6" providerId="ADAL" clId="{E6FB9903-9E2A-4DB9-8F9F-F9944CA91FE5}" dt="2024-10-08T21:56:21.111" v="149"/>
        <pc:sldMkLst>
          <pc:docMk/>
          <pc:sldMk cId="767713884" sldId="273"/>
        </pc:sldMkLst>
      </pc:sldChg>
      <pc:sldChg chg="modSp mod modTransition">
        <pc:chgData name="Carlos Antonio Diaz Garcia" userId="8ea96d15-ee36-49b1-a201-874947fd37b6" providerId="ADAL" clId="{E6FB9903-9E2A-4DB9-8F9F-F9944CA91FE5}" dt="2024-10-08T21:58:48.211" v="159"/>
        <pc:sldMkLst>
          <pc:docMk/>
          <pc:sldMk cId="2727693875" sldId="282"/>
        </pc:sldMkLst>
        <pc:spChg chg="mod">
          <ac:chgData name="Carlos Antonio Diaz Garcia" userId="8ea96d15-ee36-49b1-a201-874947fd37b6" providerId="ADAL" clId="{E6FB9903-9E2A-4DB9-8F9F-F9944CA91FE5}" dt="2024-10-07T15:46:49.744" v="8" actId="20577"/>
          <ac:spMkLst>
            <pc:docMk/>
            <pc:sldMk cId="2727693875" sldId="282"/>
            <ac:spMk id="9" creationId="{00000000-0000-0000-0000-000000000000}"/>
          </ac:spMkLst>
        </pc:spChg>
        <pc:spChg chg="mod">
          <ac:chgData name="Carlos Antonio Diaz Garcia" userId="8ea96d15-ee36-49b1-a201-874947fd37b6" providerId="ADAL" clId="{E6FB9903-9E2A-4DB9-8F9F-F9944CA91FE5}" dt="2024-10-08T13:45:30.596" v="81" actId="20577"/>
          <ac:spMkLst>
            <pc:docMk/>
            <pc:sldMk cId="2727693875" sldId="282"/>
            <ac:spMk id="11" creationId="{00000000-0000-0000-0000-000000000000}"/>
          </ac:spMkLst>
        </pc:spChg>
      </pc:sldChg>
      <pc:sldChg chg="modSp mod modTransition">
        <pc:chgData name="Carlos Antonio Diaz Garcia" userId="8ea96d15-ee36-49b1-a201-874947fd37b6" providerId="ADAL" clId="{E6FB9903-9E2A-4DB9-8F9F-F9944CA91FE5}" dt="2024-10-09T12:04:14.732" v="440" actId="1035"/>
        <pc:sldMkLst>
          <pc:docMk/>
          <pc:sldMk cId="2278074530" sldId="288"/>
        </pc:sldMkLst>
        <pc:spChg chg="mod">
          <ac:chgData name="Carlos Antonio Diaz Garcia" userId="8ea96d15-ee36-49b1-a201-874947fd37b6" providerId="ADAL" clId="{E6FB9903-9E2A-4DB9-8F9F-F9944CA91FE5}" dt="2024-10-09T11:57:09.760" v="242" actId="1076"/>
          <ac:spMkLst>
            <pc:docMk/>
            <pc:sldMk cId="2278074530" sldId="288"/>
            <ac:spMk id="34" creationId="{00000000-0000-0000-0000-000000000000}"/>
          </ac:spMkLst>
        </pc:spChg>
        <pc:spChg chg="mod">
          <ac:chgData name="Carlos Antonio Diaz Garcia" userId="8ea96d15-ee36-49b1-a201-874947fd37b6" providerId="ADAL" clId="{E6FB9903-9E2A-4DB9-8F9F-F9944CA91FE5}" dt="2024-10-09T11:57:16.375" v="243" actId="1076"/>
          <ac:spMkLst>
            <pc:docMk/>
            <pc:sldMk cId="2278074530" sldId="288"/>
            <ac:spMk id="35" creationId="{00000000-0000-0000-0000-000000000000}"/>
          </ac:spMkLst>
        </pc:spChg>
        <pc:spChg chg="mod">
          <ac:chgData name="Carlos Antonio Diaz Garcia" userId="8ea96d15-ee36-49b1-a201-874947fd37b6" providerId="ADAL" clId="{E6FB9903-9E2A-4DB9-8F9F-F9944CA91FE5}" dt="2024-10-09T11:58:18.210" v="289" actId="20577"/>
          <ac:spMkLst>
            <pc:docMk/>
            <pc:sldMk cId="2278074530" sldId="288"/>
            <ac:spMk id="36" creationId="{00000000-0000-0000-0000-000000000000}"/>
          </ac:spMkLst>
        </pc:spChg>
        <pc:spChg chg="mod">
          <ac:chgData name="Carlos Antonio Diaz Garcia" userId="8ea96d15-ee36-49b1-a201-874947fd37b6" providerId="ADAL" clId="{E6FB9903-9E2A-4DB9-8F9F-F9944CA91FE5}" dt="2024-10-09T12:04:14.732" v="440" actId="1035"/>
          <ac:spMkLst>
            <pc:docMk/>
            <pc:sldMk cId="2278074530" sldId="288"/>
            <ac:spMk id="37" creationId="{00000000-0000-0000-0000-000000000000}"/>
          </ac:spMkLst>
        </pc:spChg>
        <pc:spChg chg="mod">
          <ac:chgData name="Carlos Antonio Diaz Garcia" userId="8ea96d15-ee36-49b1-a201-874947fd37b6" providerId="ADAL" clId="{E6FB9903-9E2A-4DB9-8F9F-F9944CA91FE5}" dt="2024-10-09T12:03:59.023" v="437" actId="20577"/>
          <ac:spMkLst>
            <pc:docMk/>
            <pc:sldMk cId="2278074530" sldId="288"/>
            <ac:spMk id="38" creationId="{00000000-0000-0000-0000-000000000000}"/>
          </ac:spMkLst>
        </pc:spChg>
      </pc:sldChg>
      <pc:sldChg chg="modTransition">
        <pc:chgData name="Carlos Antonio Diaz Garcia" userId="8ea96d15-ee36-49b1-a201-874947fd37b6" providerId="ADAL" clId="{E6FB9903-9E2A-4DB9-8F9F-F9944CA91FE5}" dt="2024-10-08T21:56:01.381" v="146"/>
        <pc:sldMkLst>
          <pc:docMk/>
          <pc:sldMk cId="2931924809" sldId="298"/>
        </pc:sldMkLst>
      </pc:sldChg>
      <pc:sldChg chg="modTransition">
        <pc:chgData name="Carlos Antonio Diaz Garcia" userId="8ea96d15-ee36-49b1-a201-874947fd37b6" providerId="ADAL" clId="{E6FB9903-9E2A-4DB9-8F9F-F9944CA91FE5}" dt="2024-10-08T21:56:06.309" v="147"/>
        <pc:sldMkLst>
          <pc:docMk/>
          <pc:sldMk cId="3636972987" sldId="300"/>
        </pc:sldMkLst>
      </pc:sldChg>
      <pc:sldChg chg="addSp delSp modSp mod modTransition">
        <pc:chgData name="Carlos Antonio Diaz Garcia" userId="8ea96d15-ee36-49b1-a201-874947fd37b6" providerId="ADAL" clId="{E6FB9903-9E2A-4DB9-8F9F-F9944CA91FE5}" dt="2024-10-08T23:02:33.258" v="178" actId="403"/>
        <pc:sldMkLst>
          <pc:docMk/>
          <pc:sldMk cId="3853320722" sldId="303"/>
        </pc:sldMkLst>
        <pc:graphicFrameChg chg="add mod modGraphic">
          <ac:chgData name="Carlos Antonio Diaz Garcia" userId="8ea96d15-ee36-49b1-a201-874947fd37b6" providerId="ADAL" clId="{E6FB9903-9E2A-4DB9-8F9F-F9944CA91FE5}" dt="2024-10-08T23:02:33.258" v="178" actId="403"/>
          <ac:graphicFrameMkLst>
            <pc:docMk/>
            <pc:sldMk cId="3853320722" sldId="303"/>
            <ac:graphicFrameMk id="2" creationId="{86F91A37-9F46-192A-2EC4-D719F17FBE55}"/>
          </ac:graphicFrameMkLst>
        </pc:graphicFrameChg>
        <pc:picChg chg="del">
          <ac:chgData name="Carlos Antonio Diaz Garcia" userId="8ea96d15-ee36-49b1-a201-874947fd37b6" providerId="ADAL" clId="{E6FB9903-9E2A-4DB9-8F9F-F9944CA91FE5}" dt="2024-10-08T22:34:40.057" v="160" actId="478"/>
          <ac:picMkLst>
            <pc:docMk/>
            <pc:sldMk cId="3853320722" sldId="303"/>
            <ac:picMk id="5" creationId="{2FDAC2AA-CC3B-B156-8D10-BD238299FA4E}"/>
          </ac:picMkLst>
        </pc:picChg>
      </pc:sldChg>
      <pc:sldChg chg="addSp delSp modSp mod modTransition">
        <pc:chgData name="Carlos Antonio Diaz Garcia" userId="8ea96d15-ee36-49b1-a201-874947fd37b6" providerId="ADAL" clId="{E6FB9903-9E2A-4DB9-8F9F-F9944CA91FE5}" dt="2024-10-08T23:05:49.473" v="194" actId="207"/>
        <pc:sldMkLst>
          <pc:docMk/>
          <pc:sldMk cId="1546786978" sldId="304"/>
        </pc:sldMkLst>
        <pc:spChg chg="add mod">
          <ac:chgData name="Carlos Antonio Diaz Garcia" userId="8ea96d15-ee36-49b1-a201-874947fd37b6" providerId="ADAL" clId="{E6FB9903-9E2A-4DB9-8F9F-F9944CA91FE5}" dt="2024-10-08T23:05:37.126" v="193" actId="121"/>
          <ac:spMkLst>
            <pc:docMk/>
            <pc:sldMk cId="1546786978" sldId="304"/>
            <ac:spMk id="4" creationId="{52F42B88-A145-B392-0913-08786772F672}"/>
          </ac:spMkLst>
        </pc:spChg>
        <pc:spChg chg="mod">
          <ac:chgData name="Carlos Antonio Diaz Garcia" userId="8ea96d15-ee36-49b1-a201-874947fd37b6" providerId="ADAL" clId="{E6FB9903-9E2A-4DB9-8F9F-F9944CA91FE5}" dt="2024-10-08T23:05:49.473" v="194" actId="207"/>
          <ac:spMkLst>
            <pc:docMk/>
            <pc:sldMk cId="1546786978" sldId="304"/>
            <ac:spMk id="6" creationId="{D030CAD6-2714-8593-9485-80426819A66E}"/>
          </ac:spMkLst>
        </pc:spChg>
        <pc:spChg chg="del">
          <ac:chgData name="Carlos Antonio Diaz Garcia" userId="8ea96d15-ee36-49b1-a201-874947fd37b6" providerId="ADAL" clId="{E6FB9903-9E2A-4DB9-8F9F-F9944CA91FE5}" dt="2024-10-08T23:03:58.077" v="186" actId="478"/>
          <ac:spMkLst>
            <pc:docMk/>
            <pc:sldMk cId="1546786978" sldId="304"/>
            <ac:spMk id="11" creationId="{B7A4F1F1-24B8-109A-2176-FE7E2AA3B4BA}"/>
          </ac:spMkLst>
        </pc:spChg>
        <pc:graphicFrameChg chg="add mod modGraphic">
          <ac:chgData name="Carlos Antonio Diaz Garcia" userId="8ea96d15-ee36-49b1-a201-874947fd37b6" providerId="ADAL" clId="{E6FB9903-9E2A-4DB9-8F9F-F9944CA91FE5}" dt="2024-10-08T23:03:08.614" v="183" actId="14100"/>
          <ac:graphicFrameMkLst>
            <pc:docMk/>
            <pc:sldMk cId="1546786978" sldId="304"/>
            <ac:graphicFrameMk id="2" creationId="{C4766475-BA51-39F1-9BC1-04AD74340F22}"/>
          </ac:graphicFrameMkLst>
        </pc:graphicFrameChg>
        <pc:graphicFrameChg chg="del">
          <ac:chgData name="Carlos Antonio Diaz Garcia" userId="8ea96d15-ee36-49b1-a201-874947fd37b6" providerId="ADAL" clId="{E6FB9903-9E2A-4DB9-8F9F-F9944CA91FE5}" dt="2024-10-08T22:34:46.882" v="161" actId="478"/>
          <ac:graphicFrameMkLst>
            <pc:docMk/>
            <pc:sldMk cId="1546786978" sldId="304"/>
            <ac:graphicFrameMk id="4" creationId="{ACF47A83-1212-487C-E38B-9F0A7D15D24E}"/>
          </ac:graphicFrameMkLst>
        </pc:graphicFrameChg>
      </pc:sldChg>
      <pc:sldChg chg="modTransition">
        <pc:chgData name="Carlos Antonio Diaz Garcia" userId="8ea96d15-ee36-49b1-a201-874947fd37b6" providerId="ADAL" clId="{E6FB9903-9E2A-4DB9-8F9F-F9944CA91FE5}" dt="2024-10-08T21:57:40.411" v="155"/>
        <pc:sldMkLst>
          <pc:docMk/>
          <pc:sldMk cId="2161130278" sldId="306"/>
        </pc:sldMkLst>
      </pc:sldChg>
      <pc:sldChg chg="modTransition">
        <pc:chgData name="Carlos Antonio Diaz Garcia" userId="8ea96d15-ee36-49b1-a201-874947fd37b6" providerId="ADAL" clId="{E6FB9903-9E2A-4DB9-8F9F-F9944CA91FE5}" dt="2024-10-08T21:57:29.222" v="153"/>
        <pc:sldMkLst>
          <pc:docMk/>
          <pc:sldMk cId="1757288850" sldId="308"/>
        </pc:sldMkLst>
      </pc:sldChg>
      <pc:sldChg chg="modTransition">
        <pc:chgData name="Carlos Antonio Diaz Garcia" userId="8ea96d15-ee36-49b1-a201-874947fd37b6" providerId="ADAL" clId="{E6FB9903-9E2A-4DB9-8F9F-F9944CA91FE5}" dt="2024-10-08T21:58:44.957" v="158"/>
        <pc:sldMkLst>
          <pc:docMk/>
          <pc:sldMk cId="250877881" sldId="309"/>
        </pc:sldMkLst>
      </pc:sldChg>
      <pc:sldChg chg="addSp delSp modSp mod modTransition">
        <pc:chgData name="Carlos Antonio Diaz Garcia" userId="8ea96d15-ee36-49b1-a201-874947fd37b6" providerId="ADAL" clId="{E6FB9903-9E2A-4DB9-8F9F-F9944CA91FE5}" dt="2024-10-08T21:52:44.745" v="128"/>
        <pc:sldMkLst>
          <pc:docMk/>
          <pc:sldMk cId="462883807" sldId="311"/>
        </pc:sldMkLst>
        <pc:graphicFrameChg chg="add mod modGraphic">
          <ac:chgData name="Carlos Antonio Diaz Garcia" userId="8ea96d15-ee36-49b1-a201-874947fd37b6" providerId="ADAL" clId="{E6FB9903-9E2A-4DB9-8F9F-F9944CA91FE5}" dt="2024-10-07T16:03:20.204" v="36" actId="113"/>
          <ac:graphicFrameMkLst>
            <pc:docMk/>
            <pc:sldMk cId="462883807" sldId="311"/>
            <ac:graphicFrameMk id="2" creationId="{6280C406-E0A8-D2E1-54F8-44EBB2586C6F}"/>
          </ac:graphicFrameMkLst>
        </pc:graphicFrameChg>
        <pc:graphicFrameChg chg="del modGraphic">
          <ac:chgData name="Carlos Antonio Diaz Garcia" userId="8ea96d15-ee36-49b1-a201-874947fd37b6" providerId="ADAL" clId="{E6FB9903-9E2A-4DB9-8F9F-F9944CA91FE5}" dt="2024-10-07T16:01:44.051" v="26" actId="478"/>
          <ac:graphicFrameMkLst>
            <pc:docMk/>
            <pc:sldMk cId="462883807" sldId="311"/>
            <ac:graphicFrameMk id="4" creationId="{AA9DEE3B-656A-8AA4-2B9C-5F6CACA73925}"/>
          </ac:graphicFrameMkLst>
        </pc:graphicFrameChg>
      </pc:sldChg>
      <pc:sldChg chg="addSp delSp modSp mod modTransition">
        <pc:chgData name="Carlos Antonio Diaz Garcia" userId="8ea96d15-ee36-49b1-a201-874947fd37b6" providerId="ADAL" clId="{E6FB9903-9E2A-4DB9-8F9F-F9944CA91FE5}" dt="2024-10-08T21:55:36.231" v="141"/>
        <pc:sldMkLst>
          <pc:docMk/>
          <pc:sldMk cId="1070928969" sldId="312"/>
        </pc:sldMkLst>
        <pc:graphicFrameChg chg="add mod modGraphic">
          <ac:chgData name="Carlos Antonio Diaz Garcia" userId="8ea96d15-ee36-49b1-a201-874947fd37b6" providerId="ADAL" clId="{E6FB9903-9E2A-4DB9-8F9F-F9944CA91FE5}" dt="2024-10-07T16:08:52.483" v="60" actId="403"/>
          <ac:graphicFrameMkLst>
            <pc:docMk/>
            <pc:sldMk cId="1070928969" sldId="312"/>
            <ac:graphicFrameMk id="2" creationId="{3669CA7B-70A7-8B25-6190-C55883402B26}"/>
          </ac:graphicFrameMkLst>
        </pc:graphicFrameChg>
        <pc:graphicFrameChg chg="del modGraphic">
          <ac:chgData name="Carlos Antonio Diaz Garcia" userId="8ea96d15-ee36-49b1-a201-874947fd37b6" providerId="ADAL" clId="{E6FB9903-9E2A-4DB9-8F9F-F9944CA91FE5}" dt="2024-10-07T16:08:33.262" v="51" actId="478"/>
          <ac:graphicFrameMkLst>
            <pc:docMk/>
            <pc:sldMk cId="1070928969" sldId="312"/>
            <ac:graphicFrameMk id="3" creationId="{77EE858B-7325-7637-CC57-F5105E28E31B}"/>
          </ac:graphicFrameMkLst>
        </pc:graphicFrameChg>
      </pc:sldChg>
      <pc:sldChg chg="modTransition">
        <pc:chgData name="Carlos Antonio Diaz Garcia" userId="8ea96d15-ee36-49b1-a201-874947fd37b6" providerId="ADAL" clId="{E6FB9903-9E2A-4DB9-8F9F-F9944CA91FE5}" dt="2024-10-08T21:55:40.945" v="142"/>
        <pc:sldMkLst>
          <pc:docMk/>
          <pc:sldMk cId="1007576466" sldId="313"/>
        </pc:sldMkLst>
      </pc:sldChg>
      <pc:sldChg chg="modSp mod modTransition">
        <pc:chgData name="Carlos Antonio Diaz Garcia" userId="8ea96d15-ee36-49b1-a201-874947fd37b6" providerId="ADAL" clId="{E6FB9903-9E2A-4DB9-8F9F-F9944CA91FE5}" dt="2024-10-08T21:55:21.296" v="140"/>
        <pc:sldMkLst>
          <pc:docMk/>
          <pc:sldMk cId="116474860" sldId="314"/>
        </pc:sldMkLst>
        <pc:graphicFrameChg chg="mod modGraphic">
          <ac:chgData name="Carlos Antonio Diaz Garcia" userId="8ea96d15-ee36-49b1-a201-874947fd37b6" providerId="ADAL" clId="{E6FB9903-9E2A-4DB9-8F9F-F9944CA91FE5}" dt="2024-10-07T15:48:22.203" v="22" actId="121"/>
          <ac:graphicFrameMkLst>
            <pc:docMk/>
            <pc:sldMk cId="116474860" sldId="314"/>
            <ac:graphicFrameMk id="3" creationId="{267F782D-25E3-B650-68FC-06F449FFD42D}"/>
          </ac:graphicFrameMkLst>
        </pc:graphicFrameChg>
      </pc:sldChg>
      <pc:sldChg chg="modSp mod modTransition">
        <pc:chgData name="Carlos Antonio Diaz Garcia" userId="8ea96d15-ee36-49b1-a201-874947fd37b6" providerId="ADAL" clId="{E6FB9903-9E2A-4DB9-8F9F-F9944CA91FE5}" dt="2024-10-08T21:55:49.639" v="143"/>
        <pc:sldMkLst>
          <pc:docMk/>
          <pc:sldMk cId="1347058533" sldId="315"/>
        </pc:sldMkLst>
        <pc:graphicFrameChg chg="modGraphic">
          <ac:chgData name="Carlos Antonio Diaz Garcia" userId="8ea96d15-ee36-49b1-a201-874947fd37b6" providerId="ADAL" clId="{E6FB9903-9E2A-4DB9-8F9F-F9944CA91FE5}" dt="2024-10-07T16:12:33.809" v="76" actId="403"/>
          <ac:graphicFrameMkLst>
            <pc:docMk/>
            <pc:sldMk cId="1347058533" sldId="315"/>
            <ac:graphicFrameMk id="2" creationId="{E08608D9-1CA5-C847-4D90-E8FC0971C507}"/>
          </ac:graphicFrameMkLst>
        </pc:graphicFrameChg>
      </pc:sldChg>
      <pc:sldChg chg="addSp delSp modSp mod modTransition">
        <pc:chgData name="Carlos Antonio Diaz Garcia" userId="8ea96d15-ee36-49b1-a201-874947fd37b6" providerId="ADAL" clId="{E6FB9903-9E2A-4DB9-8F9F-F9944CA91FE5}" dt="2024-10-08T21:54:24.096" v="130"/>
        <pc:sldMkLst>
          <pc:docMk/>
          <pc:sldMk cId="2457947331" sldId="316"/>
        </pc:sldMkLst>
        <pc:graphicFrameChg chg="del modGraphic">
          <ac:chgData name="Carlos Antonio Diaz Garcia" userId="8ea96d15-ee36-49b1-a201-874947fd37b6" providerId="ADAL" clId="{E6FB9903-9E2A-4DB9-8F9F-F9944CA91FE5}" dt="2024-10-07T16:05:15.073" v="37" actId="478"/>
          <ac:graphicFrameMkLst>
            <pc:docMk/>
            <pc:sldMk cId="2457947331" sldId="316"/>
            <ac:graphicFrameMk id="2" creationId="{05C94F25-BA2A-B0A0-378E-31861A399289}"/>
          </ac:graphicFrameMkLst>
        </pc:graphicFrameChg>
        <pc:graphicFrameChg chg="add mod modGraphic">
          <ac:chgData name="Carlos Antonio Diaz Garcia" userId="8ea96d15-ee36-49b1-a201-874947fd37b6" providerId="ADAL" clId="{E6FB9903-9E2A-4DB9-8F9F-F9944CA91FE5}" dt="2024-10-07T16:06:11.857" v="50" actId="113"/>
          <ac:graphicFrameMkLst>
            <pc:docMk/>
            <pc:sldMk cId="2457947331" sldId="316"/>
            <ac:graphicFrameMk id="3" creationId="{57C3D68F-3461-BFB1-9E27-388F41D77CD8}"/>
          </ac:graphicFrameMkLst>
        </pc:graphicFrameChg>
      </pc:sldChg>
      <pc:sldChg chg="addSp delSp modSp mod modTransition">
        <pc:chgData name="Carlos Antonio Diaz Garcia" userId="8ea96d15-ee36-49b1-a201-874947fd37b6" providerId="ADAL" clId="{E6FB9903-9E2A-4DB9-8F9F-F9944CA91FE5}" dt="2024-10-08T21:54:42.893" v="135"/>
        <pc:sldMkLst>
          <pc:docMk/>
          <pc:sldMk cId="3318701880" sldId="317"/>
        </pc:sldMkLst>
        <pc:graphicFrameChg chg="del modGraphic">
          <ac:chgData name="Carlos Antonio Diaz Garcia" userId="8ea96d15-ee36-49b1-a201-874947fd37b6" providerId="ADAL" clId="{E6FB9903-9E2A-4DB9-8F9F-F9944CA91FE5}" dt="2024-10-07T16:10:36.360" v="61" actId="478"/>
          <ac:graphicFrameMkLst>
            <pc:docMk/>
            <pc:sldMk cId="3318701880" sldId="317"/>
            <ac:graphicFrameMk id="2" creationId="{E4020650-BC3A-9A3F-DEC2-E318E7A74C22}"/>
          </ac:graphicFrameMkLst>
        </pc:graphicFrameChg>
        <pc:graphicFrameChg chg="add mod modGraphic">
          <ac:chgData name="Carlos Antonio Diaz Garcia" userId="8ea96d15-ee36-49b1-a201-874947fd37b6" providerId="ADAL" clId="{E6FB9903-9E2A-4DB9-8F9F-F9944CA91FE5}" dt="2024-10-07T16:11:22.910" v="74" actId="113"/>
          <ac:graphicFrameMkLst>
            <pc:docMk/>
            <pc:sldMk cId="3318701880" sldId="317"/>
            <ac:graphicFrameMk id="3" creationId="{E5659378-D0B9-25B6-75F8-882837DCC249}"/>
          </ac:graphicFrameMkLst>
        </pc:graphicFrameChg>
      </pc:sldChg>
      <pc:sldChg chg="modSp mod modTransition">
        <pc:chgData name="Carlos Antonio Diaz Garcia" userId="8ea96d15-ee36-49b1-a201-874947fd37b6" providerId="ADAL" clId="{E6FB9903-9E2A-4DB9-8F9F-F9944CA91FE5}" dt="2024-10-09T11:36:44.668" v="232" actId="20577"/>
        <pc:sldMkLst>
          <pc:docMk/>
          <pc:sldMk cId="3400805668" sldId="319"/>
        </pc:sldMkLst>
        <pc:spChg chg="mod">
          <ac:chgData name="Carlos Antonio Diaz Garcia" userId="8ea96d15-ee36-49b1-a201-874947fd37b6" providerId="ADAL" clId="{E6FB9903-9E2A-4DB9-8F9F-F9944CA91FE5}" dt="2024-10-09T11:36:44.668" v="232" actId="20577"/>
          <ac:spMkLst>
            <pc:docMk/>
            <pc:sldMk cId="3400805668" sldId="319"/>
            <ac:spMk id="7" creationId="{FCF86D61-6EC7-2EF8-FCE4-F69CAA7BF3BA}"/>
          </ac:spMkLst>
        </pc:spChg>
      </pc:sldChg>
      <pc:sldChg chg="modTransition">
        <pc:chgData name="Carlos Antonio Diaz Garcia" userId="8ea96d15-ee36-49b1-a201-874947fd37b6" providerId="ADAL" clId="{E6FB9903-9E2A-4DB9-8F9F-F9944CA91FE5}" dt="2024-10-08T21:57:00.902" v="152"/>
        <pc:sldMkLst>
          <pc:docMk/>
          <pc:sldMk cId="2882493092" sldId="320"/>
        </pc:sldMkLst>
      </pc:sldChg>
      <pc:sldChg chg="new del">
        <pc:chgData name="Carlos Antonio Diaz Garcia" userId="8ea96d15-ee36-49b1-a201-874947fd37b6" providerId="ADAL" clId="{E6FB9903-9E2A-4DB9-8F9F-F9944CA91FE5}" dt="2024-10-09T11:59:50.447" v="369" actId="680"/>
        <pc:sldMkLst>
          <pc:docMk/>
          <pc:sldMk cId="1762106423" sldId="321"/>
        </pc:sldMkLst>
      </pc:sldChg>
      <pc:sldChg chg="delSp modSp new mod">
        <pc:chgData name="Carlos Antonio Diaz Garcia" userId="8ea96d15-ee36-49b1-a201-874947fd37b6" providerId="ADAL" clId="{E6FB9903-9E2A-4DB9-8F9F-F9944CA91FE5}" dt="2024-10-15T12:39:34.031" v="442" actId="478"/>
        <pc:sldMkLst>
          <pc:docMk/>
          <pc:sldMk cId="3127700558" sldId="321"/>
        </pc:sldMkLst>
        <pc:spChg chg="mod">
          <ac:chgData name="Carlos Antonio Diaz Garcia" userId="8ea96d15-ee36-49b1-a201-874947fd37b6" providerId="ADAL" clId="{E6FB9903-9E2A-4DB9-8F9F-F9944CA91FE5}" dt="2024-10-09T12:01:04.846" v="412"/>
          <ac:spMkLst>
            <pc:docMk/>
            <pc:sldMk cId="3127700558" sldId="321"/>
            <ac:spMk id="2" creationId="{59912BBE-DE97-D67E-56F1-F504E8153781}"/>
          </ac:spMkLst>
        </pc:spChg>
        <pc:spChg chg="del">
          <ac:chgData name="Carlos Antonio Diaz Garcia" userId="8ea96d15-ee36-49b1-a201-874947fd37b6" providerId="ADAL" clId="{E6FB9903-9E2A-4DB9-8F9F-F9944CA91FE5}" dt="2024-10-15T12:39:30.585" v="441" actId="478"/>
          <ac:spMkLst>
            <pc:docMk/>
            <pc:sldMk cId="3127700558" sldId="321"/>
            <ac:spMk id="3" creationId="{0C5D0050-2C3F-CD01-E7EC-8AA0EF41F69D}"/>
          </ac:spMkLst>
        </pc:spChg>
        <pc:spChg chg="del">
          <ac:chgData name="Carlos Antonio Diaz Garcia" userId="8ea96d15-ee36-49b1-a201-874947fd37b6" providerId="ADAL" clId="{E6FB9903-9E2A-4DB9-8F9F-F9944CA91FE5}" dt="2024-10-15T12:39:34.031" v="442" actId="478"/>
          <ac:spMkLst>
            <pc:docMk/>
            <pc:sldMk cId="3127700558" sldId="321"/>
            <ac:spMk id="4" creationId="{B0D1A805-E8E3-4D1F-72B6-C088A7648406}"/>
          </ac:spMkLst>
        </pc:spChg>
        <pc:spChg chg="mod">
          <ac:chgData name="Carlos Antonio Diaz Garcia" userId="8ea96d15-ee36-49b1-a201-874947fd37b6" providerId="ADAL" clId="{E6FB9903-9E2A-4DB9-8F9F-F9944CA91FE5}" dt="2024-10-09T12:01:10.162" v="420" actId="20577"/>
          <ac:spMkLst>
            <pc:docMk/>
            <pc:sldMk cId="3127700558" sldId="321"/>
            <ac:spMk id="5" creationId="{F7148A17-BDBC-A2C3-AE63-5FF0E6FFEC5F}"/>
          </ac:spMkLst>
        </pc:spChg>
        <pc:spChg chg="mod">
          <ac:chgData name="Carlos Antonio Diaz Garcia" userId="8ea96d15-ee36-49b1-a201-874947fd37b6" providerId="ADAL" clId="{E6FB9903-9E2A-4DB9-8F9F-F9944CA91FE5}" dt="2024-10-09T12:00:48.738" v="411" actId="20577"/>
          <ac:spMkLst>
            <pc:docMk/>
            <pc:sldMk cId="3127700558" sldId="321"/>
            <ac:spMk id="6" creationId="{AA8CE3DF-4992-3204-1BA3-CE953301E631}"/>
          </ac:spMkLst>
        </pc:spChg>
        <pc:spChg chg="mod">
          <ac:chgData name="Carlos Antonio Diaz Garcia" userId="8ea96d15-ee36-49b1-a201-874947fd37b6" providerId="ADAL" clId="{E6FB9903-9E2A-4DB9-8F9F-F9944CA91FE5}" dt="2024-10-09T12:00:23.745" v="380" actId="20577"/>
          <ac:spMkLst>
            <pc:docMk/>
            <pc:sldMk cId="3127700558" sldId="321"/>
            <ac:spMk id="7" creationId="{3C6271A9-3CAE-0CC9-9921-FF69234EC1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B2B19-2213-4B06-9122-430E4115A3D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0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B2B19-2213-4B06-9122-430E4115A3D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91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B2B19-2213-4B06-9122-430E4115A3D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83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</p:sldLayoutIdLst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Andime Nacional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L" altLang="ja-JP" dirty="0"/>
              <a:t>Informe Tesorería</a:t>
            </a:r>
            <a:endParaRPr kumimoji="1" lang="es-CL" altLang="ja-JP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970756" y="9463980"/>
            <a:ext cx="17029433" cy="575841"/>
          </a:xfrm>
        </p:spPr>
        <p:txBody>
          <a:bodyPr>
            <a:noAutofit/>
          </a:bodyPr>
          <a:lstStyle/>
          <a:p>
            <a:r>
              <a:rPr kumimoji="1" lang="es-CL" altLang="ja-JP" sz="3200" dirty="0"/>
              <a:t>Asamblea Nacional 202</a:t>
            </a:r>
            <a:r>
              <a:rPr lang="es-CL" altLang="ja-JP" sz="3200" dirty="0"/>
              <a:t>4</a:t>
            </a:r>
            <a:endParaRPr kumimoji="1" lang="es-CL" altLang="ja-JP" sz="3200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p:transition spd="slow">
    <p:fade thruBlk="1"/>
  </p:transition>
  <p:extLst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790278" y="-20782"/>
            <a:ext cx="16457772" cy="1234083"/>
          </a:xfrm>
        </p:spPr>
        <p:txBody>
          <a:bodyPr vert="horz" lIns="163275" tIns="81638" rIns="163275" bIns="81638" rtlCol="0" anchor="b">
            <a:normAutofit/>
          </a:bodyPr>
          <a:lstStyle/>
          <a:p>
            <a:r>
              <a:rPr lang="es-CL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Cuentas por cobrar al 31 de diciembre 2023</a:t>
            </a:r>
            <a:endParaRPr lang="es-CL" altLang="ja-JP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 vert="horz" lIns="163275" tIns="81638" rIns="163275" bIns="81638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Corresponde a deudas de asociados por los siguientes conceptos, prestamos asociados, honorarios,  personal y anticipo cotización</a:t>
            </a:r>
            <a:endParaRPr lang="es-CL" altLang="ja-JP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3" name="2 Tabla">
            <a:extLst>
              <a:ext uri="{FF2B5EF4-FFF2-40B4-BE49-F238E27FC236}">
                <a16:creationId xmlns:a16="http://schemas.microsoft.com/office/drawing/2014/main" id="{267F782D-25E3-B650-68FC-06F449FFD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76966"/>
              </p:ext>
            </p:extLst>
          </p:nvPr>
        </p:nvGraphicFramePr>
        <p:xfrm>
          <a:off x="3454574" y="3343300"/>
          <a:ext cx="10301137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2871">
                  <a:extLst>
                    <a:ext uri="{9D8B030D-6E8A-4147-A177-3AD203B41FA5}">
                      <a16:colId xmlns:a16="http://schemas.microsoft.com/office/drawing/2014/main" val="3703388759"/>
                    </a:ext>
                  </a:extLst>
                </a:gridCol>
              </a:tblGrid>
              <a:tr h="504410">
                <a:tc>
                  <a:txBody>
                    <a:bodyPr/>
                    <a:lstStyle/>
                    <a:p>
                      <a:r>
                        <a:rPr lang="es-CL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Conceptos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Monto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410">
                <a:tc>
                  <a:txBody>
                    <a:bodyPr/>
                    <a:lstStyle/>
                    <a:p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Préstamos asociados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503.649.926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10">
                <a:tc>
                  <a:txBody>
                    <a:bodyPr/>
                    <a:lstStyle/>
                    <a:p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Préstamo Deprov Vallenar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      737.860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410">
                <a:tc>
                  <a:txBody>
                    <a:bodyPr/>
                    <a:lstStyle/>
                    <a:p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EDI (Deudas Difícil recuperación)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15.570.208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64488"/>
                  </a:ext>
                </a:extLst>
              </a:tr>
              <a:tr h="504410">
                <a:tc>
                  <a:txBody>
                    <a:bodyPr/>
                    <a:lstStyle/>
                    <a:p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Préstamos Honorarios (descuento x planilla)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  4.719.191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81530"/>
                  </a:ext>
                </a:extLst>
              </a:tr>
              <a:tr h="5044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Préstamos personal Andime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  1.051.181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410">
                <a:tc>
                  <a:txBody>
                    <a:bodyPr/>
                    <a:lstStyle/>
                    <a:p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Anticipo Cotización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  1.258.704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410">
                <a:tc>
                  <a:txBody>
                    <a:bodyPr/>
                    <a:lstStyle/>
                    <a:p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Deudores cabañas y depto.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  5.669.562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410">
                <a:tc>
                  <a:txBody>
                    <a:bodyPr/>
                    <a:lstStyle/>
                    <a:p>
                      <a:r>
                        <a:rPr lang="es-CL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532.656.632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790278" y="-20782"/>
            <a:ext cx="16457772" cy="1234083"/>
          </a:xfrm>
        </p:spPr>
        <p:txBody>
          <a:bodyPr vert="horz" lIns="163275" tIns="81638" rIns="163275" bIns="81638" rtlCol="0" anchor="b">
            <a:normAutofit/>
          </a:bodyPr>
          <a:lstStyle/>
          <a:p>
            <a:r>
              <a:rPr lang="es-CL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Depósitos a plazo al 31 de diciembre 2023</a:t>
            </a:r>
            <a:endParaRPr lang="es-CL" altLang="ja-JP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 vert="horz" lIns="163275" tIns="81638" rIns="163275" bIns="81638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Inversiones</a:t>
            </a:r>
            <a:endParaRPr lang="es-CL" altLang="ja-JP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8608D9-1CA5-C847-4D90-E8FC0971C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79412"/>
              </p:ext>
            </p:extLst>
          </p:nvPr>
        </p:nvGraphicFramePr>
        <p:xfrm>
          <a:off x="3382566" y="3631332"/>
          <a:ext cx="10521387" cy="353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518">
                  <a:extLst>
                    <a:ext uri="{9D8B030D-6E8A-4147-A177-3AD203B41FA5}">
                      <a16:colId xmlns:a16="http://schemas.microsoft.com/office/drawing/2014/main" val="197282646"/>
                    </a:ext>
                  </a:extLst>
                </a:gridCol>
                <a:gridCol w="2128142">
                  <a:extLst>
                    <a:ext uri="{9D8B030D-6E8A-4147-A177-3AD203B41FA5}">
                      <a16:colId xmlns:a16="http://schemas.microsoft.com/office/drawing/2014/main" val="837069385"/>
                    </a:ext>
                  </a:extLst>
                </a:gridCol>
                <a:gridCol w="3352585">
                  <a:extLst>
                    <a:ext uri="{9D8B030D-6E8A-4147-A177-3AD203B41FA5}">
                      <a16:colId xmlns:a16="http://schemas.microsoft.com/office/drawing/2014/main" val="2607428458"/>
                    </a:ext>
                  </a:extLst>
                </a:gridCol>
                <a:gridCol w="3044142">
                  <a:extLst>
                    <a:ext uri="{9D8B030D-6E8A-4147-A177-3AD203B41FA5}">
                      <a16:colId xmlns:a16="http://schemas.microsoft.com/office/drawing/2014/main" val="3822060406"/>
                    </a:ext>
                  </a:extLst>
                </a:gridCol>
              </a:tblGrid>
              <a:tr h="713286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>
                          <a:solidFill>
                            <a:schemeClr val="bg1"/>
                          </a:solidFill>
                        </a:rPr>
                        <a:t>N°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chemeClr val="bg1"/>
                          </a:solidFill>
                        </a:rPr>
                        <a:t>N° DIAS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400" dirty="0">
                          <a:solidFill>
                            <a:schemeClr val="bg1"/>
                          </a:solidFill>
                        </a:rPr>
                        <a:t>DEPOSITOS A PLAZO FIJO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400" dirty="0">
                          <a:solidFill>
                            <a:schemeClr val="bg1"/>
                          </a:solidFill>
                        </a:rPr>
                        <a:t>FECHA RESCATE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72967"/>
                  </a:ext>
                </a:extLst>
              </a:tr>
              <a:tr h="676830"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11901965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411.380.349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27/03/2024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8010025"/>
                  </a:ext>
                </a:extLst>
              </a:tr>
              <a:tr h="676830"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11901985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46.246.904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27/03/2024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5464685"/>
                  </a:ext>
                </a:extLst>
              </a:tr>
              <a:tr h="676830"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11902003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15.601.479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27/03/2024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5184480"/>
                  </a:ext>
                </a:extLst>
              </a:tr>
              <a:tr h="676830"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   473.228.732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79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0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solidFill>
                  <a:srgbClr val="00B0F0"/>
                </a:solidFill>
              </a:rPr>
              <a:t>2. </a:t>
            </a:r>
            <a:r>
              <a:rPr lang="es-CL" dirty="0">
                <a:solidFill>
                  <a:schemeClr val="tx1">
                    <a:lumMod val="95000"/>
                  </a:schemeClr>
                </a:solidFill>
              </a:rPr>
              <a:t>CABAÑAS TONGOY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L" altLang="ja-JP" dirty="0"/>
              <a:t>Centro Vacacional </a:t>
            </a:r>
            <a:r>
              <a:rPr lang="es-CL" altLang="ja-JP" b="1" i="1" dirty="0"/>
              <a:t>Guillermo Toledo (</a:t>
            </a:r>
            <a:r>
              <a:rPr lang="es-CL" altLang="ja-JP" dirty="0"/>
              <a:t>Tongoy – Region de Coquimbo)</a:t>
            </a:r>
          </a:p>
          <a:p>
            <a:endParaRPr lang="es-CL" altLang="ja-JP" dirty="0"/>
          </a:p>
          <a:p>
            <a:endParaRPr kumimoji="1" lang="es-CL" altLang="ja-JP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Construction de 3 Cabañas Duplex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L" altLang="ja-JP" dirty="0"/>
              <a:t>Construcción aprobada y comenzada a ejecutar en mandato directorio anterior</a:t>
            </a:r>
            <a:endParaRPr kumimoji="1" lang="es-CL" altLang="ja-JP" dirty="0"/>
          </a:p>
        </p:txBody>
      </p:sp>
      <p:pic>
        <p:nvPicPr>
          <p:cNvPr id="8" name="Marcador de posición de imagen 7" descr="Vista de una playa&#10;&#10;Descripción generada automáticamente con confianza media">
            <a:extLst>
              <a:ext uri="{FF2B5EF4-FFF2-40B4-BE49-F238E27FC236}">
                <a16:creationId xmlns:a16="http://schemas.microsoft.com/office/drawing/2014/main" id="{6AD16D3F-7FE1-1D73-A553-8A4CE1E502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0" b="292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</p:spPr>
        <p:txBody>
          <a:bodyPr anchor="b">
            <a:normAutofit/>
          </a:bodyPr>
          <a:lstStyle/>
          <a:p>
            <a:r>
              <a:rPr lang="en-US" altLang="ja-JP" dirty="0"/>
              <a:t>Cabañas </a:t>
            </a:r>
            <a:r>
              <a:rPr lang="en-US" altLang="ja-JP"/>
              <a:t>Duplex</a:t>
            </a:r>
            <a:endParaRPr kumimoji="1" lang="ja-JP" alt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72F75B0-3D3D-5F71-B2C9-411260A143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/>
          <a:lstStyle/>
          <a:p>
            <a:r>
              <a:rPr lang="en-US" dirty="0"/>
              <a:t>6 Cabañas  100% </a:t>
            </a:r>
            <a:r>
              <a:rPr lang="en-US" dirty="0" err="1"/>
              <a:t>Operativas</a:t>
            </a:r>
            <a:endParaRPr lang="en-US" dirty="0"/>
          </a:p>
        </p:txBody>
      </p:sp>
      <p:pic>
        <p:nvPicPr>
          <p:cNvPr id="18" name="Marcador de posición de imagen 17" descr="Casa de madera en un área abierta&#10;&#10;Descripción generada automáticamente con confianza media">
            <a:extLst>
              <a:ext uri="{FF2B5EF4-FFF2-40B4-BE49-F238E27FC236}">
                <a16:creationId xmlns:a16="http://schemas.microsoft.com/office/drawing/2014/main" id="{DEAD2458-31E9-1AF9-B950-A5C62CD6942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3" b="41462"/>
          <a:stretch/>
        </p:blipFill>
        <p:spPr>
          <a:xfrm>
            <a:off x="790575" y="2262385"/>
            <a:ext cx="16633551" cy="5185371"/>
          </a:xfrm>
          <a:noFill/>
        </p:spPr>
      </p:pic>
    </p:spTree>
    <p:extLst>
      <p:ext uri="{BB962C8B-B14F-4D97-AF65-F5344CB8AC3E}">
        <p14:creationId xmlns:p14="http://schemas.microsoft.com/office/powerpoint/2010/main" val="12523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Nuevas</a:t>
            </a:r>
            <a:r>
              <a:rPr lang="en-US" altLang="ja-JP" dirty="0"/>
              <a:t> Cabañas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Interior Cabañas</a:t>
            </a:r>
          </a:p>
          <a:p>
            <a:endParaRPr kumimoji="1" lang="ja-JP" altLang="en-US" dirty="0"/>
          </a:p>
        </p:txBody>
      </p:sp>
      <p:pic>
        <p:nvPicPr>
          <p:cNvPr id="11" name="Marcador de posición de imagen 10" descr="Una cama en una habitación&#10;&#10;Descripción generada automáticamente con confianza media">
            <a:extLst>
              <a:ext uri="{FF2B5EF4-FFF2-40B4-BE49-F238E27FC236}">
                <a16:creationId xmlns:a16="http://schemas.microsoft.com/office/drawing/2014/main" id="{B417D23A-3207-063A-5583-9359B541CF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3" r="31693"/>
          <a:stretch>
            <a:fillRect/>
          </a:stretch>
        </p:blipFill>
        <p:spPr/>
      </p:pic>
      <p:pic>
        <p:nvPicPr>
          <p:cNvPr id="16" name="Marcador de posición de imagen 15" descr="Imagen que contiene interior, azul, cuarto, tabla&#10;&#10;Descripción generada automáticamente">
            <a:extLst>
              <a:ext uri="{FF2B5EF4-FFF2-40B4-BE49-F238E27FC236}">
                <a16:creationId xmlns:a16="http://schemas.microsoft.com/office/drawing/2014/main" id="{A8368E39-7E93-0B9B-F221-BA064A9FC4D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r="17454"/>
          <a:stretch>
            <a:fillRect/>
          </a:stretch>
        </p:blipFill>
        <p:spPr/>
      </p:pic>
      <p:pic>
        <p:nvPicPr>
          <p:cNvPr id="19" name="Marcador de posición de imagen 18" descr="Una ducha con puertas de madera&#10;&#10;Descripción generada automáticamente con confianza media">
            <a:extLst>
              <a:ext uri="{FF2B5EF4-FFF2-40B4-BE49-F238E27FC236}">
                <a16:creationId xmlns:a16="http://schemas.microsoft.com/office/drawing/2014/main" id="{160B1FA6-5EB3-DEC2-5D02-DB1C28A7065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3" r="31703"/>
          <a:stretch>
            <a:fillRect/>
          </a:stretch>
        </p:blipFill>
        <p:spPr/>
      </p:pic>
      <p:pic>
        <p:nvPicPr>
          <p:cNvPr id="21" name="Marcador de posición de imagen 20" descr="Recámara con muebles de madera&#10;&#10;Descripción generada automáticamente">
            <a:extLst>
              <a:ext uri="{FF2B5EF4-FFF2-40B4-BE49-F238E27FC236}">
                <a16:creationId xmlns:a16="http://schemas.microsoft.com/office/drawing/2014/main" id="{1B302D9E-5A0D-5F24-C8A9-7BA0CED7738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3" r="31693"/>
          <a:stretch>
            <a:fillRect/>
          </a:stretch>
        </p:blipFill>
        <p:spPr/>
      </p:pic>
      <p:pic>
        <p:nvPicPr>
          <p:cNvPr id="26" name="Marcador de posición de imagen 25" descr="Una ducha con puertas de cristal&#10;&#10;Descripción generada automáticamente">
            <a:extLst>
              <a:ext uri="{FF2B5EF4-FFF2-40B4-BE49-F238E27FC236}">
                <a16:creationId xmlns:a16="http://schemas.microsoft.com/office/drawing/2014/main" id="{90111FB2-A938-F7A7-6CF6-DBC4EB3DE10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r="17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19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Remodelación</a:t>
            </a:r>
            <a:r>
              <a:rPr lang="en-US" altLang="ja-JP" dirty="0"/>
              <a:t> Cabañas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err="1"/>
              <a:t>Remodelación</a:t>
            </a:r>
            <a:r>
              <a:rPr lang="en-US" altLang="ja-JP" dirty="0"/>
              <a:t> </a:t>
            </a:r>
            <a:r>
              <a:rPr lang="en-US" altLang="ja-JP" dirty="0" err="1"/>
              <a:t>baños</a:t>
            </a:r>
            <a:r>
              <a:rPr lang="en-US" altLang="ja-JP" dirty="0"/>
              <a:t>, </a:t>
            </a:r>
            <a:r>
              <a:rPr lang="en-US" altLang="ja-JP" dirty="0" err="1"/>
              <a:t>cocina</a:t>
            </a:r>
            <a:r>
              <a:rPr lang="en-US" altLang="ja-JP" dirty="0"/>
              <a:t> y </a:t>
            </a:r>
            <a:r>
              <a:rPr lang="en-US" altLang="ja-JP" dirty="0" err="1"/>
              <a:t>alcantarillado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Marcador de posición de imagen 4" descr="Un bano con un inodoro&#10;&#10;Descripción generada automáticamente">
            <a:extLst>
              <a:ext uri="{FF2B5EF4-FFF2-40B4-BE49-F238E27FC236}">
                <a16:creationId xmlns:a16="http://schemas.microsoft.com/office/drawing/2014/main" id="{5F14BF90-AED2-6FCF-AF86-FDDA7D9D6E2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r="17454"/>
          <a:stretch>
            <a:fillRect/>
          </a:stretch>
        </p:blipFill>
        <p:spPr>
          <a:xfrm>
            <a:off x="2752496" y="2263180"/>
            <a:ext cx="2952328" cy="6048672"/>
          </a:xfrm>
        </p:spPr>
      </p:pic>
      <p:pic>
        <p:nvPicPr>
          <p:cNvPr id="9" name="Marcador de posición de imagen 8" descr="Una ducha con puertas de cristal&#10;&#10;Descripción generada automáticamente con confianza media">
            <a:extLst>
              <a:ext uri="{FF2B5EF4-FFF2-40B4-BE49-F238E27FC236}">
                <a16:creationId xmlns:a16="http://schemas.microsoft.com/office/drawing/2014/main" id="{EEC0A78F-2BE4-8936-BE99-43F779FC3A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r="17454"/>
          <a:stretch>
            <a:fillRect/>
          </a:stretch>
        </p:blipFill>
        <p:spPr>
          <a:xfrm>
            <a:off x="5866842" y="2263180"/>
            <a:ext cx="2952328" cy="6048672"/>
          </a:xfrm>
        </p:spPr>
      </p:pic>
      <p:pic>
        <p:nvPicPr>
          <p:cNvPr id="16" name="Marcador de posición de imagen 15" descr="Una cocina con una estufa blanca&#10;&#10;Descripción generada automáticamente con confianza media">
            <a:extLst>
              <a:ext uri="{FF2B5EF4-FFF2-40B4-BE49-F238E27FC236}">
                <a16:creationId xmlns:a16="http://schemas.microsoft.com/office/drawing/2014/main" id="{9A7E84FE-9D2C-B37B-0324-1E437CC2EC3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3" r="31703"/>
          <a:stretch>
            <a:fillRect/>
          </a:stretch>
        </p:blipFill>
        <p:spPr>
          <a:xfrm>
            <a:off x="8981188" y="2263180"/>
            <a:ext cx="2952328" cy="6048672"/>
          </a:xfrm>
        </p:spPr>
      </p:pic>
      <p:pic>
        <p:nvPicPr>
          <p:cNvPr id="31" name="Marcador de posición de imagen 30" descr="Recámara con muebles de madera&#10;&#10;Descripción generada automáticamente">
            <a:extLst>
              <a:ext uri="{FF2B5EF4-FFF2-40B4-BE49-F238E27FC236}">
                <a16:creationId xmlns:a16="http://schemas.microsoft.com/office/drawing/2014/main" id="{75B282B9-EC36-8DF0-398B-FFD4911B74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3" r="31693"/>
          <a:stretch>
            <a:fillRect/>
          </a:stretch>
        </p:blipFill>
        <p:spPr>
          <a:xfrm>
            <a:off x="12095534" y="2263180"/>
            <a:ext cx="2952328" cy="6048672"/>
          </a:xfrm>
        </p:spPr>
      </p:pic>
    </p:spTree>
    <p:extLst>
      <p:ext uri="{BB962C8B-B14F-4D97-AF65-F5344CB8AC3E}">
        <p14:creationId xmlns:p14="http://schemas.microsoft.com/office/powerpoint/2010/main" val="36369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2B394-2A25-048F-49BB-62736080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Inversiones</a:t>
            </a:r>
            <a:r>
              <a:rPr lang="en-US" dirty="0"/>
              <a:t> </a:t>
            </a:r>
            <a:r>
              <a:rPr lang="en-US" dirty="0" err="1"/>
              <a:t>Infraestructura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C7B269-90CA-5B22-B767-CAD6F254ED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L" dirty="0"/>
              <a:t>Inversiones realizadas en propiedades de Andime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225F333-C609-96C6-650E-226CD9EBE6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Tongoy</a:t>
            </a:r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CF86D61-6EC7-2EF8-FCE4-F69CAA7BF3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8950" y="2263181"/>
            <a:ext cx="10369152" cy="4824534"/>
          </a:xfrm>
        </p:spPr>
        <p:txBody>
          <a:bodyPr/>
          <a:lstStyle/>
          <a:p>
            <a:r>
              <a:rPr lang="es-CL" dirty="0"/>
              <a:t>Proyecto Construcción 6 cabañas  $114.000.000</a:t>
            </a:r>
          </a:p>
          <a:p>
            <a:r>
              <a:rPr lang="es-CL" dirty="0"/>
              <a:t>Remodelación Cabañas antiguas y alcantarillado $25.800.000.-</a:t>
            </a:r>
          </a:p>
          <a:p>
            <a:r>
              <a:rPr lang="es-CL" dirty="0"/>
              <a:t>Refuerzo temporal Reja $850.000.-</a:t>
            </a:r>
          </a:p>
          <a:p>
            <a:endParaRPr lang="es-CL" dirty="0"/>
          </a:p>
          <a:p>
            <a:r>
              <a:rPr lang="es-CL" dirty="0"/>
              <a:t>Pagado en el periodo $92.631.100.-</a:t>
            </a:r>
          </a:p>
          <a:p>
            <a:r>
              <a:rPr lang="es-CL" dirty="0"/>
              <a:t>Pendiente por pagar $20.581.600.- tres estados de pago + garantía</a:t>
            </a:r>
          </a:p>
          <a:p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071ED56-306A-1D6D-CA45-F603974501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599" y="7447756"/>
            <a:ext cx="5688632" cy="1296146"/>
          </a:xfrm>
        </p:spPr>
        <p:txBody>
          <a:bodyPr/>
          <a:lstStyle/>
          <a:p>
            <a:r>
              <a:rPr lang="en-US" dirty="0" err="1"/>
              <a:t>Departamento</a:t>
            </a:r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EF23204-0D22-A125-B9FE-D810DD8DF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8950" y="7087715"/>
            <a:ext cx="10369152" cy="1872208"/>
          </a:xfrm>
        </p:spPr>
        <p:txBody>
          <a:bodyPr/>
          <a:lstStyle/>
          <a:p>
            <a:r>
              <a:rPr lang="es-CL" dirty="0"/>
              <a:t>Contrato mano de Obra y Pintura y otros $1.700.00</a:t>
            </a:r>
          </a:p>
          <a:p>
            <a:r>
              <a:rPr lang="es-CL" dirty="0"/>
              <a:t>Mano de pintura, reparación de cielo y murallas, enrolamiento de puertas guardapolvo y pilastra + materiales</a:t>
            </a:r>
          </a:p>
        </p:txBody>
      </p:sp>
    </p:spTree>
    <p:extLst>
      <p:ext uri="{BB962C8B-B14F-4D97-AF65-F5344CB8AC3E}">
        <p14:creationId xmlns:p14="http://schemas.microsoft.com/office/powerpoint/2010/main" val="34008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</p:spPr>
        <p:txBody>
          <a:bodyPr vert="horz" lIns="163275" tIns="81638" rIns="163275" bIns="81638" rtlCol="0" anchor="b">
            <a:normAutofit/>
          </a:bodyPr>
          <a:lstStyle/>
          <a:p>
            <a:r>
              <a:rPr lang="es-CL" altLang="ja-JP" dirty="0">
                <a:solidFill>
                  <a:srgbClr val="00B0F0"/>
                </a:solidFill>
              </a:rPr>
              <a:t>3. </a:t>
            </a:r>
            <a:r>
              <a:rPr lang="es-CL" altLang="ja-JP" dirty="0"/>
              <a:t>Proyección Presupuesto 2024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 vert="horz" lIns="163275" tIns="81638" rIns="163275" bIns="81638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dirty="0"/>
              <a:t>Ingresos y Gastos proyectados para ejercicio 2024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altLang="ja-JP" dirty="0"/>
          </a:p>
        </p:txBody>
      </p:sp>
      <p:sp>
        <p:nvSpPr>
          <p:cNvPr id="30" name="テキスト プレースホルダー 10">
            <a:extLst>
              <a:ext uri="{FF2B5EF4-FFF2-40B4-BE49-F238E27FC236}">
                <a16:creationId xmlns:a16="http://schemas.microsoft.com/office/drawing/2014/main" id="{BAEB5D9D-6101-1FBF-50B4-8F45D5E48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206" y="3127276"/>
            <a:ext cx="17641960" cy="2232248"/>
          </a:xfrm>
        </p:spPr>
        <p:txBody>
          <a:bodyPr>
            <a:normAutofit/>
          </a:bodyPr>
          <a:lstStyle/>
          <a:p>
            <a:pPr algn="ctr"/>
            <a:r>
              <a:rPr kumimoji="1" lang="es-CL" altLang="ja-JP" sz="3600" dirty="0"/>
              <a:t>Proyección 2024</a:t>
            </a:r>
          </a:p>
          <a:p>
            <a:pPr algn="ctr"/>
            <a:r>
              <a:rPr lang="es-CL" altLang="ja-JP" sz="6000" dirty="0">
                <a:solidFill>
                  <a:schemeClr val="tx1">
                    <a:lumMod val="95000"/>
                  </a:schemeClr>
                </a:solidFill>
              </a:rPr>
              <a:t>Tesorería Nacional Andime</a:t>
            </a:r>
            <a:endParaRPr kumimoji="1" lang="es-CL" altLang="ja-JP" sz="6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</p:spPr>
        <p:txBody>
          <a:bodyPr vert="horz" lIns="163275" tIns="81638" rIns="163275" bIns="81638" rtlCol="0" anchor="b">
            <a:normAutofit/>
          </a:bodyPr>
          <a:lstStyle/>
          <a:p>
            <a:r>
              <a:rPr lang="es-CL" altLang="ja-JP" dirty="0"/>
              <a:t>Proyección Presupuesto 2023 - Ingresos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 vert="horz" lIns="163275" tIns="81638" rIns="163275" bIns="81638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dirty="0"/>
              <a:t>Detalle de ingresos proyectados para ejercicio 2023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altLang="ja-JP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A660708-8A18-E927-F59C-C16125C9B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90091"/>
              </p:ext>
            </p:extLst>
          </p:nvPr>
        </p:nvGraphicFramePr>
        <p:xfrm>
          <a:off x="2950518" y="2941961"/>
          <a:ext cx="11449272" cy="5411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1475">
                  <a:extLst>
                    <a:ext uri="{9D8B030D-6E8A-4147-A177-3AD203B41FA5}">
                      <a16:colId xmlns:a16="http://schemas.microsoft.com/office/drawing/2014/main" val="876343437"/>
                    </a:ext>
                  </a:extLst>
                </a:gridCol>
                <a:gridCol w="1801575">
                  <a:extLst>
                    <a:ext uri="{9D8B030D-6E8A-4147-A177-3AD203B41FA5}">
                      <a16:colId xmlns:a16="http://schemas.microsoft.com/office/drawing/2014/main" val="4137707561"/>
                    </a:ext>
                  </a:extLst>
                </a:gridCol>
                <a:gridCol w="3906222">
                  <a:extLst>
                    <a:ext uri="{9D8B030D-6E8A-4147-A177-3AD203B41FA5}">
                      <a16:colId xmlns:a16="http://schemas.microsoft.com/office/drawing/2014/main" val="3326841007"/>
                    </a:ext>
                  </a:extLst>
                </a:gridCol>
              </a:tblGrid>
              <a:tr h="1506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 PRESUPUESTO 2024</a:t>
                      </a:r>
                      <a:endParaRPr lang="es-CL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9" marR="7159" marT="7159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299699"/>
                  </a:ext>
                </a:extLst>
              </a:tr>
              <a:tr h="447570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DETALLE DE INGRESOS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DISTRIBUCION DEL INGRESO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063714"/>
                  </a:ext>
                </a:extLst>
              </a:tr>
              <a:tr h="238705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MONTO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extLst>
                  <a:ext uri="{0D108BD9-81ED-4DB2-BD59-A6C34878D82A}">
                    <a16:rowId xmlns:a16="http://schemas.microsoft.com/office/drawing/2014/main" val="390883029"/>
                  </a:ext>
                </a:extLst>
              </a:tr>
              <a:tr h="213914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extLst>
                  <a:ext uri="{0D108BD9-81ED-4DB2-BD59-A6C34878D82A}">
                    <a16:rowId xmlns:a16="http://schemas.microsoft.com/office/drawing/2014/main" val="3064982951"/>
                  </a:ext>
                </a:extLst>
              </a:tr>
              <a:tr h="42172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50% COTIZACION NACIONAL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33,39 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164.164.618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extLst>
                  <a:ext uri="{0D108BD9-81ED-4DB2-BD59-A6C34878D82A}">
                    <a16:rowId xmlns:a16="http://schemas.microsoft.com/office/drawing/2014/main" val="4161634077"/>
                  </a:ext>
                </a:extLst>
              </a:tr>
              <a:tr h="42172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40% COTIZACION REGIONES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26,70 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131.281.296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extLst>
                  <a:ext uri="{0D108BD9-81ED-4DB2-BD59-A6C34878D82A}">
                    <a16:rowId xmlns:a16="http://schemas.microsoft.com/office/drawing/2014/main" val="478211705"/>
                  </a:ext>
                </a:extLst>
              </a:tr>
              <a:tr h="42172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10% FONDO FARED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6,69 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32.883.322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extLst>
                  <a:ext uri="{0D108BD9-81ED-4DB2-BD59-A6C34878D82A}">
                    <a16:rowId xmlns:a16="http://schemas.microsoft.com/office/drawing/2014/main" val="695924823"/>
                  </a:ext>
                </a:extLst>
              </a:tr>
              <a:tr h="42172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COMISIONES POR CONVENIOS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6,29 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30.920.754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extLst>
                  <a:ext uri="{0D108BD9-81ED-4DB2-BD59-A6C34878D82A}">
                    <a16:rowId xmlns:a16="http://schemas.microsoft.com/office/drawing/2014/main" val="3120373616"/>
                  </a:ext>
                </a:extLst>
              </a:tr>
              <a:tr h="42172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CUOTAS FONDO SOLIDARIO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2,45 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12.035.600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extLst>
                  <a:ext uri="{0D108BD9-81ED-4DB2-BD59-A6C34878D82A}">
                    <a16:rowId xmlns:a16="http://schemas.microsoft.com/office/drawing/2014/main" val="1749761457"/>
                  </a:ext>
                </a:extLst>
              </a:tr>
              <a:tr h="42172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INTERESES POR PRESTAMOS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15,02 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73.859.471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extLst>
                  <a:ext uri="{0D108BD9-81ED-4DB2-BD59-A6C34878D82A}">
                    <a16:rowId xmlns:a16="http://schemas.microsoft.com/office/drawing/2014/main" val="1129936447"/>
                  </a:ext>
                </a:extLst>
              </a:tr>
              <a:tr h="42172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INTERESES POR DEPOSITOS A PLAZO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5,70 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28.020.190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extLst>
                  <a:ext uri="{0D108BD9-81ED-4DB2-BD59-A6C34878D82A}">
                    <a16:rowId xmlns:a16="http://schemas.microsoft.com/office/drawing/2014/main" val="1486662601"/>
                  </a:ext>
                </a:extLst>
              </a:tr>
              <a:tr h="42172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CABAÑAS TONGOY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3,05 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15.000.000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extLst>
                  <a:ext uri="{0D108BD9-81ED-4DB2-BD59-A6C34878D82A}">
                    <a16:rowId xmlns:a16="http://schemas.microsoft.com/office/drawing/2014/main" val="4087340866"/>
                  </a:ext>
                </a:extLst>
              </a:tr>
              <a:tr h="42172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DEPARTAMENTO 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0,71 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3.500.000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extLst>
                  <a:ext uri="{0D108BD9-81ED-4DB2-BD59-A6C34878D82A}">
                    <a16:rowId xmlns:a16="http://schemas.microsoft.com/office/drawing/2014/main" val="985604876"/>
                  </a:ext>
                </a:extLst>
              </a:tr>
              <a:tr h="376954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INGRESOS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491.665.251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9" marR="7159" marT="7159" marB="0" anchor="b"/>
                </a:tc>
                <a:extLst>
                  <a:ext uri="{0D108BD9-81ED-4DB2-BD59-A6C34878D82A}">
                    <a16:rowId xmlns:a16="http://schemas.microsoft.com/office/drawing/2014/main" val="3082432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1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</p:spPr>
        <p:txBody>
          <a:bodyPr vert="horz" lIns="163275" tIns="81638" rIns="163275" bIns="81638" rtlCol="0" anchor="b">
            <a:normAutofit/>
          </a:bodyPr>
          <a:lstStyle/>
          <a:p>
            <a:r>
              <a:rPr lang="es-CL" altLang="ja-JP" dirty="0"/>
              <a:t>Proyección Presupuesto 2024 - Gastos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 vert="horz" lIns="163275" tIns="81638" rIns="163275" bIns="81638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dirty="0"/>
              <a:t>Detalle de Gastos proyectados para ejercicio 2024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altLang="ja-JP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6F91A37-9F46-192A-2EC4-D719F17FB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038444"/>
              </p:ext>
            </p:extLst>
          </p:nvPr>
        </p:nvGraphicFramePr>
        <p:xfrm>
          <a:off x="3022526" y="2417142"/>
          <a:ext cx="11737304" cy="6686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0657">
                  <a:extLst>
                    <a:ext uri="{9D8B030D-6E8A-4147-A177-3AD203B41FA5}">
                      <a16:colId xmlns:a16="http://schemas.microsoft.com/office/drawing/2014/main" val="1191207053"/>
                    </a:ext>
                  </a:extLst>
                </a:gridCol>
                <a:gridCol w="2006376">
                  <a:extLst>
                    <a:ext uri="{9D8B030D-6E8A-4147-A177-3AD203B41FA5}">
                      <a16:colId xmlns:a16="http://schemas.microsoft.com/office/drawing/2014/main" val="3433159508"/>
                    </a:ext>
                  </a:extLst>
                </a:gridCol>
                <a:gridCol w="4280271">
                  <a:extLst>
                    <a:ext uri="{9D8B030D-6E8A-4147-A177-3AD203B41FA5}">
                      <a16:colId xmlns:a16="http://schemas.microsoft.com/office/drawing/2014/main" val="659194222"/>
                    </a:ext>
                  </a:extLst>
                </a:gridCol>
              </a:tblGrid>
              <a:tr h="39652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PROYECTO PRESUPUESTO 2024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516438"/>
                  </a:ext>
                </a:extLst>
              </a:tr>
              <a:tr h="39652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DETALLE DE INGRESOS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DISTRIBUCION DEL INGRESO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755302"/>
                  </a:ext>
                </a:extLst>
              </a:tr>
              <a:tr h="77502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DETALLE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MONTO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6118729"/>
                  </a:ext>
                </a:extLst>
              </a:tr>
              <a:tr h="39652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879004"/>
                  </a:ext>
                </a:extLst>
              </a:tr>
              <a:tr h="39652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50% COTIZACION NACIONAL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33,39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164.164.618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1386202"/>
                  </a:ext>
                </a:extLst>
              </a:tr>
              <a:tr h="39652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40% COTIZACION REGIONES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26,7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131.281.296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0214551"/>
                  </a:ext>
                </a:extLst>
              </a:tr>
              <a:tr h="775022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10% FONDO FARED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6,69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32.883.322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8842543"/>
                  </a:ext>
                </a:extLst>
              </a:tr>
              <a:tr h="39652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COMISIONES POR CONVENIOS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6,29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30.920.754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0516654"/>
                  </a:ext>
                </a:extLst>
              </a:tr>
              <a:tr h="39652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CUOTAS FONDO SOLIDARIO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2,45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12.035.600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2810672"/>
                  </a:ext>
                </a:extLst>
              </a:tr>
              <a:tr h="39652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INTERESES POR PRESTAMOS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15,02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73.859.471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5172139"/>
                  </a:ext>
                </a:extLst>
              </a:tr>
              <a:tr h="39652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INTERESES POR DEPOSITOS A PLAZO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5,7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28.020.190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0054817"/>
                  </a:ext>
                </a:extLst>
              </a:tr>
              <a:tr h="775022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CABAÑAS TONGOY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3,05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15.000.000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9786984"/>
                  </a:ext>
                </a:extLst>
              </a:tr>
              <a:tr h="39652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DEPARTAMENTO 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0,71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3.500.000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4174883"/>
                  </a:ext>
                </a:extLst>
              </a:tr>
              <a:tr h="39652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TOTAL INGRESOS</a:t>
                      </a:r>
                      <a:endParaRPr lang="es-CL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s-CL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491.665.251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8663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3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altLang="ja-JP" dirty="0"/>
              <a:t>Informe Tesorero Nacional</a:t>
            </a:r>
            <a:endParaRPr kumimoji="1" lang="es-CL" altLang="ja-JP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s-CL" altLang="ja-JP" dirty="0"/>
              <a:t>Informe Tesorería 202</a:t>
            </a:r>
            <a:r>
              <a:rPr lang="es-CL" altLang="ja-JP" dirty="0"/>
              <a:t>3</a:t>
            </a:r>
            <a:endParaRPr kumimoji="1" lang="es-CL" altLang="ja-JP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L" dirty="0">
                <a:solidFill>
                  <a:schemeClr val="tx1">
                    <a:lumMod val="95000"/>
                  </a:schemeClr>
                </a:solidFill>
              </a:rPr>
              <a:t>Ejercicio comprendido entre 01 de enero y el 31 de diciembre 2023</a:t>
            </a:r>
          </a:p>
          <a:p>
            <a:endParaRPr kumimoji="1" lang="es-CL" altLang="ja-JP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8534409" y="3301935"/>
            <a:ext cx="8568952" cy="864096"/>
          </a:xfrm>
        </p:spPr>
        <p:txBody>
          <a:bodyPr/>
          <a:lstStyle/>
          <a:p>
            <a:r>
              <a:rPr lang="es-CL" altLang="ja-JP" dirty="0"/>
              <a:t>Cabañas Tongoy</a:t>
            </a:r>
            <a:endParaRPr kumimoji="1" lang="es-CL" altLang="ja-JP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>
          <a:xfrm>
            <a:off x="8571248" y="4166031"/>
            <a:ext cx="8568952" cy="875964"/>
          </a:xfrm>
        </p:spPr>
        <p:txBody>
          <a:bodyPr/>
          <a:lstStyle/>
          <a:p>
            <a:r>
              <a:rPr lang="es-CL" altLang="ja-JP" dirty="0"/>
              <a:t>Proyecto de Construcción de 3 cabañas dúplex y remodelación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8567142" y="5386999"/>
            <a:ext cx="8568952" cy="864096"/>
          </a:xfrm>
        </p:spPr>
        <p:txBody>
          <a:bodyPr/>
          <a:lstStyle/>
          <a:p>
            <a:r>
              <a:rPr lang="es-CL" altLang="ja-JP" dirty="0"/>
              <a:t>Proyección Resultado 2024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8534409" y="6274120"/>
            <a:ext cx="8568952" cy="122413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dirty="0"/>
              <a:t>Ingresos y Gastos proyectados para ejercicio 2024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s-CL" altLang="ja-JP" dirty="0"/>
              <a:t>Gestión Tesorería 202</a:t>
            </a:r>
            <a:r>
              <a:rPr lang="es-CL" altLang="ja-JP" dirty="0"/>
              <a:t>3</a:t>
            </a:r>
            <a:endParaRPr kumimoji="1" lang="es-CL" altLang="ja-JP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CL" altLang="ja-JP" dirty="0"/>
              <a:t>Resumen gestión tesorería mayo 2023 – diciembre 2023</a:t>
            </a:r>
            <a:endParaRPr kumimoji="1" lang="es-CL" altLang="ja-JP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7B725A-2A07-1AED-F87D-310F0BD3C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6" y="535210"/>
            <a:ext cx="4752528" cy="163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7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</p:spPr>
        <p:txBody>
          <a:bodyPr vert="horz" lIns="163275" tIns="81638" rIns="163275" bIns="81638" rtlCol="0" anchor="b">
            <a:normAutofit/>
          </a:bodyPr>
          <a:lstStyle/>
          <a:p>
            <a:r>
              <a:rPr lang="es-CL" altLang="ja-JP" dirty="0"/>
              <a:t>Presupuesto 2024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 vert="horz" lIns="163275" tIns="81638" rIns="163275" bIns="81638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dirty="0"/>
              <a:t>Resultado proyectado 2024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altLang="ja-JP" dirty="0"/>
          </a:p>
        </p:txBody>
      </p:sp>
      <p:sp>
        <p:nvSpPr>
          <p:cNvPr id="6" name="テキスト プレースホルダー 25">
            <a:extLst>
              <a:ext uri="{FF2B5EF4-FFF2-40B4-BE49-F238E27FC236}">
                <a16:creationId xmlns:a16="http://schemas.microsoft.com/office/drawing/2014/main" id="{D030CAD6-2714-8593-9485-80426819A66E}"/>
              </a:ext>
            </a:extLst>
          </p:cNvPr>
          <p:cNvSpPr txBox="1">
            <a:spLocks/>
          </p:cNvSpPr>
          <p:nvPr/>
        </p:nvSpPr>
        <p:spPr>
          <a:xfrm>
            <a:off x="1046344" y="5963628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ja-JP" sz="3600" dirty="0"/>
              <a:t>Resultado proyectado 2024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4766475-BA51-39F1-9BC1-04AD7434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25508"/>
              </p:ext>
            </p:extLst>
          </p:nvPr>
        </p:nvGraphicFramePr>
        <p:xfrm>
          <a:off x="8994907" y="338640"/>
          <a:ext cx="8245161" cy="9269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2182">
                  <a:extLst>
                    <a:ext uri="{9D8B030D-6E8A-4147-A177-3AD203B41FA5}">
                      <a16:colId xmlns:a16="http://schemas.microsoft.com/office/drawing/2014/main" val="3259876456"/>
                    </a:ext>
                  </a:extLst>
                </a:gridCol>
                <a:gridCol w="1209559">
                  <a:extLst>
                    <a:ext uri="{9D8B030D-6E8A-4147-A177-3AD203B41FA5}">
                      <a16:colId xmlns:a16="http://schemas.microsoft.com/office/drawing/2014/main" val="1151565870"/>
                    </a:ext>
                  </a:extLst>
                </a:gridCol>
                <a:gridCol w="2963420">
                  <a:extLst>
                    <a:ext uri="{9D8B030D-6E8A-4147-A177-3AD203B41FA5}">
                      <a16:colId xmlns:a16="http://schemas.microsoft.com/office/drawing/2014/main" val="3400788070"/>
                    </a:ext>
                  </a:extLst>
                </a:gridCol>
              </a:tblGrid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DISTRIBUCION DEL GASTO</a:t>
                      </a:r>
                      <a:endParaRPr lang="es-CL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281228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DETALLE GASTOS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MONTO</a:t>
                      </a:r>
                      <a:endParaRPr lang="es-CL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016690"/>
                  </a:ext>
                </a:extLst>
              </a:tr>
              <a:tr h="5236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u="none" strike="noStrike">
                          <a:solidFill>
                            <a:schemeClr val="bg1"/>
                          </a:solidFill>
                          <a:effectLst/>
                        </a:rPr>
                        <a:t> Fondos solo de administración por Andime </a:t>
                      </a:r>
                      <a:endParaRPr lang="es-E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L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6736811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40% Regiones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26,7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131.281.296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9446689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10% Fared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6,69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32.883.322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8376908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Fondo Solidario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1,79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12.035.600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7877680"/>
                  </a:ext>
                </a:extLst>
              </a:tr>
              <a:tr h="5236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u="none" strike="noStrike">
                          <a:solidFill>
                            <a:schemeClr val="bg1"/>
                          </a:solidFill>
                          <a:effectLst/>
                        </a:rPr>
                        <a:t>Subtotal Fondos solo de administración por Andime</a:t>
                      </a:r>
                      <a:endParaRPr lang="es-E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176.200.218</a:t>
                      </a:r>
                      <a:endParaRPr lang="es-CL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1789779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Actividades Gremiales</a:t>
                      </a:r>
                      <a:endParaRPr lang="es-CL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2543538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Asamblea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14,73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52.439.982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479953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Publicidad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0,95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4.650.000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3123907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Comisiones varias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0,38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1.850.000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2658923"/>
                  </a:ext>
                </a:extLst>
              </a:tr>
              <a:tr h="5236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u="none" strike="noStrike">
                          <a:solidFill>
                            <a:schemeClr val="bg1"/>
                          </a:solidFill>
                          <a:effectLst/>
                        </a:rPr>
                        <a:t>Viáticos y pasajes Directores Nacionales</a:t>
                      </a:r>
                      <a:endParaRPr lang="es-E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3,44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16.900.450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256526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Aportes (acciones anexas)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1,38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6.800.000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744277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Castigos (fallecimiento)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0,49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2.400.000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1079951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Sub Total Actividad Gremial</a:t>
                      </a:r>
                      <a:endParaRPr lang="es-CL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85.040.432</a:t>
                      </a:r>
                      <a:endParaRPr lang="es-CL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0401900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Gastos Operación</a:t>
                      </a:r>
                      <a:endParaRPr lang="es-CL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9947616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Remuneraciones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13,4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65.900.800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116964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Honorarios y Asesorías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6,89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33.886.968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6123880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Materiales e Insumos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1,39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6.850.700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5753767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Servicios Generales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1,93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9.500.178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2611198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Contribuciones y tributario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2,14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10.500.000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217360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Gastos Bancarios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1,19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5.835.600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992085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Subtotal Gastos Operativos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132.474.246</a:t>
                      </a:r>
                      <a:endParaRPr lang="es-CL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7919906"/>
                  </a:ext>
                </a:extLst>
              </a:tr>
              <a:tr h="52365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Gastos Mantención e Infraestructura</a:t>
                      </a:r>
                      <a:endParaRPr lang="es-CL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9167251"/>
                  </a:ext>
                </a:extLst>
              </a:tr>
              <a:tr h="523658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Mantención y Reparaciones Inmuebles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1,79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8.780.000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1409772"/>
                  </a:ext>
                </a:extLst>
              </a:tr>
              <a:tr h="5236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u="none" strike="noStrike">
                          <a:solidFill>
                            <a:schemeClr val="bg1"/>
                          </a:solidFill>
                          <a:effectLst/>
                        </a:rPr>
                        <a:t>Construcciónde Cabañas e Implementacion Tongoy</a:t>
                      </a:r>
                      <a:endParaRPr lang="es-E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14,73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72.425.955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8439303"/>
                  </a:ext>
                </a:extLst>
              </a:tr>
              <a:tr h="5236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u="none" strike="noStrike">
                          <a:solidFill>
                            <a:schemeClr val="bg1"/>
                          </a:solidFill>
                          <a:effectLst/>
                        </a:rPr>
                        <a:t>Sub Total Gastos Mantención e Infraestructura</a:t>
                      </a:r>
                      <a:endParaRPr lang="es-E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81.205.955</a:t>
                      </a:r>
                      <a:endParaRPr lang="es-CL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4794846"/>
                  </a:ext>
                </a:extLst>
              </a:tr>
              <a:tr h="26684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TOTAL GASTOS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600" u="none" strike="noStrike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CL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474.920.851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565523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2F42B88-A145-B392-0913-08786772F672}"/>
              </a:ext>
            </a:extLst>
          </p:cNvPr>
          <p:cNvSpPr txBox="1"/>
          <p:nvPr/>
        </p:nvSpPr>
        <p:spPr>
          <a:xfrm>
            <a:off x="2072443" y="7761585"/>
            <a:ext cx="2822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L" sz="3600" b="0" i="0" u="none" strike="noStrike" dirty="0">
                <a:effectLst/>
                <a:latin typeface="Aptos Narrow" panose="020B0004020202020204" pitchFamily="34" charset="0"/>
              </a:rPr>
              <a:t>$16.744.400</a:t>
            </a:r>
            <a:r>
              <a:rPr lang="es-CL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67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ja-JP" dirty="0">
                <a:solidFill>
                  <a:srgbClr val="00B0F0"/>
                </a:solidFill>
              </a:rPr>
              <a:t>4. </a:t>
            </a:r>
            <a:r>
              <a:rPr kumimoji="1" lang="es-CL" altLang="ja-JP" dirty="0"/>
              <a:t>Gestión Tesorería 2023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L" altLang="ja-JP" dirty="0"/>
              <a:t>Resumen Gestión Tesorería mayo 2023 – Diciembre 2023</a:t>
            </a:r>
            <a:endParaRPr kumimoji="1" lang="es-CL" altLang="ja-JP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14"/>
          </p:nvPr>
        </p:nvSpPr>
        <p:spPr>
          <a:xfrm>
            <a:off x="8207102" y="1941329"/>
            <a:ext cx="9289032" cy="1224136"/>
          </a:xfrm>
        </p:spPr>
        <p:txBody>
          <a:bodyPr/>
          <a:lstStyle/>
          <a:p>
            <a:r>
              <a:rPr lang="es-ES" b="1" dirty="0"/>
              <a:t>Incremento en el Patrimonio</a:t>
            </a:r>
            <a:r>
              <a:rPr lang="es-ES" dirty="0"/>
              <a:t>: Se verificó que el patrimonio institucional aumentó un 4% respecto al año 2022, debido a la revalorización de activos, que creció un 18% en el mismo período</a:t>
            </a:r>
            <a:endParaRPr kumimoji="1" lang="es-CL" altLang="ja-JP" dirty="0"/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15"/>
          </p:nvPr>
        </p:nvSpPr>
        <p:spPr>
          <a:xfrm>
            <a:off x="8207102" y="3872711"/>
            <a:ext cx="9289032" cy="1224136"/>
          </a:xfrm>
        </p:spPr>
        <p:txBody>
          <a:bodyPr/>
          <a:lstStyle/>
          <a:p>
            <a:r>
              <a:rPr lang="es-ES" b="1" dirty="0"/>
              <a:t>Crecimiento de Ingresos</a:t>
            </a:r>
            <a:r>
              <a:rPr lang="es-ES" dirty="0"/>
              <a:t>: Los ingresos totales aumentaron un 11%, impulsados por mayores aportes de socios y el incremento de los intereses generados por los depósitos a plazo</a:t>
            </a:r>
            <a:endParaRPr kumimoji="1" lang="es-CL" altLang="ja-JP" dirty="0"/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16"/>
          </p:nvPr>
        </p:nvSpPr>
        <p:spPr>
          <a:xfrm>
            <a:off x="8168193" y="5608394"/>
            <a:ext cx="9289032" cy="1224136"/>
          </a:xfrm>
        </p:spPr>
        <p:txBody>
          <a:bodyPr/>
          <a:lstStyle/>
          <a:p>
            <a:r>
              <a:rPr lang="es-ES" b="1" dirty="0"/>
              <a:t>Utilidad del Ejercicio</a:t>
            </a:r>
            <a:r>
              <a:rPr lang="es-ES" dirty="0"/>
              <a:t>:  utilidad de $75 millones, en contraste con las pérdidas del año anterior. Esto se debió a una menor corrección monetaria y a una gestión eficiente de recursos</a:t>
            </a:r>
            <a:endParaRPr kumimoji="1" lang="es-CL" altLang="ja-JP" dirty="0"/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17"/>
          </p:nvPr>
        </p:nvSpPr>
        <p:spPr>
          <a:xfrm>
            <a:off x="8207102" y="7231732"/>
            <a:ext cx="9289032" cy="1224136"/>
          </a:xfrm>
        </p:spPr>
        <p:txBody>
          <a:bodyPr/>
          <a:lstStyle/>
          <a:p>
            <a:r>
              <a:rPr lang="es-ES" b="1" dirty="0"/>
              <a:t>Inversión en Infraestructura</a:t>
            </a:r>
            <a:r>
              <a:rPr lang="es-ES" dirty="0"/>
              <a:t>: Se realizaron inversiones significativas en las cabañas de Tongoy, tanto en nuevas construcciones como en mejoras, lo que aumentó el valor de los activos fijos en un 8% </a:t>
            </a:r>
            <a:endParaRPr kumimoji="1" lang="es-CL" altLang="ja-JP" dirty="0"/>
          </a:p>
        </p:txBody>
      </p:sp>
      <p:sp>
        <p:nvSpPr>
          <p:cNvPr id="38" name="テキスト プレースホルダー 37"/>
          <p:cNvSpPr>
            <a:spLocks noGrp="1"/>
          </p:cNvSpPr>
          <p:nvPr>
            <p:ph type="body" sz="quarter" idx="18"/>
          </p:nvPr>
        </p:nvSpPr>
        <p:spPr>
          <a:xfrm>
            <a:off x="7984797" y="8881856"/>
            <a:ext cx="9289032" cy="1224136"/>
          </a:xfrm>
        </p:spPr>
        <p:txBody>
          <a:bodyPr/>
          <a:lstStyle/>
          <a:p>
            <a:r>
              <a:rPr lang="es-ES" b="1" dirty="0"/>
              <a:t>Claridad en los gastos gremiales:</a:t>
            </a:r>
            <a:r>
              <a:rPr lang="es-ES" dirty="0"/>
              <a:t> Se ha "logrado ordenar y clasificar los gastos por Comisiones, lo que ha ayudado a informar y entender los gastos gremiales</a:t>
            </a:r>
            <a:endParaRPr kumimoji="1" lang="es-CL" altLang="ja-JP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13"/>
          </p:nvPr>
        </p:nvSpPr>
        <p:spPr>
          <a:xfrm>
            <a:off x="286222" y="4123353"/>
            <a:ext cx="6696744" cy="2970083"/>
          </a:xfrm>
        </p:spPr>
        <p:txBody>
          <a:bodyPr/>
          <a:lstStyle/>
          <a:p>
            <a:r>
              <a:rPr kumimoji="1" lang="es-CL" altLang="ja-JP" dirty="0"/>
              <a:t>Principales gestiones y avances del periodo</a:t>
            </a:r>
          </a:p>
        </p:txBody>
      </p:sp>
    </p:spTree>
    <p:extLst>
      <p:ext uri="{BB962C8B-B14F-4D97-AF65-F5344CB8AC3E}">
        <p14:creationId xmlns:p14="http://schemas.microsoft.com/office/powerpoint/2010/main" val="2278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12BBE-DE97-D67E-56F1-F504E815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ja-JP" dirty="0">
                <a:solidFill>
                  <a:srgbClr val="00B0F0"/>
                </a:solidFill>
              </a:rPr>
              <a:t>4. </a:t>
            </a:r>
            <a:r>
              <a:rPr kumimoji="1" lang="es-CL" altLang="ja-JP" dirty="0"/>
              <a:t>Gestión Tesorería 2023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48A17-BDBC-A2C3-AE63-5FF0E6FFE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A8CE3DF-4992-3204-1BA3-CE953301E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Mejoras</a:t>
            </a:r>
            <a:r>
              <a:rPr lang="en-US" dirty="0"/>
              <a:t> en la </a:t>
            </a:r>
            <a:r>
              <a:rPr lang="en-US" dirty="0" err="1"/>
              <a:t>Gestión</a:t>
            </a:r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C6271A9-3CAE-0CC9-9921-FF69234EC1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b="1" dirty="0"/>
              <a:t>Mejoras en la Gestión Contable</a:t>
            </a:r>
            <a:r>
              <a:rPr lang="es-ES" dirty="0"/>
              <a:t>: La Comisión Revisora de Cuentas destaca avances en la forma de llevar la contabilidad y la coherencia en los informes financieros. Aunque se identificaron áreas de mejora, las observaciones han sido abordadas oportunamente para mantener la transparencia y precisión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>
        <p:fade/>
      </p:transition>
    </mc:Choice>
    <mc:Fallback xmlns="">
      <p:transition spd="slow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926D4-9C9C-5E42-E504-3F4DBAD1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ja-JP" dirty="0">
                <a:solidFill>
                  <a:srgbClr val="00B0F0"/>
                </a:solidFill>
              </a:rPr>
              <a:t>4. </a:t>
            </a:r>
            <a:r>
              <a:rPr kumimoji="1" lang="es-CL" altLang="ja-JP" dirty="0"/>
              <a:t>Gestión Tesorería 2023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2BAC0-A124-72AE-E9EF-FFE701FD3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0278" y="1159477"/>
            <a:ext cx="16273560" cy="575841"/>
          </a:xfrm>
        </p:spPr>
        <p:txBody>
          <a:bodyPr/>
          <a:lstStyle/>
          <a:p>
            <a:r>
              <a:rPr lang="en-US" dirty="0" err="1"/>
              <a:t>Gestión</a:t>
            </a:r>
            <a:r>
              <a:rPr lang="en-US" dirty="0"/>
              <a:t> 2023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58701FF-7F28-0450-B6BC-384F13E78C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altLang="ja-JP" dirty="0"/>
              <a:t>Seguimiento y certificación pagos Tongoy</a:t>
            </a:r>
            <a:endParaRPr kumimoji="1" lang="es-CL" altLang="ja-JP" dirty="0"/>
          </a:p>
          <a:p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D12672E-D7A2-C418-5E7B-F0052D6CBA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L" altLang="ja-JP" dirty="0"/>
              <a:t>Disminución de EDI en aprox $1.ooo,ooo.-</a:t>
            </a:r>
            <a:endParaRPr kumimoji="1" lang="es-CL" altLang="ja-JP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B3840AD-81AA-BA4F-BC1C-9C9EA64D87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CL" altLang="ja-JP" dirty="0"/>
              <a:t>Automatización en el otorgamientos de beneficio social, vía transferencias.</a:t>
            </a:r>
            <a:endParaRPr kumimoji="1" lang="es-CL" altLang="ja-JP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Gracias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kumimoji="1" lang="es-CL" altLang="ja-JP" sz="3200" dirty="0"/>
              <a:t>Asamblea Nacional 2024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44CF5F-4615-5926-1540-6CED19E7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6" y="535210"/>
            <a:ext cx="4752528" cy="163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6FE538-789F-EBD4-1BDC-04FA8FDFE8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Tesorería Nacional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7288850"/>
      </p:ext>
    </p:extLst>
  </p:cSld>
  <p:clrMapOvr>
    <a:masterClrMapping/>
  </p:clrMapOvr>
  <p:transition spd="slow">
    <p:fade thruBlk="1"/>
  </p:transition>
  <p:extLst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</p:spPr>
        <p:txBody>
          <a:bodyPr vert="horz" lIns="163275" tIns="81638" rIns="163275" bIns="81638" rtlCol="0" anchor="b">
            <a:normAutofit/>
          </a:bodyPr>
          <a:lstStyle/>
          <a:p>
            <a:r>
              <a:rPr lang="es-CL" altLang="ja-JP" dirty="0">
                <a:solidFill>
                  <a:srgbClr val="00B0F0"/>
                </a:solidFill>
              </a:rPr>
              <a:t>1.</a:t>
            </a:r>
            <a:r>
              <a:rPr lang="es-CL" altLang="ja-JP" dirty="0">
                <a:solidFill>
                  <a:schemeClr val="tx1">
                    <a:lumMod val="95000"/>
                  </a:schemeClr>
                </a:solidFill>
              </a:rPr>
              <a:t> Informe </a:t>
            </a:r>
            <a:r>
              <a:rPr lang="es-CL" dirty="0">
                <a:solidFill>
                  <a:schemeClr val="tx1">
                    <a:lumMod val="95000"/>
                  </a:schemeClr>
                </a:solidFill>
              </a:rPr>
              <a:t>de Tesorería 2023</a:t>
            </a:r>
            <a:endParaRPr lang="es-CL" altLang="ja-JP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 vert="horz" lIns="163275" tIns="81638" rIns="163275" bIns="81638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dirty="0"/>
              <a:t>Estados Financieros 2023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altLang="ja-JP" dirty="0"/>
          </a:p>
        </p:txBody>
      </p:sp>
      <p:sp>
        <p:nvSpPr>
          <p:cNvPr id="30" name="テキスト プレースホルダー 10">
            <a:extLst>
              <a:ext uri="{FF2B5EF4-FFF2-40B4-BE49-F238E27FC236}">
                <a16:creationId xmlns:a16="http://schemas.microsoft.com/office/drawing/2014/main" id="{BAEB5D9D-6101-1FBF-50B4-8F45D5E48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206" y="3127276"/>
            <a:ext cx="17641960" cy="2232248"/>
          </a:xfrm>
        </p:spPr>
        <p:txBody>
          <a:bodyPr>
            <a:normAutofit fontScale="92500" lnSpcReduction="10000"/>
          </a:bodyPr>
          <a:lstStyle/>
          <a:p>
            <a:pPr algn="ctr"/>
            <a:endParaRPr kumimoji="1" lang="es-CL" altLang="ja-JP" sz="4800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es-CL" sz="5400" dirty="0">
                <a:solidFill>
                  <a:schemeClr val="tx1">
                    <a:lumMod val="95000"/>
                  </a:schemeClr>
                </a:solidFill>
              </a:rPr>
              <a:t>Ejercicio comprendido entre </a:t>
            </a:r>
          </a:p>
          <a:p>
            <a:pPr algn="ctr"/>
            <a:r>
              <a:rPr lang="es-CL" sz="5400" dirty="0">
                <a:solidFill>
                  <a:schemeClr val="tx1">
                    <a:lumMod val="95000"/>
                  </a:schemeClr>
                </a:solidFill>
              </a:rPr>
              <a:t>01 de enero y el 31 de diciembre 2023</a:t>
            </a:r>
          </a:p>
        </p:txBody>
      </p:sp>
    </p:spTree>
    <p:extLst>
      <p:ext uri="{BB962C8B-B14F-4D97-AF65-F5344CB8AC3E}">
        <p14:creationId xmlns:p14="http://schemas.microsoft.com/office/powerpoint/2010/main" val="2508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L" altLang="ja-JP"/>
              <a:t>Criterios Contables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s-CL" b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RESUMEN DE CRITERIOS CONTABLES APLICADOS</a:t>
            </a:r>
            <a:endParaRPr lang="en-US" altLang="ja-JP">
              <a:solidFill>
                <a:schemeClr val="tx1">
                  <a:lumMod val="95000"/>
                </a:schemeClr>
              </a:solidFill>
            </a:endParaRPr>
          </a:p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General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algn="just">
              <a:lnSpc>
                <a:spcPct val="105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s-CL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estados financieros han sido preparados de acuerdo con principios de contabilidad generalmente aceptados, y a los criterios definidos por la Directiva Nacional de acuerdo a su Estatuto</a:t>
            </a:r>
            <a:endParaRPr kumimoji="1" lang="ja-JP" alt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s-CL" altLang="ja-JP"/>
              <a:t>Periodo</a:t>
            </a:r>
            <a:endParaRPr kumimoji="1" lang="es-CL" altLang="ja-JP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L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presente Estados Financieros  cubre el ejercicio comprendido entre el 1 de enero y el 31 de diciembre del 2023</a:t>
            </a:r>
            <a:endParaRPr kumimoji="1" lang="ja-JP" alt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s-CL" altLang="ja-JP"/>
              <a:t>Corrección Monetaria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s-CL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este ejercicio se corrigen monetariamente el Capital Propio Inicial y las variaciones ocurridas en el ejercicio de los Activos y Pasivos no monetarios, por el IPC 4,8% de acuerdo a la norma tributaria.</a:t>
            </a:r>
            <a:endParaRPr lang="es-CL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</p:spPr>
        <p:txBody>
          <a:bodyPr vert="horz" lIns="163275" tIns="81638" rIns="163275" bIns="81638" rtlCol="0" anchor="b">
            <a:normAutofit/>
          </a:bodyPr>
          <a:lstStyle/>
          <a:p>
            <a:r>
              <a:rPr lang="es-CL" altLang="ja-JP" dirty="0"/>
              <a:t>Balance Clasificado al 31 de diciembre de 2023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 vert="horz" lIns="163275" tIns="81638" rIns="163275" bIns="81638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dirty="0"/>
              <a:t>Estados Financieros 2023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altLang="ja-JP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280C406-E0A8-D2E1-54F8-44EBB2586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4620"/>
              </p:ext>
            </p:extLst>
          </p:nvPr>
        </p:nvGraphicFramePr>
        <p:xfrm>
          <a:off x="3061004" y="2047156"/>
          <a:ext cx="12850953" cy="7669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211">
                  <a:extLst>
                    <a:ext uri="{9D8B030D-6E8A-4147-A177-3AD203B41FA5}">
                      <a16:colId xmlns:a16="http://schemas.microsoft.com/office/drawing/2014/main" val="944655584"/>
                    </a:ext>
                  </a:extLst>
                </a:gridCol>
                <a:gridCol w="5028634">
                  <a:extLst>
                    <a:ext uri="{9D8B030D-6E8A-4147-A177-3AD203B41FA5}">
                      <a16:colId xmlns:a16="http://schemas.microsoft.com/office/drawing/2014/main" val="1917479446"/>
                    </a:ext>
                  </a:extLst>
                </a:gridCol>
                <a:gridCol w="3073054">
                  <a:extLst>
                    <a:ext uri="{9D8B030D-6E8A-4147-A177-3AD203B41FA5}">
                      <a16:colId xmlns:a16="http://schemas.microsoft.com/office/drawing/2014/main" val="2214115626"/>
                    </a:ext>
                  </a:extLst>
                </a:gridCol>
                <a:gridCol w="3073054">
                  <a:extLst>
                    <a:ext uri="{9D8B030D-6E8A-4147-A177-3AD203B41FA5}">
                      <a16:colId xmlns:a16="http://schemas.microsoft.com/office/drawing/2014/main" val="82914687"/>
                    </a:ext>
                  </a:extLst>
                </a:gridCol>
              </a:tblGrid>
              <a:tr h="289622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BALANCE CLASIFICADO AL 31 DE DICIEMBRE DE 2023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135731"/>
                  </a:ext>
                </a:extLst>
              </a:tr>
              <a:tr h="289622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ACTIVOS CORRIENTES</a:t>
                      </a:r>
                      <a:endParaRPr lang="es-CL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375122"/>
                  </a:ext>
                </a:extLst>
              </a:tr>
              <a:tr h="276457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Fondo Fijo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$197.416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2971857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Fondo a Rendir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$1.445.002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7027585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Banco Estado Cuentas Corrientes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$157.087.407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5333163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Depósitos a Plazo Banco Estado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$473.228.397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2599737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Deudores Varios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$532.656.632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$1.164.614.854</a:t>
                      </a:r>
                      <a:endParaRPr lang="es-CL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0543525"/>
                  </a:ext>
                </a:extLst>
              </a:tr>
              <a:tr h="289622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ACTIVOS FIJO</a:t>
                      </a:r>
                      <a:endParaRPr lang="es-CL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536217"/>
                  </a:ext>
                </a:extLst>
              </a:tr>
              <a:tr h="518686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800" u="none" strike="noStrike">
                          <a:solidFill>
                            <a:schemeClr val="bg1"/>
                          </a:solidFill>
                          <a:effectLst/>
                        </a:rPr>
                        <a:t>Cabañas Tongoy, Depto. Terreno Quillaipe</a:t>
                      </a:r>
                      <a:endParaRPr lang="es-E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$526.947.055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2582159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Muebles y Útiles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$25.803.742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4896789"/>
                  </a:ext>
                </a:extLst>
              </a:tr>
              <a:tr h="276457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Sistemas Informáticos y Web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$7.843.599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99585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Instalaciones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$541.567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$561.135.963</a:t>
                      </a:r>
                      <a:endParaRPr lang="es-CL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053170"/>
                  </a:ext>
                </a:extLst>
              </a:tr>
              <a:tr h="289622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TOTAL ACTIVOS CORRIENTES</a:t>
                      </a:r>
                      <a:endParaRPr lang="es-CL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$1.725.750.817</a:t>
                      </a:r>
                      <a:endParaRPr lang="es-CL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5460464"/>
                  </a:ext>
                </a:extLst>
              </a:tr>
              <a:tr h="289622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PASIVOS CORRIENTES</a:t>
                      </a:r>
                      <a:endParaRPr lang="es-CL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1750119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Institutos Previsionales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$1.395.935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8565733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Impuestos por pagar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$435.745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3882858"/>
                  </a:ext>
                </a:extLst>
              </a:tr>
              <a:tr h="276457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Cuentas por pagar 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$36.957.546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5172157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Depreciación Acumulada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$121.610.519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0897166"/>
                  </a:ext>
                </a:extLst>
              </a:tr>
              <a:tr h="518686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Intereses x percibir préstamo deposito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$73.859.471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995356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Fondo Solidario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$19.859.471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$254.127.705</a:t>
                      </a:r>
                      <a:endParaRPr lang="es-CL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6433230"/>
                  </a:ext>
                </a:extLst>
              </a:tr>
              <a:tr h="276457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Patrimonio</a:t>
                      </a:r>
                      <a:endParaRPr lang="es-CL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88583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Patrimonio Social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$291.728.989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4059424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Reservas Legales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$1.103.964.928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5616317"/>
                  </a:ext>
                </a:extLst>
              </a:tr>
              <a:tr h="289622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Resultado del Ejercicio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$75.929.195</a:t>
                      </a:r>
                      <a:endParaRPr lang="es-CL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$1.471.623.112</a:t>
                      </a:r>
                      <a:endParaRPr lang="es-CL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711390"/>
                  </a:ext>
                </a:extLst>
              </a:tr>
              <a:tr h="27645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ES" sz="1800" u="none" strike="noStrike">
                          <a:solidFill>
                            <a:schemeClr val="bg1"/>
                          </a:solidFill>
                          <a:effectLst/>
                        </a:rPr>
                        <a:t>TOTAL PASIVOS CORRIENTES Y PATRIMONIO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$1.725.750.817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673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8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</p:spPr>
        <p:txBody>
          <a:bodyPr vert="horz" lIns="163275" tIns="81638" rIns="163275" bIns="81638" rtlCol="0" anchor="b">
            <a:normAutofit/>
          </a:bodyPr>
          <a:lstStyle/>
          <a:p>
            <a:r>
              <a:rPr lang="es-CL" altLang="ja-JP" dirty="0"/>
              <a:t>Estado de Resultados al 31 de diciembre de 2023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 vert="horz" lIns="163275" tIns="81638" rIns="163275" bIns="81638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dirty="0"/>
              <a:t>Estados Financieros 2023 -  Ingresos Operacionales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altLang="ja-JP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7C3D68F-3461-BFB1-9E27-388F41D77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45042"/>
              </p:ext>
            </p:extLst>
          </p:nvPr>
        </p:nvGraphicFramePr>
        <p:xfrm>
          <a:off x="2878510" y="2263180"/>
          <a:ext cx="12241359" cy="6408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740">
                  <a:extLst>
                    <a:ext uri="{9D8B030D-6E8A-4147-A177-3AD203B41FA5}">
                      <a16:colId xmlns:a16="http://schemas.microsoft.com/office/drawing/2014/main" val="3848256786"/>
                    </a:ext>
                  </a:extLst>
                </a:gridCol>
                <a:gridCol w="5959283">
                  <a:extLst>
                    <a:ext uri="{9D8B030D-6E8A-4147-A177-3AD203B41FA5}">
                      <a16:colId xmlns:a16="http://schemas.microsoft.com/office/drawing/2014/main" val="3711646029"/>
                    </a:ext>
                  </a:extLst>
                </a:gridCol>
                <a:gridCol w="2855490">
                  <a:extLst>
                    <a:ext uri="{9D8B030D-6E8A-4147-A177-3AD203B41FA5}">
                      <a16:colId xmlns:a16="http://schemas.microsoft.com/office/drawing/2014/main" val="561011755"/>
                    </a:ext>
                  </a:extLst>
                </a:gridCol>
                <a:gridCol w="2656846">
                  <a:extLst>
                    <a:ext uri="{9D8B030D-6E8A-4147-A177-3AD203B41FA5}">
                      <a16:colId xmlns:a16="http://schemas.microsoft.com/office/drawing/2014/main" val="3115154973"/>
                    </a:ext>
                  </a:extLst>
                </a:gridCol>
              </a:tblGrid>
              <a:tr h="815143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E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ESTADO DE RESULTADO AL 31 DE DICIEMBRE 2023                                  </a:t>
                      </a:r>
                      <a:endParaRPr lang="es-ES" sz="3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3802"/>
                  </a:ext>
                </a:extLst>
              </a:tr>
              <a:tr h="815143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es-CL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Ingresos Operacionales</a:t>
                      </a:r>
                      <a:endParaRPr lang="es-CL" sz="3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228600"/>
                  </a:ext>
                </a:extLst>
              </a:tr>
              <a:tr h="815143">
                <a:tc>
                  <a:txBody>
                    <a:bodyPr/>
                    <a:lstStyle/>
                    <a:p>
                      <a:pPr algn="l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50% Andime Nacional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$142.893.098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8415354"/>
                  </a:ext>
                </a:extLst>
              </a:tr>
              <a:tr h="787035">
                <a:tc>
                  <a:txBody>
                    <a:bodyPr/>
                    <a:lstStyle/>
                    <a:p>
                      <a:pPr algn="l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40% Andime Regiones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$114.598.675</a:t>
                      </a:r>
                      <a:endParaRPr lang="es-CL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9992101"/>
                  </a:ext>
                </a:extLst>
              </a:tr>
              <a:tr h="787035">
                <a:tc>
                  <a:txBody>
                    <a:bodyPr/>
                    <a:lstStyle/>
                    <a:p>
                      <a:pPr algn="l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10% Fared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$25.668.190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5440562"/>
                  </a:ext>
                </a:extLst>
              </a:tr>
              <a:tr h="815143">
                <a:tc>
                  <a:txBody>
                    <a:bodyPr/>
                    <a:lstStyle/>
                    <a:p>
                      <a:pPr algn="l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Ingreso Voluntario Cabañas Tongoy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$11.892.602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323836"/>
                  </a:ext>
                </a:extLst>
              </a:tr>
              <a:tr h="787035">
                <a:tc>
                  <a:txBody>
                    <a:bodyPr/>
                    <a:lstStyle/>
                    <a:p>
                      <a:pPr algn="l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Ingreso Voluntario Departamento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$2.384.999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3796851"/>
                  </a:ext>
                </a:extLst>
              </a:tr>
              <a:tr h="787035">
                <a:tc>
                  <a:txBody>
                    <a:bodyPr/>
                    <a:lstStyle/>
                    <a:p>
                      <a:pPr algn="l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Ingresos varios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$2.665.082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300.102.646</a:t>
                      </a:r>
                      <a:endParaRPr lang="es-CL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990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9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>
        <p:fade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</p:spPr>
        <p:txBody>
          <a:bodyPr vert="horz" lIns="163275" tIns="81638" rIns="163275" bIns="81638" rtlCol="0" anchor="b">
            <a:normAutofit/>
          </a:bodyPr>
          <a:lstStyle/>
          <a:p>
            <a:r>
              <a:rPr lang="es-CL" altLang="ja-JP" dirty="0"/>
              <a:t>Estado de Resultados al 31 de diciembre de 2023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 vert="horz" lIns="163275" tIns="81638" rIns="163275" bIns="81638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dirty="0"/>
              <a:t>Estados Financieros 2023 – Gastos Operacionales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altLang="ja-JP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669CA7B-70A7-8B25-6190-C55883402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27771"/>
              </p:ext>
            </p:extLst>
          </p:nvPr>
        </p:nvGraphicFramePr>
        <p:xfrm>
          <a:off x="3166542" y="1975148"/>
          <a:ext cx="11449271" cy="7835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371">
                  <a:extLst>
                    <a:ext uri="{9D8B030D-6E8A-4147-A177-3AD203B41FA5}">
                      <a16:colId xmlns:a16="http://schemas.microsoft.com/office/drawing/2014/main" val="110431061"/>
                    </a:ext>
                  </a:extLst>
                </a:gridCol>
                <a:gridCol w="5452034">
                  <a:extLst>
                    <a:ext uri="{9D8B030D-6E8A-4147-A177-3AD203B41FA5}">
                      <a16:colId xmlns:a16="http://schemas.microsoft.com/office/drawing/2014/main" val="2560287951"/>
                    </a:ext>
                  </a:extLst>
                </a:gridCol>
                <a:gridCol w="3021336">
                  <a:extLst>
                    <a:ext uri="{9D8B030D-6E8A-4147-A177-3AD203B41FA5}">
                      <a16:colId xmlns:a16="http://schemas.microsoft.com/office/drawing/2014/main" val="2161570576"/>
                    </a:ext>
                  </a:extLst>
                </a:gridCol>
                <a:gridCol w="2203530">
                  <a:extLst>
                    <a:ext uri="{9D8B030D-6E8A-4147-A177-3AD203B41FA5}">
                      <a16:colId xmlns:a16="http://schemas.microsoft.com/office/drawing/2014/main" val="3186312926"/>
                    </a:ext>
                  </a:extLst>
                </a:gridCol>
              </a:tblGrid>
              <a:tr h="417310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Gastos de operación</a:t>
                      </a:r>
                      <a:endParaRPr lang="es-CL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809116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40% Regiones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$118.244.246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334286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Asamblea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$52.028.959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5058079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Viáticos y Pasajes (directores)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$11.300.637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8524195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Paro Nacional 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$9.903.952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0176164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Comisiones Electoral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$3.705.682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5905418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Comisiones de trabajo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$306.000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2243777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Aporte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$5.041.715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4187909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FENAEDUP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$600.000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016528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Movilización (trámites)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$413.290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5238226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Remuneraciones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$62.586.051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5137233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Honorarios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$20.258.661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5714541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Materiales e Insumos 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$4.828.861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9255463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Gastos Generales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$8.041.592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8207877"/>
                  </a:ext>
                </a:extLst>
              </a:tr>
              <a:tr h="68260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2400" u="none" strike="noStrike">
                          <a:solidFill>
                            <a:schemeClr val="bg1"/>
                          </a:solidFill>
                          <a:effectLst/>
                        </a:rPr>
                        <a:t>Gastos mantención (oficina –depto. y Tongoy)</a:t>
                      </a:r>
                      <a:endParaRPr lang="es-E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$14.790.781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2020831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Gastos Tributarios (contrib.-  IVA crédito)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$9.707.421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864763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Gastos Bancarios (cuentas corporativa)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$5.354.759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$331.071.612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1432133"/>
                  </a:ext>
                </a:extLst>
              </a:tr>
              <a:tr h="41731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Excedente  Operacional</a:t>
                      </a:r>
                      <a:endParaRPr lang="es-CL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$987.502</a:t>
                      </a:r>
                      <a:endParaRPr lang="es-CL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24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</p:spPr>
        <p:txBody>
          <a:bodyPr vert="horz" lIns="163275" tIns="81638" rIns="163275" bIns="81638" rtlCol="0" anchor="b">
            <a:normAutofit/>
          </a:bodyPr>
          <a:lstStyle/>
          <a:p>
            <a:r>
              <a:rPr lang="es-CL" altLang="ja-JP" dirty="0"/>
              <a:t>Estado de Resultados al 31 de diciembre de 2023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 vert="horz" lIns="163275" tIns="81638" rIns="163275" bIns="81638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dirty="0"/>
              <a:t>Estados Financieros 2023 – Ingresos no Operacionales y Resultado del Ejercicio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altLang="ja-JP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5659378-D0B9-25B6-75F8-882837DCC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21240"/>
              </p:ext>
            </p:extLst>
          </p:nvPr>
        </p:nvGraphicFramePr>
        <p:xfrm>
          <a:off x="3742606" y="1903140"/>
          <a:ext cx="11305256" cy="7992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621">
                  <a:extLst>
                    <a:ext uri="{9D8B030D-6E8A-4147-A177-3AD203B41FA5}">
                      <a16:colId xmlns:a16="http://schemas.microsoft.com/office/drawing/2014/main" val="1937800669"/>
                    </a:ext>
                  </a:extLst>
                </a:gridCol>
                <a:gridCol w="4908617">
                  <a:extLst>
                    <a:ext uri="{9D8B030D-6E8A-4147-A177-3AD203B41FA5}">
                      <a16:colId xmlns:a16="http://schemas.microsoft.com/office/drawing/2014/main" val="3589167524"/>
                    </a:ext>
                  </a:extLst>
                </a:gridCol>
                <a:gridCol w="3013089">
                  <a:extLst>
                    <a:ext uri="{9D8B030D-6E8A-4147-A177-3AD203B41FA5}">
                      <a16:colId xmlns:a16="http://schemas.microsoft.com/office/drawing/2014/main" val="3042990318"/>
                    </a:ext>
                  </a:extLst>
                </a:gridCol>
                <a:gridCol w="2617929">
                  <a:extLst>
                    <a:ext uri="{9D8B030D-6E8A-4147-A177-3AD203B41FA5}">
                      <a16:colId xmlns:a16="http://schemas.microsoft.com/office/drawing/2014/main" val="3190348877"/>
                    </a:ext>
                  </a:extLst>
                </a:gridCol>
              </a:tblGrid>
              <a:tr h="733773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CL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Ingresos no Operacionales</a:t>
                      </a:r>
                      <a:endParaRPr lang="es-CL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19801"/>
                  </a:ext>
                </a:extLst>
              </a:tr>
              <a:tr h="65515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L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Ingresos Financieros</a:t>
                      </a:r>
                      <a:endParaRPr lang="es-CL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4266071"/>
                  </a:ext>
                </a:extLst>
              </a:tr>
              <a:tr h="655155">
                <a:tc>
                  <a:txBody>
                    <a:bodyPr/>
                    <a:lstStyle/>
                    <a:p>
                      <a:pPr algn="l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Aporte Voluntario préstamos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$67.162.342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1317288"/>
                  </a:ext>
                </a:extLst>
              </a:tr>
              <a:tr h="655155">
                <a:tc>
                  <a:txBody>
                    <a:bodyPr/>
                    <a:lstStyle/>
                    <a:p>
                      <a:pPr algn="l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Intereses x depósito a plazo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$51.511.804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2549676"/>
                  </a:ext>
                </a:extLst>
              </a:tr>
              <a:tr h="655155">
                <a:tc>
                  <a:txBody>
                    <a:bodyPr/>
                    <a:lstStyle/>
                    <a:p>
                      <a:pPr algn="l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Comisiones Coopeuch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$21.265.603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$149.939.749</a:t>
                      </a:r>
                      <a:endParaRPr lang="es-CL" sz="3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2025593"/>
                  </a:ext>
                </a:extLst>
              </a:tr>
              <a:tr h="65515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Otros gastos de  operacionales</a:t>
                      </a:r>
                      <a:endParaRPr lang="es-CL" sz="3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2144404"/>
                  </a:ext>
                </a:extLst>
              </a:tr>
              <a:tr h="655155">
                <a:tc>
                  <a:txBody>
                    <a:bodyPr/>
                    <a:lstStyle/>
                    <a:p>
                      <a:pPr algn="l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Depreciación 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$10.250.396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0518414"/>
                  </a:ext>
                </a:extLst>
              </a:tr>
              <a:tr h="655155">
                <a:tc>
                  <a:txBody>
                    <a:bodyPr/>
                    <a:lstStyle/>
                    <a:p>
                      <a:pPr algn="l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Corrección Monetaria</a:t>
                      </a:r>
                      <a:endParaRPr lang="es-CL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$64.747.660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$74.998.056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0439935"/>
                  </a:ext>
                </a:extLst>
              </a:tr>
              <a:tr h="6289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318365"/>
                  </a:ext>
                </a:extLst>
              </a:tr>
              <a:tr h="65515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Excedente no operacional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$74.941.693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1494475"/>
                  </a:ext>
                </a:extLst>
              </a:tr>
              <a:tr h="655155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CL" sz="3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31049"/>
                  </a:ext>
                </a:extLst>
              </a:tr>
              <a:tr h="733773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L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Resultado del ejercicio</a:t>
                      </a:r>
                      <a:endParaRPr lang="es-CL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$75.929.195</a:t>
                      </a:r>
                      <a:endParaRPr lang="es-CL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334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7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790278" y="-20782"/>
            <a:ext cx="16457772" cy="1234083"/>
          </a:xfrm>
        </p:spPr>
        <p:txBody>
          <a:bodyPr vert="horz" lIns="163275" tIns="81638" rIns="163275" bIns="81638" rtlCol="0" anchor="b">
            <a:normAutofit/>
          </a:bodyPr>
          <a:lstStyle/>
          <a:p>
            <a:r>
              <a:rPr lang="es-CL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Cuentas corrientes conciliadas al 31 de diciembre 2023</a:t>
            </a:r>
            <a:endParaRPr lang="es-CL" altLang="ja-JP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>
          <a:xfrm>
            <a:off x="790278" y="1183060"/>
            <a:ext cx="16273560" cy="575841"/>
          </a:xfrm>
        </p:spPr>
        <p:txBody>
          <a:bodyPr vert="horz" lIns="163275" tIns="81638" rIns="163275" bIns="81638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altLang="ja-JP" dirty="0"/>
              <a:t>Tesorería 2023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altLang="ja-JP" dirty="0"/>
          </a:p>
        </p:txBody>
      </p:sp>
      <p:graphicFrame>
        <p:nvGraphicFramePr>
          <p:cNvPr id="2" name="2 Tabla">
            <a:extLst>
              <a:ext uri="{FF2B5EF4-FFF2-40B4-BE49-F238E27FC236}">
                <a16:creationId xmlns:a16="http://schemas.microsoft.com/office/drawing/2014/main" id="{DD5A693B-A7BE-10CD-7ECA-FC9E98AC6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96603"/>
              </p:ext>
            </p:extLst>
          </p:nvPr>
        </p:nvGraphicFramePr>
        <p:xfrm>
          <a:off x="4102646" y="2960004"/>
          <a:ext cx="10801200" cy="5729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306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Conceptos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668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Fondo Fijo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        197.416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668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Fondo a Rendir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     1.445.002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151337"/>
                  </a:ext>
                </a:extLst>
              </a:tr>
              <a:tr h="49686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Cta. Cte. Banco Estado 307408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   63.463.089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119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Cta. Cte. Banco Estado 24473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   89.947.572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119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Cta. Cte. Banco estado 2820005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     3.676.746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119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Depósito a Plazo Banco Estado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  426.981.493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715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Depósito a Plazo (futuras  Indemnizaciones Personal Andime)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     </a:t>
                      </a:r>
                    </a:p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    46.246.904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0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  631.958.222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5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1563</Words>
  <Application>Microsoft Office PowerPoint</Application>
  <PresentationFormat>Personalizado</PresentationFormat>
  <Paragraphs>520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Aptos Narrow</vt:lpstr>
      <vt:lpstr>Arial</vt:lpstr>
      <vt:lpstr>Arial Narrow</vt:lpstr>
      <vt:lpstr>Calibri</vt:lpstr>
      <vt:lpstr>Century Gothic</vt:lpstr>
      <vt:lpstr>Crimson Text</vt:lpstr>
      <vt:lpstr>Title</vt:lpstr>
      <vt:lpstr>Contents</vt:lpstr>
      <vt:lpstr>Andime Nacional</vt:lpstr>
      <vt:lpstr>Informe Tesorero Nacional</vt:lpstr>
      <vt:lpstr>1. Informe de Tesorería 2023</vt:lpstr>
      <vt:lpstr>Criterios Contables</vt:lpstr>
      <vt:lpstr>Balance Clasificado al 31 de diciembre de 2023</vt:lpstr>
      <vt:lpstr>Estado de Resultados al 31 de diciembre de 2023</vt:lpstr>
      <vt:lpstr>Estado de Resultados al 31 de diciembre de 2023</vt:lpstr>
      <vt:lpstr>Estado de Resultados al 31 de diciembre de 2023</vt:lpstr>
      <vt:lpstr>Cuentas corrientes conciliadas al 31 de diciembre 2023</vt:lpstr>
      <vt:lpstr>Cuentas por cobrar al 31 de diciembre 2023</vt:lpstr>
      <vt:lpstr>Depósitos a plazo al 31 de diciembre 2023</vt:lpstr>
      <vt:lpstr>2. CABAÑAS TONGOY</vt:lpstr>
      <vt:lpstr>Cabañas Duplex</vt:lpstr>
      <vt:lpstr>Nuevas Cabañas</vt:lpstr>
      <vt:lpstr>Remodelación Cabañas</vt:lpstr>
      <vt:lpstr>Inversiones Infraestructura</vt:lpstr>
      <vt:lpstr>3. Proyección Presupuesto 2024</vt:lpstr>
      <vt:lpstr>Proyección Presupuesto 2023 - Ingresos</vt:lpstr>
      <vt:lpstr>Proyección Presupuesto 2024 - Gastos</vt:lpstr>
      <vt:lpstr>Presupuesto 2024</vt:lpstr>
      <vt:lpstr>4. Gestión Tesorería 2023</vt:lpstr>
      <vt:lpstr>4. Gestión Tesorería 2023</vt:lpstr>
      <vt:lpstr>4. Gestión Tesorería 2023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Carlos Antonio Diaz Garcia</cp:lastModifiedBy>
  <cp:revision>90</cp:revision>
  <dcterms:created xsi:type="dcterms:W3CDTF">2015-02-26T15:14:38Z</dcterms:created>
  <dcterms:modified xsi:type="dcterms:W3CDTF">2024-10-15T12:39:39Z</dcterms:modified>
</cp:coreProperties>
</file>