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81" r:id="rId3"/>
    <p:sldId id="282" r:id="rId4"/>
    <p:sldId id="283" r:id="rId5"/>
    <p:sldId id="284" r:id="rId6"/>
    <p:sldId id="259" r:id="rId7"/>
    <p:sldId id="257" r:id="rId8"/>
    <p:sldId id="258" r:id="rId9"/>
    <p:sldId id="260" r:id="rId10"/>
    <p:sldId id="261" r:id="rId11"/>
    <p:sldId id="278" r:id="rId12"/>
    <p:sldId id="263" r:id="rId13"/>
    <p:sldId id="264" r:id="rId14"/>
    <p:sldId id="267" r:id="rId15"/>
    <p:sldId id="268" r:id="rId16"/>
    <p:sldId id="269" r:id="rId17"/>
    <p:sldId id="270" r:id="rId18"/>
    <p:sldId id="271" r:id="rId19"/>
    <p:sldId id="262" r:id="rId20"/>
    <p:sldId id="265" r:id="rId21"/>
    <p:sldId id="272" r:id="rId22"/>
    <p:sldId id="273" r:id="rId23"/>
    <p:sldId id="274" r:id="rId24"/>
    <p:sldId id="275" r:id="rId25"/>
    <p:sldId id="276" r:id="rId26"/>
    <p:sldId id="277"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9FEC64-6C01-413B-9AC8-E153822081E4}" v="4" dt="2024-10-09T12:50:10.4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6405"/>
  </p:normalViewPr>
  <p:slideViewPr>
    <p:cSldViewPr snapToGrid="0">
      <p:cViewPr varScale="1">
        <p:scale>
          <a:sx n="68" d="100"/>
          <a:sy n="68" d="100"/>
        </p:scale>
        <p:origin x="6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lipe Morales Becerra" userId="668f8b48-88ae-4e05-b4fc-fd8e3c44316d" providerId="ADAL" clId="{C49FEC64-6C01-413B-9AC8-E153822081E4}"/>
    <pc:docChg chg="undo custSel addSld delSld modSld addSection delSection">
      <pc:chgData name="Felipe Morales Becerra" userId="668f8b48-88ae-4e05-b4fc-fd8e3c44316d" providerId="ADAL" clId="{C49FEC64-6C01-413B-9AC8-E153822081E4}" dt="2024-10-09T12:53:41.089" v="216" actId="20577"/>
      <pc:docMkLst>
        <pc:docMk/>
      </pc:docMkLst>
      <pc:sldChg chg="modSp new del mod">
        <pc:chgData name="Felipe Morales Becerra" userId="668f8b48-88ae-4e05-b4fc-fd8e3c44316d" providerId="ADAL" clId="{C49FEC64-6C01-413B-9AC8-E153822081E4}" dt="2024-10-08T20:17:49.286" v="58" actId="2696"/>
        <pc:sldMkLst>
          <pc:docMk/>
          <pc:sldMk cId="364169785" sldId="279"/>
        </pc:sldMkLst>
        <pc:spChg chg="mod">
          <ac:chgData name="Felipe Morales Becerra" userId="668f8b48-88ae-4e05-b4fc-fd8e3c44316d" providerId="ADAL" clId="{C49FEC64-6C01-413B-9AC8-E153822081E4}" dt="2024-10-08T20:16:12.878" v="44" actId="21"/>
          <ac:spMkLst>
            <pc:docMk/>
            <pc:sldMk cId="364169785" sldId="279"/>
            <ac:spMk id="2" creationId="{7740FD95-737A-949E-CD3D-EF3C8F5AA95E}"/>
          </ac:spMkLst>
        </pc:spChg>
      </pc:sldChg>
      <pc:sldChg chg="new del">
        <pc:chgData name="Felipe Morales Becerra" userId="668f8b48-88ae-4e05-b4fc-fd8e3c44316d" providerId="ADAL" clId="{C49FEC64-6C01-413B-9AC8-E153822081E4}" dt="2024-10-08T20:15:59.543" v="43" actId="2696"/>
        <pc:sldMkLst>
          <pc:docMk/>
          <pc:sldMk cId="3618015842" sldId="280"/>
        </pc:sldMkLst>
      </pc:sldChg>
      <pc:sldChg chg="addSp delSp modSp new mod">
        <pc:chgData name="Felipe Morales Becerra" userId="668f8b48-88ae-4e05-b4fc-fd8e3c44316d" providerId="ADAL" clId="{C49FEC64-6C01-413B-9AC8-E153822081E4}" dt="2024-10-09T12:50:14.813" v="161" actId="27614"/>
        <pc:sldMkLst>
          <pc:docMk/>
          <pc:sldMk cId="364302297" sldId="281"/>
        </pc:sldMkLst>
        <pc:spChg chg="mod">
          <ac:chgData name="Felipe Morales Becerra" userId="668f8b48-88ae-4e05-b4fc-fd8e3c44316d" providerId="ADAL" clId="{C49FEC64-6C01-413B-9AC8-E153822081E4}" dt="2024-10-08T20:16:17.340" v="45"/>
          <ac:spMkLst>
            <pc:docMk/>
            <pc:sldMk cId="364302297" sldId="281"/>
            <ac:spMk id="2" creationId="{8AEAE65F-9B4E-1C5E-18A3-1E0002CCB972}"/>
          </ac:spMkLst>
        </pc:spChg>
        <pc:spChg chg="mod">
          <ac:chgData name="Felipe Morales Becerra" userId="668f8b48-88ae-4e05-b4fc-fd8e3c44316d" providerId="ADAL" clId="{C49FEC64-6C01-413B-9AC8-E153822081E4}" dt="2024-10-08T20:17:22.573" v="54" actId="27636"/>
          <ac:spMkLst>
            <pc:docMk/>
            <pc:sldMk cId="364302297" sldId="281"/>
            <ac:spMk id="3" creationId="{F7A92FDF-2147-C7A4-84CD-7D6F086B9C16}"/>
          </ac:spMkLst>
        </pc:spChg>
        <pc:spChg chg="del mod">
          <ac:chgData name="Felipe Morales Becerra" userId="668f8b48-88ae-4e05-b4fc-fd8e3c44316d" providerId="ADAL" clId="{C49FEC64-6C01-413B-9AC8-E153822081E4}" dt="2024-10-09T12:50:10.412" v="160"/>
          <ac:spMkLst>
            <pc:docMk/>
            <pc:sldMk cId="364302297" sldId="281"/>
            <ac:spMk id="4" creationId="{86E1A503-F263-B733-32CF-32E0AA07B277}"/>
          </ac:spMkLst>
        </pc:spChg>
        <pc:picChg chg="add mod">
          <ac:chgData name="Felipe Morales Becerra" userId="668f8b48-88ae-4e05-b4fc-fd8e3c44316d" providerId="ADAL" clId="{C49FEC64-6C01-413B-9AC8-E153822081E4}" dt="2024-10-09T12:50:14.813" v="161" actId="27614"/>
          <ac:picMkLst>
            <pc:docMk/>
            <pc:sldMk cId="364302297" sldId="281"/>
            <ac:picMk id="6" creationId="{E281A652-9EBE-14E3-AF32-FD9ADCF35FE9}"/>
          </ac:picMkLst>
        </pc:picChg>
      </pc:sldChg>
      <pc:sldChg chg="new del">
        <pc:chgData name="Felipe Morales Becerra" userId="668f8b48-88ae-4e05-b4fc-fd8e3c44316d" providerId="ADAL" clId="{C49FEC64-6C01-413B-9AC8-E153822081E4}" dt="2024-10-08T20:17:35.352" v="56" actId="2696"/>
        <pc:sldMkLst>
          <pc:docMk/>
          <pc:sldMk cId="1248905661" sldId="282"/>
        </pc:sldMkLst>
      </pc:sldChg>
      <pc:sldChg chg="addSp delSp modSp new mod">
        <pc:chgData name="Felipe Morales Becerra" userId="668f8b48-88ae-4e05-b4fc-fd8e3c44316d" providerId="ADAL" clId="{C49FEC64-6C01-413B-9AC8-E153822081E4}" dt="2024-10-09T12:52:01.006" v="185" actId="20577"/>
        <pc:sldMkLst>
          <pc:docMk/>
          <pc:sldMk cId="3009014455" sldId="282"/>
        </pc:sldMkLst>
        <pc:spChg chg="mod">
          <ac:chgData name="Felipe Morales Becerra" userId="668f8b48-88ae-4e05-b4fc-fd8e3c44316d" providerId="ADAL" clId="{C49FEC64-6C01-413B-9AC8-E153822081E4}" dt="2024-10-08T20:20:04.346" v="60"/>
          <ac:spMkLst>
            <pc:docMk/>
            <pc:sldMk cId="3009014455" sldId="282"/>
            <ac:spMk id="2" creationId="{0C805F9F-78C1-4E8A-8F2E-F19EFF8C1200}"/>
          </ac:spMkLst>
        </pc:spChg>
        <pc:spChg chg="mod">
          <ac:chgData name="Felipe Morales Becerra" userId="668f8b48-88ae-4e05-b4fc-fd8e3c44316d" providerId="ADAL" clId="{C49FEC64-6C01-413B-9AC8-E153822081E4}" dt="2024-10-09T12:52:01.006" v="185" actId="20577"/>
          <ac:spMkLst>
            <pc:docMk/>
            <pc:sldMk cId="3009014455" sldId="282"/>
            <ac:spMk id="3" creationId="{2056CA8C-71E5-172D-0C26-75A65D0E9247}"/>
          </ac:spMkLst>
        </pc:spChg>
        <pc:spChg chg="del">
          <ac:chgData name="Felipe Morales Becerra" userId="668f8b48-88ae-4e05-b4fc-fd8e3c44316d" providerId="ADAL" clId="{C49FEC64-6C01-413B-9AC8-E153822081E4}" dt="2024-10-08T20:22:58.581" v="69"/>
          <ac:spMkLst>
            <pc:docMk/>
            <pc:sldMk cId="3009014455" sldId="282"/>
            <ac:spMk id="4" creationId="{86AED4FF-8E0B-583B-32EF-830D39DFB222}"/>
          </ac:spMkLst>
        </pc:spChg>
        <pc:picChg chg="add mod">
          <ac:chgData name="Felipe Morales Becerra" userId="668f8b48-88ae-4e05-b4fc-fd8e3c44316d" providerId="ADAL" clId="{C49FEC64-6C01-413B-9AC8-E153822081E4}" dt="2024-10-08T20:23:03.386" v="70" actId="27614"/>
          <ac:picMkLst>
            <pc:docMk/>
            <pc:sldMk cId="3009014455" sldId="282"/>
            <ac:picMk id="6" creationId="{09DD4EB7-DCA3-931D-9F42-E6B8F8061657}"/>
          </ac:picMkLst>
        </pc:picChg>
      </pc:sldChg>
      <pc:sldChg chg="addSp delSp modSp new mod">
        <pc:chgData name="Felipe Morales Becerra" userId="668f8b48-88ae-4e05-b4fc-fd8e3c44316d" providerId="ADAL" clId="{C49FEC64-6C01-413B-9AC8-E153822081E4}" dt="2024-10-09T12:53:22.327" v="209" actId="20577"/>
        <pc:sldMkLst>
          <pc:docMk/>
          <pc:sldMk cId="720022640" sldId="283"/>
        </pc:sldMkLst>
        <pc:spChg chg="mod">
          <ac:chgData name="Felipe Morales Becerra" userId="668f8b48-88ae-4e05-b4fc-fd8e3c44316d" providerId="ADAL" clId="{C49FEC64-6C01-413B-9AC8-E153822081E4}" dt="2024-10-08T20:30:13.291" v="159" actId="122"/>
          <ac:spMkLst>
            <pc:docMk/>
            <pc:sldMk cId="720022640" sldId="283"/>
            <ac:spMk id="2" creationId="{3CA0DDF4-599A-BF27-7E18-E5C58167160B}"/>
          </ac:spMkLst>
        </pc:spChg>
        <pc:spChg chg="mod">
          <ac:chgData name="Felipe Morales Becerra" userId="668f8b48-88ae-4e05-b4fc-fd8e3c44316d" providerId="ADAL" clId="{C49FEC64-6C01-413B-9AC8-E153822081E4}" dt="2024-10-09T12:53:22.327" v="209" actId="20577"/>
          <ac:spMkLst>
            <pc:docMk/>
            <pc:sldMk cId="720022640" sldId="283"/>
            <ac:spMk id="3" creationId="{26D1043A-A3B5-7C65-F261-32FC18E63F47}"/>
          </ac:spMkLst>
        </pc:spChg>
        <pc:spChg chg="del">
          <ac:chgData name="Felipe Morales Becerra" userId="668f8b48-88ae-4e05-b4fc-fd8e3c44316d" providerId="ADAL" clId="{C49FEC64-6C01-413B-9AC8-E153822081E4}" dt="2024-10-08T20:24:14.961" v="75"/>
          <ac:spMkLst>
            <pc:docMk/>
            <pc:sldMk cId="720022640" sldId="283"/>
            <ac:spMk id="4" creationId="{6D9A11F3-C69F-DBEC-ABC8-891C98780C06}"/>
          </ac:spMkLst>
        </pc:spChg>
        <pc:picChg chg="add mod">
          <ac:chgData name="Felipe Morales Becerra" userId="668f8b48-88ae-4e05-b4fc-fd8e3c44316d" providerId="ADAL" clId="{C49FEC64-6C01-413B-9AC8-E153822081E4}" dt="2024-10-08T20:24:20.220" v="76" actId="27614"/>
          <ac:picMkLst>
            <pc:docMk/>
            <pc:sldMk cId="720022640" sldId="283"/>
            <ac:picMk id="6" creationId="{2ECFEC95-8607-9751-34D9-FEA14E4AA871}"/>
          </ac:picMkLst>
        </pc:picChg>
      </pc:sldChg>
      <pc:sldChg chg="addSp delSp modSp new mod">
        <pc:chgData name="Felipe Morales Becerra" userId="668f8b48-88ae-4e05-b4fc-fd8e3c44316d" providerId="ADAL" clId="{C49FEC64-6C01-413B-9AC8-E153822081E4}" dt="2024-10-09T12:53:41.089" v="216" actId="20577"/>
        <pc:sldMkLst>
          <pc:docMk/>
          <pc:sldMk cId="4095370573" sldId="284"/>
        </pc:sldMkLst>
        <pc:spChg chg="mod">
          <ac:chgData name="Felipe Morales Becerra" userId="668f8b48-88ae-4e05-b4fc-fd8e3c44316d" providerId="ADAL" clId="{C49FEC64-6C01-413B-9AC8-E153822081E4}" dt="2024-10-08T20:29:07.383" v="120" actId="122"/>
          <ac:spMkLst>
            <pc:docMk/>
            <pc:sldMk cId="4095370573" sldId="284"/>
            <ac:spMk id="2" creationId="{97AFEFFF-0CCD-D862-DE3F-0C7AB6A96A2C}"/>
          </ac:spMkLst>
        </pc:spChg>
        <pc:spChg chg="mod">
          <ac:chgData name="Felipe Morales Becerra" userId="668f8b48-88ae-4e05-b4fc-fd8e3c44316d" providerId="ADAL" clId="{C49FEC64-6C01-413B-9AC8-E153822081E4}" dt="2024-10-09T12:53:41.089" v="216" actId="20577"/>
          <ac:spMkLst>
            <pc:docMk/>
            <pc:sldMk cId="4095370573" sldId="284"/>
            <ac:spMk id="3" creationId="{2C9DC06D-D930-A7ED-EB33-C06DC8C19160}"/>
          </ac:spMkLst>
        </pc:spChg>
        <pc:spChg chg="del mod">
          <ac:chgData name="Felipe Morales Becerra" userId="668f8b48-88ae-4e05-b4fc-fd8e3c44316d" providerId="ADAL" clId="{C49FEC64-6C01-413B-9AC8-E153822081E4}" dt="2024-10-08T20:27:49.796" v="78"/>
          <ac:spMkLst>
            <pc:docMk/>
            <pc:sldMk cId="4095370573" sldId="284"/>
            <ac:spMk id="4" creationId="{A4676D38-6C64-CFB3-87CB-C7B527468477}"/>
          </ac:spMkLst>
        </pc:spChg>
        <pc:picChg chg="add mod">
          <ac:chgData name="Felipe Morales Becerra" userId="668f8b48-88ae-4e05-b4fc-fd8e3c44316d" providerId="ADAL" clId="{C49FEC64-6C01-413B-9AC8-E153822081E4}" dt="2024-10-08T20:27:53.004" v="79" actId="27614"/>
          <ac:picMkLst>
            <pc:docMk/>
            <pc:sldMk cId="4095370573" sldId="284"/>
            <ac:picMk id="6" creationId="{7B4BC139-8D37-68B4-EDBD-91C410F64C5B}"/>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10/9/2024</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‹Nº›</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8A87A34-81AB-432B-8DAE-1953F412C126}" type="datetimeFigureOut">
              <a:rPr lang="en-US" dirty="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10/9/2024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447191" y="2824269"/>
            <a:ext cx="4645152" cy="264445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412362" y="2821491"/>
            <a:ext cx="4645152" cy="263737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10/9/2024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‹Nº›</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10/9/2024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10/9/2024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10/9/2024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10/9/2024</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10/9/2024</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‹Nº›</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4192F0-A353-BF7E-4D9C-896211624D90}"/>
              </a:ext>
            </a:extLst>
          </p:cNvPr>
          <p:cNvSpPr>
            <a:spLocks noGrp="1"/>
          </p:cNvSpPr>
          <p:nvPr>
            <p:ph type="ctrTitle"/>
          </p:nvPr>
        </p:nvSpPr>
        <p:spPr/>
        <p:txBody>
          <a:bodyPr/>
          <a:lstStyle/>
          <a:p>
            <a:r>
              <a:rPr lang="es-CL" dirty="0"/>
              <a:t>Reforma ley 21.040</a:t>
            </a:r>
          </a:p>
        </p:txBody>
      </p:sp>
      <p:sp>
        <p:nvSpPr>
          <p:cNvPr id="3" name="Subtítulo 2">
            <a:extLst>
              <a:ext uri="{FF2B5EF4-FFF2-40B4-BE49-F238E27FC236}">
                <a16:creationId xmlns:a16="http://schemas.microsoft.com/office/drawing/2014/main" id="{B4494731-0263-C511-0D5A-1C45CF305CDC}"/>
              </a:ext>
            </a:extLst>
          </p:cNvPr>
          <p:cNvSpPr>
            <a:spLocks noGrp="1"/>
          </p:cNvSpPr>
          <p:nvPr>
            <p:ph type="subTitle" idx="1"/>
          </p:nvPr>
        </p:nvSpPr>
        <p:spPr/>
        <p:txBody>
          <a:bodyPr>
            <a:normAutofit/>
          </a:bodyPr>
          <a:lstStyle/>
          <a:p>
            <a:pPr algn="ctr"/>
            <a:r>
              <a:rPr lang="es-CL" dirty="0"/>
              <a:t>Marco general del proyecto ley 16705-04</a:t>
            </a:r>
          </a:p>
          <a:p>
            <a:pPr algn="ctr"/>
            <a:r>
              <a:rPr lang="es-CL" dirty="0" err="1"/>
              <a:t>Andime</a:t>
            </a:r>
            <a:r>
              <a:rPr lang="es-CL" dirty="0"/>
              <a:t> </a:t>
            </a:r>
          </a:p>
          <a:p>
            <a:pPr algn="ctr"/>
            <a:endParaRPr lang="es-CL" dirty="0"/>
          </a:p>
          <a:p>
            <a:endParaRPr lang="es-CL" dirty="0"/>
          </a:p>
        </p:txBody>
      </p:sp>
      <p:sp>
        <p:nvSpPr>
          <p:cNvPr id="4" name="CuadroTexto 3">
            <a:extLst>
              <a:ext uri="{FF2B5EF4-FFF2-40B4-BE49-F238E27FC236}">
                <a16:creationId xmlns:a16="http://schemas.microsoft.com/office/drawing/2014/main" id="{4E9C2A8D-38A5-CE88-2E1B-F343C16BA143}"/>
              </a:ext>
            </a:extLst>
          </p:cNvPr>
          <p:cNvSpPr txBox="1"/>
          <p:nvPr/>
        </p:nvSpPr>
        <p:spPr>
          <a:xfrm>
            <a:off x="5842936" y="5213130"/>
            <a:ext cx="1786757" cy="646331"/>
          </a:xfrm>
          <a:prstGeom prst="rect">
            <a:avLst/>
          </a:prstGeom>
          <a:noFill/>
        </p:spPr>
        <p:txBody>
          <a:bodyPr wrap="square" rtlCol="0">
            <a:spAutoFit/>
          </a:bodyPr>
          <a:lstStyle/>
          <a:p>
            <a:r>
              <a:rPr lang="es-CL" dirty="0"/>
              <a:t>Octubre 2024</a:t>
            </a:r>
          </a:p>
          <a:p>
            <a:endParaRPr lang="es-CL" dirty="0"/>
          </a:p>
        </p:txBody>
      </p:sp>
    </p:spTree>
    <p:extLst>
      <p:ext uri="{BB962C8B-B14F-4D97-AF65-F5344CB8AC3E}">
        <p14:creationId xmlns:p14="http://schemas.microsoft.com/office/powerpoint/2010/main" val="10287794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E66C8E-E468-7278-988B-7D26E6EEB2A0}"/>
              </a:ext>
            </a:extLst>
          </p:cNvPr>
          <p:cNvSpPr>
            <a:spLocks noGrp="1"/>
          </p:cNvSpPr>
          <p:nvPr>
            <p:ph type="title"/>
          </p:nvPr>
        </p:nvSpPr>
        <p:spPr/>
        <p:txBody>
          <a:bodyPr/>
          <a:lstStyle/>
          <a:p>
            <a:r>
              <a:rPr lang="es-CL" dirty="0"/>
              <a:t>Proyecto de ley 16705-04</a:t>
            </a:r>
          </a:p>
        </p:txBody>
      </p:sp>
      <p:sp>
        <p:nvSpPr>
          <p:cNvPr id="3" name="Marcador de contenido 2">
            <a:extLst>
              <a:ext uri="{FF2B5EF4-FFF2-40B4-BE49-F238E27FC236}">
                <a16:creationId xmlns:a16="http://schemas.microsoft.com/office/drawing/2014/main" id="{571C79F0-1298-F0EF-2273-36B5C356B294}"/>
              </a:ext>
            </a:extLst>
          </p:cNvPr>
          <p:cNvSpPr>
            <a:spLocks noGrp="1"/>
          </p:cNvSpPr>
          <p:nvPr>
            <p:ph idx="1"/>
          </p:nvPr>
        </p:nvSpPr>
        <p:spPr/>
        <p:txBody>
          <a:bodyPr/>
          <a:lstStyle/>
          <a:p>
            <a:pPr marL="0" indent="0">
              <a:buNone/>
            </a:pPr>
            <a:r>
              <a:rPr lang="es-CL" b="1" dirty="0"/>
              <a:t>OBJETIVOS</a:t>
            </a:r>
          </a:p>
          <a:p>
            <a:pPr marL="0" indent="0">
              <a:buNone/>
            </a:pPr>
            <a:r>
              <a:rPr lang="es-CL" dirty="0">
                <a:highlight>
                  <a:srgbClr val="FFFF00"/>
                </a:highlight>
              </a:rPr>
              <a:t>Transición: Instalación y procesos para el traspaso del servicio educacional</a:t>
            </a:r>
          </a:p>
          <a:p>
            <a:r>
              <a:rPr lang="es-CL" dirty="0"/>
              <a:t>Planes de transición (obligatoriedad del plan / normas de seguimiento y fiscalización)</a:t>
            </a:r>
          </a:p>
          <a:p>
            <a:r>
              <a:rPr lang="es-CL" dirty="0"/>
              <a:t>Pago de las deudas municipales y mecanismo de reintegro al fisco</a:t>
            </a:r>
          </a:p>
          <a:p>
            <a:r>
              <a:rPr lang="es-CL" dirty="0"/>
              <a:t>Instalación y procedimiento de traspaso del servicio educacional</a:t>
            </a:r>
          </a:p>
          <a:p>
            <a:r>
              <a:rPr lang="es-CL" dirty="0"/>
              <a:t>Administrador Provisional</a:t>
            </a:r>
          </a:p>
          <a:p>
            <a:endParaRPr lang="es-CL" dirty="0"/>
          </a:p>
        </p:txBody>
      </p:sp>
    </p:spTree>
    <p:extLst>
      <p:ext uri="{BB962C8B-B14F-4D97-AF65-F5344CB8AC3E}">
        <p14:creationId xmlns:p14="http://schemas.microsoft.com/office/powerpoint/2010/main" val="1066195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95B298-C757-AE9D-14D5-149283B5E233}"/>
              </a:ext>
            </a:extLst>
          </p:cNvPr>
          <p:cNvSpPr>
            <a:spLocks noGrp="1"/>
          </p:cNvSpPr>
          <p:nvPr>
            <p:ph type="title"/>
          </p:nvPr>
        </p:nvSpPr>
        <p:spPr/>
        <p:txBody>
          <a:bodyPr/>
          <a:lstStyle/>
          <a:p>
            <a:r>
              <a:rPr lang="es-CL" dirty="0"/>
              <a:t>Proyecto de ley 16705-04</a:t>
            </a:r>
          </a:p>
        </p:txBody>
      </p:sp>
      <p:pic>
        <p:nvPicPr>
          <p:cNvPr id="7" name="Marcador de contenido 6">
            <a:extLst>
              <a:ext uri="{FF2B5EF4-FFF2-40B4-BE49-F238E27FC236}">
                <a16:creationId xmlns:a16="http://schemas.microsoft.com/office/drawing/2014/main" id="{8F8AD573-8FC0-D448-554A-C954E47A1BD9}"/>
              </a:ext>
            </a:extLst>
          </p:cNvPr>
          <p:cNvPicPr>
            <a:picLocks noGrp="1" noChangeAspect="1"/>
          </p:cNvPicPr>
          <p:nvPr>
            <p:ph idx="1"/>
          </p:nvPr>
        </p:nvPicPr>
        <p:blipFill>
          <a:blip r:embed="rId2"/>
          <a:stretch>
            <a:fillRect/>
          </a:stretch>
        </p:blipFill>
        <p:spPr>
          <a:xfrm>
            <a:off x="782718" y="2181599"/>
            <a:ext cx="11032223" cy="3630621"/>
          </a:xfrm>
        </p:spPr>
      </p:pic>
    </p:spTree>
    <p:extLst>
      <p:ext uri="{BB962C8B-B14F-4D97-AF65-F5344CB8AC3E}">
        <p14:creationId xmlns:p14="http://schemas.microsoft.com/office/powerpoint/2010/main" val="2847056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0B386A-CCFE-3811-9BE5-ACEF70BEE8FD}"/>
              </a:ext>
            </a:extLst>
          </p:cNvPr>
          <p:cNvSpPr>
            <a:spLocks noGrp="1"/>
          </p:cNvSpPr>
          <p:nvPr>
            <p:ph type="title"/>
          </p:nvPr>
        </p:nvSpPr>
        <p:spPr/>
        <p:txBody>
          <a:bodyPr/>
          <a:lstStyle/>
          <a:p>
            <a:r>
              <a:rPr lang="es-CL" dirty="0"/>
              <a:t>Objetivos </a:t>
            </a:r>
            <a:r>
              <a:rPr lang="es-CL" dirty="0" err="1"/>
              <a:t>andime</a:t>
            </a:r>
            <a:endParaRPr lang="es-CL" dirty="0"/>
          </a:p>
        </p:txBody>
      </p:sp>
      <p:sp>
        <p:nvSpPr>
          <p:cNvPr id="3" name="Marcador de contenido 2">
            <a:extLst>
              <a:ext uri="{FF2B5EF4-FFF2-40B4-BE49-F238E27FC236}">
                <a16:creationId xmlns:a16="http://schemas.microsoft.com/office/drawing/2014/main" id="{8EB08882-F547-A13B-8BCE-820FEDC161C3}"/>
              </a:ext>
            </a:extLst>
          </p:cNvPr>
          <p:cNvSpPr>
            <a:spLocks noGrp="1"/>
          </p:cNvSpPr>
          <p:nvPr>
            <p:ph idx="1"/>
          </p:nvPr>
        </p:nvSpPr>
        <p:spPr>
          <a:xfrm>
            <a:off x="5648960" y="2137652"/>
            <a:ext cx="5441190" cy="3450613"/>
          </a:xfrm>
        </p:spPr>
        <p:txBody>
          <a:bodyPr/>
          <a:lstStyle/>
          <a:p>
            <a:pPr>
              <a:lnSpc>
                <a:spcPct val="300000"/>
              </a:lnSpc>
            </a:pPr>
            <a:r>
              <a:rPr lang="es-CL" dirty="0"/>
              <a:t>Reconocimiento del rol rector MINEDUC</a:t>
            </a:r>
          </a:p>
          <a:p>
            <a:pPr>
              <a:lnSpc>
                <a:spcPct val="300000"/>
              </a:lnSpc>
            </a:pPr>
            <a:r>
              <a:rPr lang="es-CL" dirty="0"/>
              <a:t>Infraestructura </a:t>
            </a:r>
          </a:p>
          <a:p>
            <a:pPr>
              <a:lnSpc>
                <a:spcPct val="300000"/>
              </a:lnSpc>
            </a:pPr>
            <a:r>
              <a:rPr lang="es-CL" dirty="0"/>
              <a:t>Supervisión técnico pedagógica</a:t>
            </a:r>
          </a:p>
        </p:txBody>
      </p:sp>
      <p:pic>
        <p:nvPicPr>
          <p:cNvPr id="7" name="Imagen 6">
            <a:extLst>
              <a:ext uri="{FF2B5EF4-FFF2-40B4-BE49-F238E27FC236}">
                <a16:creationId xmlns:a16="http://schemas.microsoft.com/office/drawing/2014/main" id="{AD9AFA34-4FD4-B617-6F18-79DF13B23C69}"/>
              </a:ext>
            </a:extLst>
          </p:cNvPr>
          <p:cNvPicPr>
            <a:picLocks noChangeAspect="1"/>
          </p:cNvPicPr>
          <p:nvPr/>
        </p:nvPicPr>
        <p:blipFill>
          <a:blip r:embed="rId2"/>
          <a:stretch>
            <a:fillRect/>
          </a:stretch>
        </p:blipFill>
        <p:spPr>
          <a:xfrm>
            <a:off x="2020539" y="2137652"/>
            <a:ext cx="3100101" cy="3065846"/>
          </a:xfrm>
          <a:prstGeom prst="rect">
            <a:avLst/>
          </a:prstGeom>
        </p:spPr>
      </p:pic>
      <p:sp>
        <p:nvSpPr>
          <p:cNvPr id="4" name="Rectángulo redondeado 3">
            <a:extLst>
              <a:ext uri="{FF2B5EF4-FFF2-40B4-BE49-F238E27FC236}">
                <a16:creationId xmlns:a16="http://schemas.microsoft.com/office/drawing/2014/main" id="{BBF0E166-3E7B-55D7-E83E-0173465C71C4}"/>
              </a:ext>
            </a:extLst>
          </p:cNvPr>
          <p:cNvSpPr/>
          <p:nvPr/>
        </p:nvSpPr>
        <p:spPr>
          <a:xfrm>
            <a:off x="6653892" y="400050"/>
            <a:ext cx="4253593" cy="13144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Decisión estratégica de abordar dos puntos fundamentales desde el paradigma del rol rector del MINEDUC</a:t>
            </a:r>
          </a:p>
        </p:txBody>
      </p:sp>
    </p:spTree>
    <p:extLst>
      <p:ext uri="{BB962C8B-B14F-4D97-AF65-F5344CB8AC3E}">
        <p14:creationId xmlns:p14="http://schemas.microsoft.com/office/powerpoint/2010/main" val="2360423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672695-A481-F526-4D0B-CA67C09300BE}"/>
              </a:ext>
            </a:extLst>
          </p:cNvPr>
          <p:cNvSpPr>
            <a:spLocks noGrp="1"/>
          </p:cNvSpPr>
          <p:nvPr>
            <p:ph type="title"/>
          </p:nvPr>
        </p:nvSpPr>
        <p:spPr/>
        <p:txBody>
          <a:bodyPr/>
          <a:lstStyle/>
          <a:p>
            <a:r>
              <a:rPr lang="es-CL" dirty="0"/>
              <a:t>Objetivos </a:t>
            </a:r>
            <a:r>
              <a:rPr lang="es-CL" dirty="0" err="1"/>
              <a:t>andime</a:t>
            </a:r>
            <a:endParaRPr lang="es-CL" dirty="0"/>
          </a:p>
        </p:txBody>
      </p:sp>
      <p:sp>
        <p:nvSpPr>
          <p:cNvPr id="3" name="Marcador de contenido 2">
            <a:extLst>
              <a:ext uri="{FF2B5EF4-FFF2-40B4-BE49-F238E27FC236}">
                <a16:creationId xmlns:a16="http://schemas.microsoft.com/office/drawing/2014/main" id="{776A3E6F-6EAE-893E-B9C9-74421EF9C5FE}"/>
              </a:ext>
            </a:extLst>
          </p:cNvPr>
          <p:cNvSpPr>
            <a:spLocks noGrp="1"/>
          </p:cNvSpPr>
          <p:nvPr>
            <p:ph idx="1"/>
          </p:nvPr>
        </p:nvSpPr>
        <p:spPr>
          <a:xfrm>
            <a:off x="5592536" y="2015732"/>
            <a:ext cx="5462318" cy="3450613"/>
          </a:xfrm>
        </p:spPr>
        <p:txBody>
          <a:bodyPr/>
          <a:lstStyle/>
          <a:p>
            <a:r>
              <a:rPr lang="es-CL" dirty="0"/>
              <a:t>Senado </a:t>
            </a:r>
          </a:p>
          <a:p>
            <a:pPr lvl="1"/>
            <a:r>
              <a:rPr lang="es-CL" dirty="0"/>
              <a:t>Tendencia a separar “DEP/MINEDUC”</a:t>
            </a:r>
          </a:p>
          <a:p>
            <a:pPr lvl="1"/>
            <a:r>
              <a:rPr lang="es-CL" dirty="0"/>
              <a:t>Temor a la sobre burocracia del sistema</a:t>
            </a:r>
          </a:p>
          <a:p>
            <a:r>
              <a:rPr lang="es-CL" dirty="0"/>
              <a:t>Gobierno </a:t>
            </a:r>
          </a:p>
          <a:p>
            <a:pPr lvl="1"/>
            <a:r>
              <a:rPr lang="es-CL" dirty="0"/>
              <a:t>Fortalecer sistema de la DEP </a:t>
            </a:r>
          </a:p>
          <a:p>
            <a:pPr lvl="1"/>
            <a:r>
              <a:rPr lang="es-CL" dirty="0"/>
              <a:t>Reconoce rol rector pero se pueden mejorar normas en supervisión e infraestructura</a:t>
            </a:r>
          </a:p>
        </p:txBody>
      </p:sp>
      <p:pic>
        <p:nvPicPr>
          <p:cNvPr id="4" name="Imagen 3">
            <a:extLst>
              <a:ext uri="{FF2B5EF4-FFF2-40B4-BE49-F238E27FC236}">
                <a16:creationId xmlns:a16="http://schemas.microsoft.com/office/drawing/2014/main" id="{2EC0F8B1-AF48-7C46-1D3B-8C0D7C604CAF}"/>
              </a:ext>
            </a:extLst>
          </p:cNvPr>
          <p:cNvPicPr>
            <a:picLocks noChangeAspect="1"/>
          </p:cNvPicPr>
          <p:nvPr/>
        </p:nvPicPr>
        <p:blipFill>
          <a:blip r:embed="rId2"/>
          <a:stretch>
            <a:fillRect/>
          </a:stretch>
        </p:blipFill>
        <p:spPr>
          <a:xfrm>
            <a:off x="2020539" y="2137652"/>
            <a:ext cx="3100101" cy="3065846"/>
          </a:xfrm>
          <a:prstGeom prst="rect">
            <a:avLst/>
          </a:prstGeom>
        </p:spPr>
      </p:pic>
      <p:sp>
        <p:nvSpPr>
          <p:cNvPr id="5" name="Rectángulo redondeado 4">
            <a:extLst>
              <a:ext uri="{FF2B5EF4-FFF2-40B4-BE49-F238E27FC236}">
                <a16:creationId xmlns:a16="http://schemas.microsoft.com/office/drawing/2014/main" id="{C149B77C-635E-C5F7-BDED-74DBF81061D0}"/>
              </a:ext>
            </a:extLst>
          </p:cNvPr>
          <p:cNvSpPr/>
          <p:nvPr/>
        </p:nvSpPr>
        <p:spPr>
          <a:xfrm>
            <a:off x="6359979" y="465364"/>
            <a:ext cx="4588328" cy="10205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Diferentes actores implican distintas aproximaciones al diálogo respecto del PDL 16705-04</a:t>
            </a:r>
          </a:p>
        </p:txBody>
      </p:sp>
      <p:sp>
        <p:nvSpPr>
          <p:cNvPr id="6" name="CuadroTexto 5">
            <a:extLst>
              <a:ext uri="{FF2B5EF4-FFF2-40B4-BE49-F238E27FC236}">
                <a16:creationId xmlns:a16="http://schemas.microsoft.com/office/drawing/2014/main" id="{8D2E96FE-BF94-A62D-172C-E06F0BD558F2}"/>
              </a:ext>
            </a:extLst>
          </p:cNvPr>
          <p:cNvSpPr txBox="1"/>
          <p:nvPr/>
        </p:nvSpPr>
        <p:spPr>
          <a:xfrm>
            <a:off x="6729682" y="5407150"/>
            <a:ext cx="5462318" cy="646331"/>
          </a:xfrm>
          <a:prstGeom prst="rect">
            <a:avLst/>
          </a:prstGeom>
          <a:noFill/>
        </p:spPr>
        <p:txBody>
          <a:bodyPr wrap="square" rtlCol="0">
            <a:spAutoFit/>
          </a:bodyPr>
          <a:lstStyle/>
          <a:p>
            <a:pPr algn="ctr"/>
            <a:r>
              <a:rPr lang="es-CL" b="1" dirty="0">
                <a:highlight>
                  <a:srgbClr val="FFFF00"/>
                </a:highlight>
              </a:rPr>
              <a:t>Se está sosteniendo un diálogo con todos los actores con propuestas concretas de ANDIME</a:t>
            </a:r>
          </a:p>
        </p:txBody>
      </p:sp>
    </p:spTree>
    <p:extLst>
      <p:ext uri="{BB962C8B-B14F-4D97-AF65-F5344CB8AC3E}">
        <p14:creationId xmlns:p14="http://schemas.microsoft.com/office/powerpoint/2010/main" val="3013146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B13533-78F4-9E2F-3AC2-8FCCF9861A43}"/>
              </a:ext>
            </a:extLst>
          </p:cNvPr>
          <p:cNvSpPr>
            <a:spLocks noGrp="1"/>
          </p:cNvSpPr>
          <p:nvPr>
            <p:ph type="title"/>
          </p:nvPr>
        </p:nvSpPr>
        <p:spPr/>
        <p:txBody>
          <a:bodyPr/>
          <a:lstStyle/>
          <a:p>
            <a:r>
              <a:rPr lang="es-CL" dirty="0"/>
              <a:t>Propuesta indicaciones </a:t>
            </a:r>
            <a:r>
              <a:rPr lang="es-CL" dirty="0" err="1"/>
              <a:t>andime</a:t>
            </a:r>
            <a:endParaRPr lang="es-CL" dirty="0"/>
          </a:p>
        </p:txBody>
      </p:sp>
      <p:sp>
        <p:nvSpPr>
          <p:cNvPr id="3" name="Marcador de contenido 2">
            <a:extLst>
              <a:ext uri="{FF2B5EF4-FFF2-40B4-BE49-F238E27FC236}">
                <a16:creationId xmlns:a16="http://schemas.microsoft.com/office/drawing/2014/main" id="{14B442DC-63FD-836C-4B00-1EA3E8FB57BA}"/>
              </a:ext>
            </a:extLst>
          </p:cNvPr>
          <p:cNvSpPr>
            <a:spLocks noGrp="1"/>
          </p:cNvSpPr>
          <p:nvPr>
            <p:ph idx="1"/>
          </p:nvPr>
        </p:nvSpPr>
        <p:spPr>
          <a:xfrm>
            <a:off x="6355873" y="2015732"/>
            <a:ext cx="4698981" cy="3450613"/>
          </a:xfrm>
        </p:spPr>
        <p:txBody>
          <a:bodyPr>
            <a:normAutofit lnSpcReduction="10000"/>
          </a:bodyPr>
          <a:lstStyle/>
          <a:p>
            <a:pPr>
              <a:lnSpc>
                <a:spcPct val="200000"/>
              </a:lnSpc>
            </a:pPr>
            <a:r>
              <a:rPr lang="es-CL" dirty="0"/>
              <a:t>Art. 5º ley 18.956</a:t>
            </a:r>
          </a:p>
          <a:p>
            <a:pPr>
              <a:lnSpc>
                <a:spcPct val="200000"/>
              </a:lnSpc>
            </a:pPr>
            <a:r>
              <a:rPr lang="es-CL" dirty="0"/>
              <a:t>Arts. 3º y 5º LOCBAGE 18.575</a:t>
            </a:r>
          </a:p>
          <a:p>
            <a:pPr>
              <a:lnSpc>
                <a:spcPct val="200000"/>
              </a:lnSpc>
            </a:pPr>
            <a:r>
              <a:rPr lang="es-CL" dirty="0"/>
              <a:t>Art. 41º LOCBAGE 18.575</a:t>
            </a:r>
          </a:p>
          <a:p>
            <a:pPr>
              <a:lnSpc>
                <a:spcPct val="200000"/>
              </a:lnSpc>
            </a:pPr>
            <a:r>
              <a:rPr lang="es-CL" dirty="0"/>
              <a:t>REX. </a:t>
            </a:r>
            <a:r>
              <a:rPr lang="es-CL" dirty="0" err="1"/>
              <a:t>Nº</a:t>
            </a:r>
            <a:r>
              <a:rPr lang="es-CL" dirty="0"/>
              <a:t> 1485/1996 CGR</a:t>
            </a:r>
          </a:p>
          <a:p>
            <a:pPr>
              <a:lnSpc>
                <a:spcPct val="200000"/>
              </a:lnSpc>
            </a:pPr>
            <a:r>
              <a:rPr lang="es-CL" dirty="0"/>
              <a:t>Informe 98/2023 CGR</a:t>
            </a:r>
          </a:p>
        </p:txBody>
      </p:sp>
      <p:pic>
        <p:nvPicPr>
          <p:cNvPr id="4" name="Imagen 3">
            <a:extLst>
              <a:ext uri="{FF2B5EF4-FFF2-40B4-BE49-F238E27FC236}">
                <a16:creationId xmlns:a16="http://schemas.microsoft.com/office/drawing/2014/main" id="{26ACBC98-76E1-0074-62EF-313BC90948F6}"/>
              </a:ext>
            </a:extLst>
          </p:cNvPr>
          <p:cNvPicPr>
            <a:picLocks noChangeAspect="1"/>
          </p:cNvPicPr>
          <p:nvPr/>
        </p:nvPicPr>
        <p:blipFill>
          <a:blip r:embed="rId2"/>
          <a:stretch>
            <a:fillRect/>
          </a:stretch>
        </p:blipFill>
        <p:spPr>
          <a:xfrm>
            <a:off x="1451579" y="2137652"/>
            <a:ext cx="4384550" cy="3622293"/>
          </a:xfrm>
          <a:prstGeom prst="rect">
            <a:avLst/>
          </a:prstGeom>
        </p:spPr>
      </p:pic>
    </p:spTree>
    <p:extLst>
      <p:ext uri="{BB962C8B-B14F-4D97-AF65-F5344CB8AC3E}">
        <p14:creationId xmlns:p14="http://schemas.microsoft.com/office/powerpoint/2010/main" val="2264885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0CC86E-5082-3A59-59AD-AE230BC86E12}"/>
              </a:ext>
            </a:extLst>
          </p:cNvPr>
          <p:cNvSpPr>
            <a:spLocks noGrp="1"/>
          </p:cNvSpPr>
          <p:nvPr>
            <p:ph type="title"/>
          </p:nvPr>
        </p:nvSpPr>
        <p:spPr/>
        <p:txBody>
          <a:bodyPr/>
          <a:lstStyle/>
          <a:p>
            <a:r>
              <a:rPr lang="es-CL" dirty="0"/>
              <a:t>Propuesta indicaciones </a:t>
            </a:r>
            <a:r>
              <a:rPr lang="es-CL" dirty="0" err="1"/>
              <a:t>andime</a:t>
            </a:r>
            <a:endParaRPr lang="es-CL" dirty="0"/>
          </a:p>
        </p:txBody>
      </p:sp>
      <p:sp>
        <p:nvSpPr>
          <p:cNvPr id="3" name="Marcador de contenido 2">
            <a:extLst>
              <a:ext uri="{FF2B5EF4-FFF2-40B4-BE49-F238E27FC236}">
                <a16:creationId xmlns:a16="http://schemas.microsoft.com/office/drawing/2014/main" id="{05796C67-824F-1608-4C0A-453DFDD832E4}"/>
              </a:ext>
            </a:extLst>
          </p:cNvPr>
          <p:cNvSpPr>
            <a:spLocks noGrp="1"/>
          </p:cNvSpPr>
          <p:nvPr>
            <p:ph idx="1"/>
          </p:nvPr>
        </p:nvSpPr>
        <p:spPr>
          <a:xfrm>
            <a:off x="1451579" y="2147812"/>
            <a:ext cx="5537974" cy="3450613"/>
          </a:xfrm>
        </p:spPr>
        <p:txBody>
          <a:bodyPr>
            <a:normAutofit fontScale="92500"/>
          </a:bodyPr>
          <a:lstStyle/>
          <a:p>
            <a:pPr marL="0" indent="0" algn="ctr">
              <a:buNone/>
            </a:pPr>
            <a:r>
              <a:rPr lang="es-CL" dirty="0">
                <a:highlight>
                  <a:srgbClr val="FFFF00"/>
                </a:highlight>
              </a:rPr>
              <a:t>Art. 5º ley 18.956</a:t>
            </a:r>
          </a:p>
          <a:p>
            <a:pPr marL="0" indent="0" algn="ctr">
              <a:lnSpc>
                <a:spcPct val="150000"/>
              </a:lnSpc>
              <a:buNone/>
            </a:pPr>
            <a:r>
              <a:rPr lang="es-CL" dirty="0">
                <a:latin typeface="+mj-lt"/>
              </a:rPr>
              <a:t>“</a:t>
            </a:r>
            <a:r>
              <a:rPr lang="es-CL" b="0" i="1" dirty="0">
                <a:solidFill>
                  <a:srgbClr val="000000"/>
                </a:solidFill>
                <a:effectLst/>
                <a:latin typeface="+mj-lt"/>
              </a:rPr>
              <a:t>La Subsecretaría de Educación es el órgano de colaboración directa del Ministro. Le corresponderá, en general, la administración interna del Ministerio y la </a:t>
            </a:r>
            <a:r>
              <a:rPr lang="es-CL" b="0" i="1" dirty="0">
                <a:solidFill>
                  <a:srgbClr val="000000"/>
                </a:solidFill>
                <a:effectLst/>
                <a:highlight>
                  <a:srgbClr val="FFFF00"/>
                </a:highlight>
                <a:latin typeface="+mj-lt"/>
              </a:rPr>
              <a:t>coordinación</a:t>
            </a:r>
            <a:r>
              <a:rPr lang="es-CL" b="0" i="1" dirty="0">
                <a:solidFill>
                  <a:srgbClr val="000000"/>
                </a:solidFill>
                <a:effectLst/>
                <a:latin typeface="+mj-lt"/>
              </a:rPr>
              <a:t> de los órganos y servicios públicos del sector, y el cumplimiento de las </a:t>
            </a:r>
            <a:r>
              <a:rPr lang="es-CL" b="0" i="1" dirty="0">
                <a:solidFill>
                  <a:srgbClr val="000000"/>
                </a:solidFill>
                <a:effectLst/>
                <a:highlight>
                  <a:srgbClr val="FFFF00"/>
                </a:highlight>
                <a:latin typeface="+mj-lt"/>
              </a:rPr>
              <a:t>demás funciones </a:t>
            </a:r>
            <a:r>
              <a:rPr lang="es-CL" b="0" i="1" dirty="0">
                <a:solidFill>
                  <a:srgbClr val="000000"/>
                </a:solidFill>
                <a:effectLst/>
                <a:latin typeface="+mj-lt"/>
              </a:rPr>
              <a:t>que en materias de su competencia le encomiende la ley y el Ministro</a:t>
            </a:r>
            <a:r>
              <a:rPr lang="es-CL" b="0" i="0" dirty="0">
                <a:solidFill>
                  <a:srgbClr val="000000"/>
                </a:solidFill>
                <a:effectLst/>
                <a:latin typeface="+mj-lt"/>
              </a:rPr>
              <a:t>”</a:t>
            </a:r>
          </a:p>
        </p:txBody>
      </p:sp>
      <p:sp>
        <p:nvSpPr>
          <p:cNvPr id="4" name="CuadroTexto 3">
            <a:extLst>
              <a:ext uri="{FF2B5EF4-FFF2-40B4-BE49-F238E27FC236}">
                <a16:creationId xmlns:a16="http://schemas.microsoft.com/office/drawing/2014/main" id="{E26DA612-B5E2-CE61-D826-61482139A384}"/>
              </a:ext>
            </a:extLst>
          </p:cNvPr>
          <p:cNvSpPr txBox="1"/>
          <p:nvPr/>
        </p:nvSpPr>
        <p:spPr>
          <a:xfrm>
            <a:off x="7315200" y="2418080"/>
            <a:ext cx="4551680" cy="3139321"/>
          </a:xfrm>
          <a:prstGeom prst="rect">
            <a:avLst/>
          </a:prstGeom>
          <a:noFill/>
        </p:spPr>
        <p:txBody>
          <a:bodyPr wrap="square" rtlCol="0">
            <a:spAutoFit/>
          </a:bodyPr>
          <a:lstStyle/>
          <a:p>
            <a:pPr marL="285750" indent="-285750">
              <a:lnSpc>
                <a:spcPct val="200000"/>
              </a:lnSpc>
              <a:buClr>
                <a:srgbClr val="C00000"/>
              </a:buClr>
              <a:buFont typeface="Arial" panose="020B0604020202020204" pitchFamily="34" charset="0"/>
              <a:buChar char="•"/>
            </a:pPr>
            <a:r>
              <a:rPr lang="es-CL" dirty="0"/>
              <a:t>Ley 18.956 = art. 2, 2 bis y 2 ter = supervisión técnico pedagógica</a:t>
            </a:r>
          </a:p>
          <a:p>
            <a:pPr marL="285750" indent="-285750">
              <a:lnSpc>
                <a:spcPct val="200000"/>
              </a:lnSpc>
              <a:buClr>
                <a:srgbClr val="C00000"/>
              </a:buClr>
              <a:buFont typeface="Arial" panose="020B0604020202020204" pitchFamily="34" charset="0"/>
              <a:buChar char="•"/>
            </a:pPr>
            <a:r>
              <a:rPr lang="es-CL" dirty="0"/>
              <a:t>Decreto 3245/1982 = DIPROV </a:t>
            </a:r>
          </a:p>
          <a:p>
            <a:pPr marL="285750" indent="-285750">
              <a:lnSpc>
                <a:spcPct val="200000"/>
              </a:lnSpc>
              <a:buClr>
                <a:srgbClr val="C00000"/>
              </a:buClr>
              <a:buFont typeface="Arial" panose="020B0604020202020204" pitchFamily="34" charset="0"/>
              <a:buChar char="•"/>
            </a:pPr>
            <a:r>
              <a:rPr lang="es-CL" dirty="0"/>
              <a:t>Ley 21.040 = SLEP = infraestructura + supervisión </a:t>
            </a:r>
          </a:p>
          <a:p>
            <a:pPr marL="285750" indent="-285750">
              <a:buFont typeface="Arial" panose="020B0604020202020204" pitchFamily="34" charset="0"/>
              <a:buChar char="•"/>
            </a:pPr>
            <a:endParaRPr lang="es-CL" dirty="0"/>
          </a:p>
        </p:txBody>
      </p:sp>
    </p:spTree>
    <p:extLst>
      <p:ext uri="{BB962C8B-B14F-4D97-AF65-F5344CB8AC3E}">
        <p14:creationId xmlns:p14="http://schemas.microsoft.com/office/powerpoint/2010/main" val="500989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DB7D2-45F6-335D-A386-C1E07E95EA7F}"/>
              </a:ext>
            </a:extLst>
          </p:cNvPr>
          <p:cNvSpPr>
            <a:spLocks noGrp="1"/>
          </p:cNvSpPr>
          <p:nvPr>
            <p:ph type="title"/>
          </p:nvPr>
        </p:nvSpPr>
        <p:spPr/>
        <p:txBody>
          <a:bodyPr/>
          <a:lstStyle/>
          <a:p>
            <a:r>
              <a:rPr lang="es-CL" dirty="0"/>
              <a:t>Propuesta indicaciones </a:t>
            </a:r>
            <a:r>
              <a:rPr lang="es-CL" dirty="0" err="1"/>
              <a:t>andime</a:t>
            </a:r>
            <a:endParaRPr lang="es-CL" dirty="0"/>
          </a:p>
        </p:txBody>
      </p:sp>
      <p:sp>
        <p:nvSpPr>
          <p:cNvPr id="3" name="Marcador de contenido 2">
            <a:extLst>
              <a:ext uri="{FF2B5EF4-FFF2-40B4-BE49-F238E27FC236}">
                <a16:creationId xmlns:a16="http://schemas.microsoft.com/office/drawing/2014/main" id="{C985B2C3-9E08-160A-A28B-561947A35331}"/>
              </a:ext>
            </a:extLst>
          </p:cNvPr>
          <p:cNvSpPr>
            <a:spLocks noGrp="1"/>
          </p:cNvSpPr>
          <p:nvPr>
            <p:ph idx="1"/>
          </p:nvPr>
        </p:nvSpPr>
        <p:spPr/>
        <p:txBody>
          <a:bodyPr/>
          <a:lstStyle/>
          <a:p>
            <a:pPr marL="0" indent="0">
              <a:buNone/>
            </a:pPr>
            <a:r>
              <a:rPr lang="es-CL" dirty="0"/>
              <a:t>Arts. 3º y 5º LOCBAGE 18.575 = </a:t>
            </a:r>
            <a:r>
              <a:rPr lang="es-CL" dirty="0">
                <a:highlight>
                  <a:srgbClr val="FFFF00"/>
                </a:highlight>
              </a:rPr>
              <a:t>principio de control</a:t>
            </a:r>
            <a:r>
              <a:rPr lang="es-CL" dirty="0"/>
              <a:t> </a:t>
            </a:r>
          </a:p>
          <a:p>
            <a:pPr marL="0" indent="0">
              <a:buNone/>
            </a:pPr>
            <a:endParaRPr lang="es-CL" dirty="0"/>
          </a:p>
          <a:p>
            <a:pPr marL="0" indent="0">
              <a:buNone/>
            </a:pPr>
            <a:endParaRPr lang="es-CL" dirty="0"/>
          </a:p>
        </p:txBody>
      </p:sp>
      <p:pic>
        <p:nvPicPr>
          <p:cNvPr id="6" name="Imagen 5">
            <a:extLst>
              <a:ext uri="{FF2B5EF4-FFF2-40B4-BE49-F238E27FC236}">
                <a16:creationId xmlns:a16="http://schemas.microsoft.com/office/drawing/2014/main" id="{50FB23FA-A8BC-C612-74A1-F7A08CABB1F4}"/>
              </a:ext>
            </a:extLst>
          </p:cNvPr>
          <p:cNvPicPr>
            <a:picLocks noChangeAspect="1"/>
          </p:cNvPicPr>
          <p:nvPr/>
        </p:nvPicPr>
        <p:blipFill>
          <a:blip r:embed="rId2"/>
          <a:stretch>
            <a:fillRect/>
          </a:stretch>
        </p:blipFill>
        <p:spPr>
          <a:xfrm>
            <a:off x="94138" y="2757470"/>
            <a:ext cx="12003724" cy="2139649"/>
          </a:xfrm>
          <a:prstGeom prst="rect">
            <a:avLst/>
          </a:prstGeom>
        </p:spPr>
      </p:pic>
    </p:spTree>
    <p:extLst>
      <p:ext uri="{BB962C8B-B14F-4D97-AF65-F5344CB8AC3E}">
        <p14:creationId xmlns:p14="http://schemas.microsoft.com/office/powerpoint/2010/main" val="39985945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DB7D2-45F6-335D-A386-C1E07E95EA7F}"/>
              </a:ext>
            </a:extLst>
          </p:cNvPr>
          <p:cNvSpPr>
            <a:spLocks noGrp="1"/>
          </p:cNvSpPr>
          <p:nvPr>
            <p:ph type="title"/>
          </p:nvPr>
        </p:nvSpPr>
        <p:spPr/>
        <p:txBody>
          <a:bodyPr/>
          <a:lstStyle/>
          <a:p>
            <a:r>
              <a:rPr lang="es-CL" dirty="0"/>
              <a:t>Propuesta indicaciones </a:t>
            </a:r>
            <a:r>
              <a:rPr lang="es-CL" dirty="0" err="1"/>
              <a:t>andime</a:t>
            </a:r>
            <a:endParaRPr lang="es-CL" dirty="0"/>
          </a:p>
        </p:txBody>
      </p:sp>
      <p:sp>
        <p:nvSpPr>
          <p:cNvPr id="3" name="Marcador de contenido 2">
            <a:extLst>
              <a:ext uri="{FF2B5EF4-FFF2-40B4-BE49-F238E27FC236}">
                <a16:creationId xmlns:a16="http://schemas.microsoft.com/office/drawing/2014/main" id="{C985B2C3-9E08-160A-A28B-561947A35331}"/>
              </a:ext>
            </a:extLst>
          </p:cNvPr>
          <p:cNvSpPr>
            <a:spLocks noGrp="1"/>
          </p:cNvSpPr>
          <p:nvPr>
            <p:ph idx="1"/>
          </p:nvPr>
        </p:nvSpPr>
        <p:spPr/>
        <p:txBody>
          <a:bodyPr/>
          <a:lstStyle/>
          <a:p>
            <a:pPr marL="0" indent="0">
              <a:buNone/>
            </a:pPr>
            <a:r>
              <a:rPr lang="es-CL" dirty="0"/>
              <a:t>Arts. 3º y 5º LOCBAGE 18.575 = </a:t>
            </a:r>
            <a:r>
              <a:rPr lang="es-CL" dirty="0">
                <a:highlight>
                  <a:srgbClr val="FFFF00"/>
                </a:highlight>
              </a:rPr>
              <a:t>principio de control</a:t>
            </a:r>
            <a:r>
              <a:rPr lang="es-CL" dirty="0"/>
              <a:t> </a:t>
            </a:r>
          </a:p>
          <a:p>
            <a:pPr marL="0" indent="0">
              <a:buNone/>
            </a:pPr>
            <a:endParaRPr lang="es-CL" dirty="0"/>
          </a:p>
          <a:p>
            <a:pPr marL="0" indent="0">
              <a:buNone/>
            </a:pPr>
            <a:endParaRPr lang="es-CL" dirty="0"/>
          </a:p>
        </p:txBody>
      </p:sp>
      <p:pic>
        <p:nvPicPr>
          <p:cNvPr id="5" name="Imagen 4">
            <a:extLst>
              <a:ext uri="{FF2B5EF4-FFF2-40B4-BE49-F238E27FC236}">
                <a16:creationId xmlns:a16="http://schemas.microsoft.com/office/drawing/2014/main" id="{3EE97134-BEEE-EF53-786D-D0B9EE9618EE}"/>
              </a:ext>
            </a:extLst>
          </p:cNvPr>
          <p:cNvPicPr>
            <a:picLocks noChangeAspect="1"/>
          </p:cNvPicPr>
          <p:nvPr/>
        </p:nvPicPr>
        <p:blipFill>
          <a:blip r:embed="rId2"/>
          <a:stretch>
            <a:fillRect/>
          </a:stretch>
        </p:blipFill>
        <p:spPr>
          <a:xfrm>
            <a:off x="401320" y="3081367"/>
            <a:ext cx="11389360" cy="1099592"/>
          </a:xfrm>
          <a:prstGeom prst="rect">
            <a:avLst/>
          </a:prstGeom>
        </p:spPr>
      </p:pic>
    </p:spTree>
    <p:extLst>
      <p:ext uri="{BB962C8B-B14F-4D97-AF65-F5344CB8AC3E}">
        <p14:creationId xmlns:p14="http://schemas.microsoft.com/office/powerpoint/2010/main" val="3107988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38406F-E720-E2F5-5BB6-EFC059598D60}"/>
              </a:ext>
            </a:extLst>
          </p:cNvPr>
          <p:cNvSpPr>
            <a:spLocks noGrp="1"/>
          </p:cNvSpPr>
          <p:nvPr>
            <p:ph type="title"/>
          </p:nvPr>
        </p:nvSpPr>
        <p:spPr/>
        <p:txBody>
          <a:bodyPr/>
          <a:lstStyle/>
          <a:p>
            <a:r>
              <a:rPr lang="es-CL" dirty="0"/>
              <a:t>Propuesta indicaciones </a:t>
            </a:r>
            <a:r>
              <a:rPr lang="es-CL" dirty="0" err="1"/>
              <a:t>andime</a:t>
            </a:r>
            <a:endParaRPr lang="es-CL" dirty="0"/>
          </a:p>
        </p:txBody>
      </p:sp>
      <p:sp>
        <p:nvSpPr>
          <p:cNvPr id="3" name="Marcador de contenido 2">
            <a:extLst>
              <a:ext uri="{FF2B5EF4-FFF2-40B4-BE49-F238E27FC236}">
                <a16:creationId xmlns:a16="http://schemas.microsoft.com/office/drawing/2014/main" id="{577034B0-3E09-FF52-5D65-5AD1D3070923}"/>
              </a:ext>
            </a:extLst>
          </p:cNvPr>
          <p:cNvSpPr>
            <a:spLocks noGrp="1"/>
          </p:cNvSpPr>
          <p:nvPr>
            <p:ph idx="1"/>
          </p:nvPr>
        </p:nvSpPr>
        <p:spPr>
          <a:xfrm>
            <a:off x="6096000" y="2015732"/>
            <a:ext cx="5476240" cy="3450613"/>
          </a:xfrm>
        </p:spPr>
        <p:txBody>
          <a:bodyPr>
            <a:normAutofit fontScale="92500" lnSpcReduction="10000"/>
          </a:bodyPr>
          <a:lstStyle/>
          <a:p>
            <a:pPr marL="0" indent="0" algn="ctr">
              <a:buNone/>
            </a:pPr>
            <a:r>
              <a:rPr lang="es-CL" dirty="0"/>
              <a:t>“</a:t>
            </a:r>
            <a:r>
              <a:rPr lang="es-CL" i="1" dirty="0"/>
              <a:t>En lo pertinente, cabe consignar que las explicaciones otorgadas por la Subsecretaría de Educación no permiten desvirtuar el hecho objetado, dado que, independientemente de que se hayan delegado funciones en la DEP y que aquella sea la encargada de coordinar el traspaso de los SLEP y evaluar su funcionamiento, </a:t>
            </a:r>
            <a:r>
              <a:rPr lang="es-CL" i="1" dirty="0">
                <a:highlight>
                  <a:srgbClr val="FFFF00"/>
                </a:highlight>
              </a:rPr>
              <a:t>le corresponde a la Subsecretaría de Educación, en su calidad de órgano rector del sector de educación</a:t>
            </a:r>
            <a:r>
              <a:rPr lang="es-CL" i="1" dirty="0"/>
              <a:t>, ejercer la coordinación de todas las partes del sistema educacional</a:t>
            </a:r>
            <a:r>
              <a:rPr lang="es-CL" dirty="0"/>
              <a:t>”</a:t>
            </a:r>
          </a:p>
        </p:txBody>
      </p:sp>
      <p:pic>
        <p:nvPicPr>
          <p:cNvPr id="4" name="Imagen 3">
            <a:extLst>
              <a:ext uri="{FF2B5EF4-FFF2-40B4-BE49-F238E27FC236}">
                <a16:creationId xmlns:a16="http://schemas.microsoft.com/office/drawing/2014/main" id="{67D82C34-8C1C-4CD2-299F-3EC8F3A01BD6}"/>
              </a:ext>
            </a:extLst>
          </p:cNvPr>
          <p:cNvPicPr>
            <a:picLocks noChangeAspect="1"/>
          </p:cNvPicPr>
          <p:nvPr/>
        </p:nvPicPr>
        <p:blipFill>
          <a:blip r:embed="rId2"/>
          <a:stretch>
            <a:fillRect/>
          </a:stretch>
        </p:blipFill>
        <p:spPr>
          <a:xfrm>
            <a:off x="1451579" y="2137652"/>
            <a:ext cx="4384550" cy="3622293"/>
          </a:xfrm>
          <a:prstGeom prst="rect">
            <a:avLst/>
          </a:prstGeom>
        </p:spPr>
      </p:pic>
    </p:spTree>
    <p:extLst>
      <p:ext uri="{BB962C8B-B14F-4D97-AF65-F5344CB8AC3E}">
        <p14:creationId xmlns:p14="http://schemas.microsoft.com/office/powerpoint/2010/main" val="7294456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F57F2D-258B-63F6-39C7-36FC7DB7C7F8}"/>
              </a:ext>
            </a:extLst>
          </p:cNvPr>
          <p:cNvSpPr>
            <a:spLocks noGrp="1"/>
          </p:cNvSpPr>
          <p:nvPr>
            <p:ph type="title"/>
          </p:nvPr>
        </p:nvSpPr>
        <p:spPr/>
        <p:txBody>
          <a:bodyPr/>
          <a:lstStyle/>
          <a:p>
            <a:r>
              <a:rPr lang="es-CL" dirty="0"/>
              <a:t>Propuesta indicaciones </a:t>
            </a:r>
            <a:r>
              <a:rPr lang="es-CL" dirty="0" err="1"/>
              <a:t>andime</a:t>
            </a:r>
            <a:endParaRPr lang="es-CL" dirty="0"/>
          </a:p>
        </p:txBody>
      </p:sp>
      <p:pic>
        <p:nvPicPr>
          <p:cNvPr id="5" name="Marcador de contenido 4">
            <a:extLst>
              <a:ext uri="{FF2B5EF4-FFF2-40B4-BE49-F238E27FC236}">
                <a16:creationId xmlns:a16="http://schemas.microsoft.com/office/drawing/2014/main" id="{076CFE6F-A73A-3D3F-F455-B385F236E9DF}"/>
              </a:ext>
            </a:extLst>
          </p:cNvPr>
          <p:cNvPicPr>
            <a:picLocks noGrp="1" noChangeAspect="1"/>
          </p:cNvPicPr>
          <p:nvPr>
            <p:ph idx="1"/>
          </p:nvPr>
        </p:nvPicPr>
        <p:blipFill>
          <a:blip r:embed="rId2"/>
          <a:stretch>
            <a:fillRect/>
          </a:stretch>
        </p:blipFill>
        <p:spPr>
          <a:xfrm>
            <a:off x="604877" y="2148205"/>
            <a:ext cx="6552486" cy="3449638"/>
          </a:xfrm>
        </p:spPr>
      </p:pic>
      <p:sp>
        <p:nvSpPr>
          <p:cNvPr id="6" name="CuadroTexto 5">
            <a:extLst>
              <a:ext uri="{FF2B5EF4-FFF2-40B4-BE49-F238E27FC236}">
                <a16:creationId xmlns:a16="http://schemas.microsoft.com/office/drawing/2014/main" id="{167EF046-6783-C1DC-F927-2115124D30A1}"/>
              </a:ext>
            </a:extLst>
          </p:cNvPr>
          <p:cNvSpPr txBox="1"/>
          <p:nvPr/>
        </p:nvSpPr>
        <p:spPr>
          <a:xfrm>
            <a:off x="7630160" y="2357120"/>
            <a:ext cx="3972560" cy="2951962"/>
          </a:xfrm>
          <a:prstGeom prst="rect">
            <a:avLst/>
          </a:prstGeom>
          <a:noFill/>
        </p:spPr>
        <p:txBody>
          <a:bodyPr wrap="square" rtlCol="0">
            <a:spAutoFit/>
          </a:bodyPr>
          <a:lstStyle/>
          <a:p>
            <a:pPr algn="ctr">
              <a:lnSpc>
                <a:spcPct val="150000"/>
              </a:lnSpc>
            </a:pPr>
            <a:r>
              <a:rPr lang="es-CL" b="1" dirty="0">
                <a:highlight>
                  <a:srgbClr val="FFFF00"/>
                </a:highlight>
              </a:rPr>
              <a:t>No puede delegar facultades y desentenderse</a:t>
            </a:r>
          </a:p>
          <a:p>
            <a:pPr algn="ctr">
              <a:lnSpc>
                <a:spcPct val="150000"/>
              </a:lnSpc>
            </a:pPr>
            <a:r>
              <a:rPr lang="es-CL" dirty="0"/>
              <a:t>Deber de dirección o fiscalización del MINEDUC debe concretarse en todos los niveles del sistema, incluyendo el Sistema Nacional de Educación Pública de la ley 21.040</a:t>
            </a:r>
          </a:p>
        </p:txBody>
      </p:sp>
    </p:spTree>
    <p:extLst>
      <p:ext uri="{BB962C8B-B14F-4D97-AF65-F5344CB8AC3E}">
        <p14:creationId xmlns:p14="http://schemas.microsoft.com/office/powerpoint/2010/main" val="217459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EAE65F-9B4E-1C5E-18A3-1E0002CCB972}"/>
              </a:ext>
            </a:extLst>
          </p:cNvPr>
          <p:cNvSpPr>
            <a:spLocks noGrp="1"/>
          </p:cNvSpPr>
          <p:nvPr>
            <p:ph type="title"/>
          </p:nvPr>
        </p:nvSpPr>
        <p:spPr/>
        <p:txBody>
          <a:bodyPr/>
          <a:lstStyle/>
          <a:p>
            <a:r>
              <a:rPr lang="es-ES" dirty="0"/>
              <a:t>Historia Proyecto modificación 21.040</a:t>
            </a:r>
            <a:endParaRPr lang="es-CL" dirty="0"/>
          </a:p>
        </p:txBody>
      </p:sp>
      <p:sp>
        <p:nvSpPr>
          <p:cNvPr id="3" name="Marcador de contenido 2">
            <a:extLst>
              <a:ext uri="{FF2B5EF4-FFF2-40B4-BE49-F238E27FC236}">
                <a16:creationId xmlns:a16="http://schemas.microsoft.com/office/drawing/2014/main" id="{F7A92FDF-2147-C7A4-84CD-7D6F086B9C16}"/>
              </a:ext>
            </a:extLst>
          </p:cNvPr>
          <p:cNvSpPr>
            <a:spLocks noGrp="1"/>
          </p:cNvSpPr>
          <p:nvPr>
            <p:ph sz="half" idx="1"/>
          </p:nvPr>
        </p:nvSpPr>
        <p:spPr>
          <a:xfrm>
            <a:off x="1447331" y="2010879"/>
            <a:ext cx="4645152" cy="3441520"/>
          </a:xfrm>
        </p:spPr>
        <p:txBody>
          <a:bodyPr>
            <a:normAutofit lnSpcReduction="10000"/>
          </a:bodyPr>
          <a:lstStyle/>
          <a:p>
            <a:pPr algn="ctr">
              <a:lnSpc>
                <a:spcPct val="107000"/>
              </a:lnSpc>
              <a:spcAft>
                <a:spcPts val="800"/>
              </a:spcAft>
            </a:pPr>
            <a:r>
              <a:rPr lang="es-ES" sz="2000" b="1" kern="100" dirty="0">
                <a:effectLst/>
                <a:latin typeface="Aptos" panose="020B0004020202020204" pitchFamily="34" charset="0"/>
                <a:ea typeface="Aptos" panose="020B0004020202020204" pitchFamily="34" charset="0"/>
                <a:cs typeface="Times New Roman" panose="02020603050405020304" pitchFamily="18" charset="0"/>
              </a:rPr>
              <a:t> </a:t>
            </a:r>
            <a:endParaRPr lang="es-CL"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ptos" panose="020B0004020202020204" pitchFamily="34" charset="0"/>
              <a:buChar char="-"/>
            </a:pPr>
            <a:r>
              <a:rPr lang="es-ES" sz="2000" b="1" kern="100" dirty="0">
                <a:effectLst/>
                <a:latin typeface="Aptos" panose="020B0004020202020204" pitchFamily="34" charset="0"/>
                <a:ea typeface="Aptos" panose="020B0004020202020204" pitchFamily="34" charset="0"/>
                <a:cs typeface="Times New Roman" panose="02020603050405020304" pitchFamily="18" charset="0"/>
              </a:rPr>
              <a:t>09 de mayo 2023 Ministro Marco Avila ingresa Proyecto de ley modificación ley 21.040, en la cámara del Senado, este proyecto NO incluía la coordinación de trabajo con de la Supervisión – SLEP y tampoco hacía mención de modificaciones en las unidades de infraestructura.</a:t>
            </a:r>
            <a:endParaRPr lang="es-CL" sz="20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s-CL" dirty="0"/>
          </a:p>
        </p:txBody>
      </p:sp>
      <p:pic>
        <p:nvPicPr>
          <p:cNvPr id="6" name="Marcador de contenido 5" descr="Un hombre en traje con la boca abierta&#10;&#10;Descripción generada automáticamente con confianza media">
            <a:extLst>
              <a:ext uri="{FF2B5EF4-FFF2-40B4-BE49-F238E27FC236}">
                <a16:creationId xmlns:a16="http://schemas.microsoft.com/office/drawing/2014/main" id="{E281A652-9EBE-14E3-AF32-FD9ADCF35FE9}"/>
              </a:ext>
            </a:extLst>
          </p:cNvPr>
          <p:cNvPicPr>
            <a:picLocks noGrp="1" noChangeAspect="1"/>
          </p:cNvPicPr>
          <p:nvPr>
            <p:ph sz="half" idx="2"/>
          </p:nvPr>
        </p:nvPicPr>
        <p:blipFill>
          <a:blip r:embed="rId2"/>
          <a:stretch>
            <a:fillRect/>
          </a:stretch>
        </p:blipFill>
        <p:spPr>
          <a:xfrm>
            <a:off x="6694400" y="2017713"/>
            <a:ext cx="4083225" cy="3441700"/>
          </a:xfrm>
        </p:spPr>
      </p:pic>
    </p:spTree>
    <p:extLst>
      <p:ext uri="{BB962C8B-B14F-4D97-AF65-F5344CB8AC3E}">
        <p14:creationId xmlns:p14="http://schemas.microsoft.com/office/powerpoint/2010/main" val="364302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CE7069-C5B3-4365-C228-A52827ACBC76}"/>
              </a:ext>
            </a:extLst>
          </p:cNvPr>
          <p:cNvSpPr>
            <a:spLocks noGrp="1"/>
          </p:cNvSpPr>
          <p:nvPr>
            <p:ph type="title"/>
          </p:nvPr>
        </p:nvSpPr>
        <p:spPr/>
        <p:txBody>
          <a:bodyPr/>
          <a:lstStyle/>
          <a:p>
            <a:r>
              <a:rPr lang="es-CL" dirty="0"/>
              <a:t>Propuesta indicaciones </a:t>
            </a:r>
            <a:r>
              <a:rPr lang="es-CL" dirty="0" err="1"/>
              <a:t>andime</a:t>
            </a:r>
            <a:endParaRPr lang="es-CL" dirty="0"/>
          </a:p>
        </p:txBody>
      </p:sp>
      <p:sp>
        <p:nvSpPr>
          <p:cNvPr id="4" name="Rectángulo redondeado 3">
            <a:extLst>
              <a:ext uri="{FF2B5EF4-FFF2-40B4-BE49-F238E27FC236}">
                <a16:creationId xmlns:a16="http://schemas.microsoft.com/office/drawing/2014/main" id="{89431541-B6C5-6897-48DB-22E49169AD5F}"/>
              </a:ext>
            </a:extLst>
          </p:cNvPr>
          <p:cNvSpPr/>
          <p:nvPr/>
        </p:nvSpPr>
        <p:spPr>
          <a:xfrm flipH="1">
            <a:off x="8629647" y="428270"/>
            <a:ext cx="3069773" cy="11392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ROL RECTOR Y ESQUEMA INSTITUCIONAL DEL MINEDUC</a:t>
            </a:r>
          </a:p>
        </p:txBody>
      </p:sp>
      <p:sp>
        <p:nvSpPr>
          <p:cNvPr id="5" name="CuadroTexto 4">
            <a:extLst>
              <a:ext uri="{FF2B5EF4-FFF2-40B4-BE49-F238E27FC236}">
                <a16:creationId xmlns:a16="http://schemas.microsoft.com/office/drawing/2014/main" id="{75C09255-11E0-43D8-BC5E-4212DB2BD3A8}"/>
              </a:ext>
            </a:extLst>
          </p:cNvPr>
          <p:cNvSpPr txBox="1"/>
          <p:nvPr/>
        </p:nvSpPr>
        <p:spPr>
          <a:xfrm>
            <a:off x="255510" y="2375808"/>
            <a:ext cx="2669723" cy="2432589"/>
          </a:xfrm>
          <a:prstGeom prst="rect">
            <a:avLst/>
          </a:prstGeom>
          <a:noFill/>
        </p:spPr>
        <p:txBody>
          <a:bodyPr wrap="square" rtlCol="0">
            <a:spAutoFit/>
          </a:bodyPr>
          <a:lstStyle/>
          <a:p>
            <a:pPr marL="342900" indent="-342900">
              <a:lnSpc>
                <a:spcPct val="300000"/>
              </a:lnSpc>
              <a:buClr>
                <a:srgbClr val="C00000"/>
              </a:buClr>
              <a:buFont typeface="+mj-lt"/>
              <a:buAutoNum type="arabicPeriod"/>
            </a:pPr>
            <a:r>
              <a:rPr lang="es-CL" dirty="0"/>
              <a:t>Reconocer rol rector</a:t>
            </a:r>
          </a:p>
          <a:p>
            <a:pPr marL="342900" indent="-342900">
              <a:lnSpc>
                <a:spcPct val="300000"/>
              </a:lnSpc>
              <a:buClr>
                <a:srgbClr val="C00000"/>
              </a:buClr>
              <a:buFont typeface="+mj-lt"/>
              <a:buAutoNum type="arabicPeriod"/>
            </a:pPr>
            <a:r>
              <a:rPr lang="es-CL" dirty="0"/>
              <a:t>Rol SUBSE/DEPROV</a:t>
            </a:r>
          </a:p>
          <a:p>
            <a:pPr marL="342900" indent="-342900">
              <a:lnSpc>
                <a:spcPct val="300000"/>
              </a:lnSpc>
              <a:buClr>
                <a:srgbClr val="C00000"/>
              </a:buClr>
              <a:buFont typeface="+mj-lt"/>
              <a:buAutoNum type="arabicPeriod"/>
            </a:pPr>
            <a:r>
              <a:rPr lang="es-CL" dirty="0"/>
              <a:t>Rol SUBSE/SEREMIS</a:t>
            </a:r>
          </a:p>
        </p:txBody>
      </p:sp>
      <p:pic>
        <p:nvPicPr>
          <p:cNvPr id="7" name="Marcador de contenido 6">
            <a:extLst>
              <a:ext uri="{FF2B5EF4-FFF2-40B4-BE49-F238E27FC236}">
                <a16:creationId xmlns:a16="http://schemas.microsoft.com/office/drawing/2014/main" id="{6185C164-1D36-617E-F270-13B2AB720856}"/>
              </a:ext>
            </a:extLst>
          </p:cNvPr>
          <p:cNvPicPr>
            <a:picLocks noGrp="1" noChangeAspect="1"/>
          </p:cNvPicPr>
          <p:nvPr>
            <p:ph idx="1"/>
          </p:nvPr>
        </p:nvPicPr>
        <p:blipFill>
          <a:blip r:embed="rId2"/>
          <a:stretch>
            <a:fillRect/>
          </a:stretch>
        </p:blipFill>
        <p:spPr>
          <a:xfrm>
            <a:off x="2796185" y="2089697"/>
            <a:ext cx="9310313" cy="3449638"/>
          </a:xfrm>
        </p:spPr>
      </p:pic>
    </p:spTree>
    <p:extLst>
      <p:ext uri="{BB962C8B-B14F-4D97-AF65-F5344CB8AC3E}">
        <p14:creationId xmlns:p14="http://schemas.microsoft.com/office/powerpoint/2010/main" val="16003562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F4650E-06D4-9083-62E4-249147CEDE95}"/>
              </a:ext>
            </a:extLst>
          </p:cNvPr>
          <p:cNvSpPr>
            <a:spLocks noGrp="1"/>
          </p:cNvSpPr>
          <p:nvPr>
            <p:ph type="title"/>
          </p:nvPr>
        </p:nvSpPr>
        <p:spPr/>
        <p:txBody>
          <a:bodyPr/>
          <a:lstStyle/>
          <a:p>
            <a:r>
              <a:rPr lang="es-CL" dirty="0"/>
              <a:t>Propuesta indicaciones </a:t>
            </a:r>
            <a:r>
              <a:rPr lang="es-CL" dirty="0" err="1"/>
              <a:t>andime</a:t>
            </a:r>
            <a:endParaRPr lang="es-CL" dirty="0"/>
          </a:p>
        </p:txBody>
      </p:sp>
      <p:sp>
        <p:nvSpPr>
          <p:cNvPr id="3" name="Marcador de contenido 2">
            <a:extLst>
              <a:ext uri="{FF2B5EF4-FFF2-40B4-BE49-F238E27FC236}">
                <a16:creationId xmlns:a16="http://schemas.microsoft.com/office/drawing/2014/main" id="{C83EBB59-91B5-E50D-26F9-995D367EFD44}"/>
              </a:ext>
            </a:extLst>
          </p:cNvPr>
          <p:cNvSpPr>
            <a:spLocks noGrp="1"/>
          </p:cNvSpPr>
          <p:nvPr>
            <p:ph idx="1"/>
          </p:nvPr>
        </p:nvSpPr>
        <p:spPr/>
        <p:txBody>
          <a:bodyPr>
            <a:noAutofit/>
          </a:bodyPr>
          <a:lstStyle/>
          <a:p>
            <a:pPr algn="just" rtl="0" fontAlgn="base">
              <a:lnSpc>
                <a:spcPct val="200000"/>
              </a:lnSpc>
              <a:spcBef>
                <a:spcPts val="1000"/>
              </a:spcBef>
              <a:spcAft>
                <a:spcPts val="0"/>
              </a:spcAft>
              <a:buFont typeface="Arial" panose="020B0604020202020204" pitchFamily="34" charset="0"/>
              <a:buChar char="•"/>
            </a:pPr>
            <a:r>
              <a:rPr lang="es-CL" sz="1400" b="1" dirty="0">
                <a:solidFill>
                  <a:srgbClr val="000000"/>
                </a:solidFill>
                <a:latin typeface="Garamond" panose="02020404030301010803" pitchFamily="18" charset="0"/>
              </a:rPr>
              <a:t>ROL RECTOR</a:t>
            </a:r>
            <a:endParaRPr lang="es-CL" sz="1400" b="1" i="0" u="none" strike="noStrike" dirty="0">
              <a:solidFill>
                <a:srgbClr val="000000"/>
              </a:solidFill>
              <a:effectLst/>
              <a:latin typeface="Garamond" panose="02020404030301010803" pitchFamily="18" charset="0"/>
            </a:endParaRPr>
          </a:p>
          <a:p>
            <a:pPr marL="742950" lvl="1" indent="-285750" algn="just" rtl="0" fontAlgn="base">
              <a:lnSpc>
                <a:spcPct val="200000"/>
              </a:lnSpc>
              <a:spcBef>
                <a:spcPts val="1000"/>
              </a:spcBef>
              <a:spcAft>
                <a:spcPts val="0"/>
              </a:spcAft>
              <a:buFont typeface="Arial" panose="020B0604020202020204" pitchFamily="34" charset="0"/>
              <a:buChar char="•"/>
            </a:pPr>
            <a:r>
              <a:rPr lang="es-CL" sz="1400" b="0" i="0" u="none" strike="noStrike" dirty="0">
                <a:solidFill>
                  <a:srgbClr val="000000"/>
                </a:solidFill>
                <a:effectLst/>
                <a:latin typeface="Garamond" panose="02020404030301010803" pitchFamily="18" charset="0"/>
              </a:rPr>
              <a:t>Boletín 16705-04. Numeral 1), literal b), que agrega un nuevo inciso tercero, cuarto y quinto al artículo 4º de la ley 21.040.</a:t>
            </a:r>
          </a:p>
          <a:p>
            <a:pPr marL="742950" lvl="1" indent="-285750" algn="just" rtl="0" fontAlgn="base">
              <a:lnSpc>
                <a:spcPct val="200000"/>
              </a:lnSpc>
              <a:spcBef>
                <a:spcPts val="1000"/>
              </a:spcBef>
              <a:spcAft>
                <a:spcPts val="0"/>
              </a:spcAft>
              <a:buFont typeface="Arial" panose="020B0604020202020204" pitchFamily="34" charset="0"/>
              <a:buChar char="•"/>
            </a:pPr>
            <a:r>
              <a:rPr lang="es-CL" sz="1400" b="0" i="0" u="none" strike="noStrike" dirty="0">
                <a:solidFill>
                  <a:srgbClr val="000000"/>
                </a:solidFill>
                <a:effectLst/>
                <a:latin typeface="Garamond" panose="02020404030301010803" pitchFamily="18" charset="0"/>
              </a:rPr>
              <a:t>Boletín 16705-04. Numeral 36), literal e), que crea un nuevo literal v) del artículo 61º de la ley 21.040.</a:t>
            </a:r>
          </a:p>
          <a:p>
            <a:pPr algn="just" rtl="0" fontAlgn="base">
              <a:lnSpc>
                <a:spcPct val="200000"/>
              </a:lnSpc>
              <a:spcBef>
                <a:spcPts val="1000"/>
              </a:spcBef>
              <a:spcAft>
                <a:spcPts val="0"/>
              </a:spcAft>
              <a:buFont typeface="Arial" panose="020B0604020202020204" pitchFamily="34" charset="0"/>
              <a:buChar char="•"/>
            </a:pPr>
            <a:r>
              <a:rPr lang="es-CL" sz="1400" b="1" i="0" u="none" strike="noStrike" dirty="0">
                <a:solidFill>
                  <a:srgbClr val="000000"/>
                </a:solidFill>
                <a:effectLst/>
                <a:latin typeface="Garamond" panose="02020404030301010803" pitchFamily="18" charset="0"/>
              </a:rPr>
              <a:t>INFRAESTRUCTURA</a:t>
            </a:r>
          </a:p>
          <a:p>
            <a:pPr marL="457200" algn="just" rtl="0" fontAlgn="base">
              <a:lnSpc>
                <a:spcPct val="200000"/>
              </a:lnSpc>
              <a:spcBef>
                <a:spcPts val="1000"/>
              </a:spcBef>
              <a:spcAft>
                <a:spcPts val="0"/>
              </a:spcAft>
              <a:buFont typeface="Arial" panose="020B0604020202020204" pitchFamily="34" charset="0"/>
              <a:buChar char="•"/>
            </a:pPr>
            <a:r>
              <a:rPr lang="es-CL" sz="1400" b="0" i="0" u="none" strike="noStrike" dirty="0">
                <a:solidFill>
                  <a:srgbClr val="000000"/>
                </a:solidFill>
                <a:effectLst/>
                <a:latin typeface="Garamond" panose="02020404030301010803" pitchFamily="18" charset="0"/>
              </a:rPr>
              <a:t>Ley 18.956, artículo 10º.</a:t>
            </a:r>
          </a:p>
          <a:p>
            <a:pPr marL="457200" algn="just" rtl="0" fontAlgn="base">
              <a:lnSpc>
                <a:spcPct val="200000"/>
              </a:lnSpc>
              <a:spcBef>
                <a:spcPts val="1000"/>
              </a:spcBef>
              <a:spcAft>
                <a:spcPts val="0"/>
              </a:spcAft>
              <a:buFont typeface="Arial" panose="020B0604020202020204" pitchFamily="34" charset="0"/>
              <a:buChar char="•"/>
            </a:pPr>
            <a:r>
              <a:rPr lang="es-CL" sz="1400" b="0" i="0" u="none" strike="noStrike" dirty="0">
                <a:solidFill>
                  <a:srgbClr val="000000"/>
                </a:solidFill>
                <a:effectLst/>
                <a:latin typeface="Garamond" panose="02020404030301010803" pitchFamily="18" charset="0"/>
              </a:rPr>
              <a:t>Boletín 16705-04. Numeral 15), literal d), que agrega un inciso séptimo nuevo al artículo 25º de la ley 21.040</a:t>
            </a:r>
          </a:p>
        </p:txBody>
      </p:sp>
    </p:spTree>
    <p:extLst>
      <p:ext uri="{BB962C8B-B14F-4D97-AF65-F5344CB8AC3E}">
        <p14:creationId xmlns:p14="http://schemas.microsoft.com/office/powerpoint/2010/main" val="26146229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51527F-A524-05E1-D8EC-D623D65C505F}"/>
              </a:ext>
            </a:extLst>
          </p:cNvPr>
          <p:cNvSpPr>
            <a:spLocks noGrp="1"/>
          </p:cNvSpPr>
          <p:nvPr>
            <p:ph type="title"/>
          </p:nvPr>
        </p:nvSpPr>
        <p:spPr/>
        <p:txBody>
          <a:bodyPr/>
          <a:lstStyle/>
          <a:p>
            <a:r>
              <a:rPr lang="es-CL" dirty="0"/>
              <a:t>Propuesta indicaciones </a:t>
            </a:r>
            <a:r>
              <a:rPr lang="es-CL" dirty="0" err="1"/>
              <a:t>andime</a:t>
            </a:r>
            <a:endParaRPr lang="es-CL" dirty="0"/>
          </a:p>
        </p:txBody>
      </p:sp>
      <p:sp>
        <p:nvSpPr>
          <p:cNvPr id="3" name="Marcador de contenido 2">
            <a:extLst>
              <a:ext uri="{FF2B5EF4-FFF2-40B4-BE49-F238E27FC236}">
                <a16:creationId xmlns:a16="http://schemas.microsoft.com/office/drawing/2014/main" id="{30F6D33E-5591-276B-151C-642453248FDA}"/>
              </a:ext>
            </a:extLst>
          </p:cNvPr>
          <p:cNvSpPr>
            <a:spLocks noGrp="1"/>
          </p:cNvSpPr>
          <p:nvPr>
            <p:ph idx="1"/>
          </p:nvPr>
        </p:nvSpPr>
        <p:spPr/>
        <p:txBody>
          <a:bodyPr/>
          <a:lstStyle/>
          <a:p>
            <a:pPr algn="just" rtl="0" fontAlgn="base">
              <a:lnSpc>
                <a:spcPct val="200000"/>
              </a:lnSpc>
              <a:spcBef>
                <a:spcPts val="1000"/>
              </a:spcBef>
              <a:spcAft>
                <a:spcPts val="0"/>
              </a:spcAft>
              <a:buFont typeface="Arial" panose="020B0604020202020204" pitchFamily="34" charset="0"/>
              <a:buChar char="•"/>
            </a:pPr>
            <a:r>
              <a:rPr lang="es-CL" sz="1400" b="1" i="0" u="none" strike="noStrike" dirty="0">
                <a:solidFill>
                  <a:srgbClr val="000000"/>
                </a:solidFill>
                <a:effectLst/>
                <a:latin typeface="Garamond" panose="02020404030301010803" pitchFamily="18" charset="0"/>
              </a:rPr>
              <a:t>SUPERVISIÓN TÉCNICO PEDAGÓGICA</a:t>
            </a:r>
          </a:p>
          <a:p>
            <a:pPr marL="742950" lvl="1" indent="-285750" algn="just" rtl="0" fontAlgn="base">
              <a:lnSpc>
                <a:spcPct val="200000"/>
              </a:lnSpc>
              <a:spcBef>
                <a:spcPts val="1000"/>
              </a:spcBef>
              <a:spcAft>
                <a:spcPts val="0"/>
              </a:spcAft>
              <a:buFont typeface="Arial" panose="020B0604020202020204" pitchFamily="34" charset="0"/>
              <a:buChar char="•"/>
            </a:pPr>
            <a:r>
              <a:rPr lang="es-CL" sz="1500" b="0" i="0" u="none" strike="noStrike" dirty="0">
                <a:solidFill>
                  <a:srgbClr val="000000"/>
                </a:solidFill>
                <a:effectLst/>
                <a:latin typeface="Garamond" panose="02020404030301010803" pitchFamily="18" charset="0"/>
              </a:rPr>
              <a:t>Boletín 16705-04. Numeral 5), que reemplaza el artículo 11º de la ley 21.040.</a:t>
            </a:r>
          </a:p>
          <a:p>
            <a:pPr marL="742950" lvl="1" indent="-285750" algn="just" rtl="0" fontAlgn="base">
              <a:lnSpc>
                <a:spcPct val="200000"/>
              </a:lnSpc>
              <a:spcBef>
                <a:spcPts val="1000"/>
              </a:spcBef>
              <a:spcAft>
                <a:spcPts val="0"/>
              </a:spcAft>
              <a:buFont typeface="Arial" panose="020B0604020202020204" pitchFamily="34" charset="0"/>
              <a:buChar char="•"/>
            </a:pPr>
            <a:r>
              <a:rPr lang="es-CL" sz="1500" b="0" i="0" u="none" strike="noStrike" dirty="0">
                <a:solidFill>
                  <a:srgbClr val="000000"/>
                </a:solidFill>
                <a:effectLst/>
                <a:latin typeface="Garamond" panose="02020404030301010803" pitchFamily="18" charset="0"/>
              </a:rPr>
              <a:t>Boletín 16705-04. Numeral 6), que agrega un nuevo inciso tercero al artículo 14º de la ley 21.040.</a:t>
            </a:r>
          </a:p>
          <a:p>
            <a:pPr marL="742950" lvl="1" indent="-285750" algn="just" rtl="0" fontAlgn="base">
              <a:lnSpc>
                <a:spcPct val="200000"/>
              </a:lnSpc>
              <a:spcBef>
                <a:spcPts val="1000"/>
              </a:spcBef>
              <a:spcAft>
                <a:spcPts val="0"/>
              </a:spcAft>
              <a:buFont typeface="Arial" panose="020B0604020202020204" pitchFamily="34" charset="0"/>
              <a:buChar char="•"/>
            </a:pPr>
            <a:r>
              <a:rPr lang="es-CL" sz="1500" b="0" i="0" u="none" strike="noStrike" dirty="0">
                <a:solidFill>
                  <a:srgbClr val="000000"/>
                </a:solidFill>
                <a:effectLst/>
                <a:latin typeface="Garamond" panose="02020404030301010803" pitchFamily="18" charset="0"/>
              </a:rPr>
              <a:t>Boletín 16705-04. Numeral 8), literal a), que modifica el inciso final del literal d) del artículo 18º de la ley 21.040.</a:t>
            </a:r>
          </a:p>
          <a:p>
            <a:pPr marL="742950" lvl="1" indent="-285750" algn="just" rtl="0" fontAlgn="base">
              <a:lnSpc>
                <a:spcPct val="200000"/>
              </a:lnSpc>
              <a:spcBef>
                <a:spcPts val="1000"/>
              </a:spcBef>
              <a:spcAft>
                <a:spcPts val="0"/>
              </a:spcAft>
              <a:buFont typeface="Arial" panose="020B0604020202020204" pitchFamily="34" charset="0"/>
              <a:buChar char="•"/>
            </a:pPr>
            <a:r>
              <a:rPr lang="es-CL" sz="1500" b="0" i="0" u="none" strike="noStrike" dirty="0">
                <a:solidFill>
                  <a:srgbClr val="000000"/>
                </a:solidFill>
                <a:effectLst/>
                <a:latin typeface="Garamond" panose="02020404030301010803" pitchFamily="18" charset="0"/>
              </a:rPr>
              <a:t>Boletín 16705-04. Numeral 10), que crea un artículo 18 ter nuevo de la ley 21.040. </a:t>
            </a:r>
          </a:p>
        </p:txBody>
      </p:sp>
    </p:spTree>
    <p:extLst>
      <p:ext uri="{BB962C8B-B14F-4D97-AF65-F5344CB8AC3E}">
        <p14:creationId xmlns:p14="http://schemas.microsoft.com/office/powerpoint/2010/main" val="10564792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CF8E07-FD6A-923B-5225-1201303914B9}"/>
              </a:ext>
            </a:extLst>
          </p:cNvPr>
          <p:cNvSpPr>
            <a:spLocks noGrp="1"/>
          </p:cNvSpPr>
          <p:nvPr>
            <p:ph type="title"/>
          </p:nvPr>
        </p:nvSpPr>
        <p:spPr/>
        <p:txBody>
          <a:bodyPr/>
          <a:lstStyle/>
          <a:p>
            <a:r>
              <a:rPr lang="es-CL" dirty="0"/>
              <a:t>Propuesta indicaciones </a:t>
            </a:r>
            <a:r>
              <a:rPr lang="es-CL" dirty="0" err="1"/>
              <a:t>andime</a:t>
            </a:r>
            <a:endParaRPr lang="es-CL" dirty="0"/>
          </a:p>
        </p:txBody>
      </p:sp>
      <p:sp>
        <p:nvSpPr>
          <p:cNvPr id="11" name="CuadroTexto 10">
            <a:extLst>
              <a:ext uri="{FF2B5EF4-FFF2-40B4-BE49-F238E27FC236}">
                <a16:creationId xmlns:a16="http://schemas.microsoft.com/office/drawing/2014/main" id="{70B60291-DC8D-4086-A47E-416C2FCF5A3F}"/>
              </a:ext>
            </a:extLst>
          </p:cNvPr>
          <p:cNvSpPr txBox="1"/>
          <p:nvPr/>
        </p:nvSpPr>
        <p:spPr>
          <a:xfrm>
            <a:off x="898071" y="2049236"/>
            <a:ext cx="10433958" cy="369332"/>
          </a:xfrm>
          <a:prstGeom prst="rect">
            <a:avLst/>
          </a:prstGeom>
          <a:noFill/>
        </p:spPr>
        <p:txBody>
          <a:bodyPr wrap="square" rtlCol="0">
            <a:spAutoFit/>
          </a:bodyPr>
          <a:lstStyle/>
          <a:p>
            <a:pPr algn="ctr"/>
            <a:r>
              <a:rPr lang="es-CL" b="1" dirty="0">
                <a:highlight>
                  <a:srgbClr val="FFFF00"/>
                </a:highlight>
              </a:rPr>
              <a:t>ROL RECTOR MINEDUC</a:t>
            </a:r>
          </a:p>
        </p:txBody>
      </p:sp>
      <p:pic>
        <p:nvPicPr>
          <p:cNvPr id="4" name="Imagen 3">
            <a:extLst>
              <a:ext uri="{FF2B5EF4-FFF2-40B4-BE49-F238E27FC236}">
                <a16:creationId xmlns:a16="http://schemas.microsoft.com/office/drawing/2014/main" id="{345A5F67-172A-44B5-5340-53BCFE4A1ED3}"/>
              </a:ext>
            </a:extLst>
          </p:cNvPr>
          <p:cNvPicPr>
            <a:picLocks noChangeAspect="1"/>
          </p:cNvPicPr>
          <p:nvPr/>
        </p:nvPicPr>
        <p:blipFill>
          <a:blip r:embed="rId2"/>
          <a:stretch>
            <a:fillRect/>
          </a:stretch>
        </p:blipFill>
        <p:spPr>
          <a:xfrm>
            <a:off x="154812" y="2539313"/>
            <a:ext cx="5922139" cy="4155535"/>
          </a:xfrm>
          <a:prstGeom prst="rect">
            <a:avLst/>
          </a:prstGeom>
        </p:spPr>
      </p:pic>
      <p:pic>
        <p:nvPicPr>
          <p:cNvPr id="6" name="Imagen 5">
            <a:extLst>
              <a:ext uri="{FF2B5EF4-FFF2-40B4-BE49-F238E27FC236}">
                <a16:creationId xmlns:a16="http://schemas.microsoft.com/office/drawing/2014/main" id="{2C91F9E1-3837-7494-F5C0-1824E11BC8FC}"/>
              </a:ext>
            </a:extLst>
          </p:cNvPr>
          <p:cNvPicPr>
            <a:picLocks noChangeAspect="1"/>
          </p:cNvPicPr>
          <p:nvPr/>
        </p:nvPicPr>
        <p:blipFill>
          <a:blip r:embed="rId3"/>
          <a:stretch>
            <a:fillRect/>
          </a:stretch>
        </p:blipFill>
        <p:spPr>
          <a:xfrm>
            <a:off x="6115050" y="2539313"/>
            <a:ext cx="6020822" cy="1409349"/>
          </a:xfrm>
          <a:prstGeom prst="rect">
            <a:avLst/>
          </a:prstGeom>
        </p:spPr>
      </p:pic>
      <p:sp>
        <p:nvSpPr>
          <p:cNvPr id="7" name="Rectángulo redondeado 6">
            <a:extLst>
              <a:ext uri="{FF2B5EF4-FFF2-40B4-BE49-F238E27FC236}">
                <a16:creationId xmlns:a16="http://schemas.microsoft.com/office/drawing/2014/main" id="{04B5B81F-7A92-4B14-BD49-244E1F240655}"/>
              </a:ext>
            </a:extLst>
          </p:cNvPr>
          <p:cNvSpPr/>
          <p:nvPr/>
        </p:nvSpPr>
        <p:spPr>
          <a:xfrm>
            <a:off x="6915807" y="4456386"/>
            <a:ext cx="4056993" cy="11666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Se establece rol rector del MINEDUC y deber de coordinación entre la DEP, la DEG y la </a:t>
            </a:r>
            <a:r>
              <a:rPr lang="es-CL" dirty="0" err="1"/>
              <a:t>SEParv</a:t>
            </a:r>
            <a:r>
              <a:rPr lang="es-CL" dirty="0"/>
              <a:t>.</a:t>
            </a:r>
          </a:p>
        </p:txBody>
      </p:sp>
    </p:spTree>
    <p:extLst>
      <p:ext uri="{BB962C8B-B14F-4D97-AF65-F5344CB8AC3E}">
        <p14:creationId xmlns:p14="http://schemas.microsoft.com/office/powerpoint/2010/main" val="10935226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B39723-B48C-B50D-DA8E-9E0A31C9F5B6}"/>
              </a:ext>
            </a:extLst>
          </p:cNvPr>
          <p:cNvSpPr>
            <a:spLocks noGrp="1"/>
          </p:cNvSpPr>
          <p:nvPr>
            <p:ph type="title"/>
          </p:nvPr>
        </p:nvSpPr>
        <p:spPr/>
        <p:txBody>
          <a:bodyPr/>
          <a:lstStyle/>
          <a:p>
            <a:r>
              <a:rPr lang="es-CL" dirty="0"/>
              <a:t>Propuesta indicaciones </a:t>
            </a:r>
            <a:r>
              <a:rPr lang="es-CL" dirty="0" err="1"/>
              <a:t>andime</a:t>
            </a:r>
            <a:endParaRPr lang="es-CL" dirty="0"/>
          </a:p>
        </p:txBody>
      </p:sp>
      <p:sp>
        <p:nvSpPr>
          <p:cNvPr id="5" name="CuadroTexto 4">
            <a:extLst>
              <a:ext uri="{FF2B5EF4-FFF2-40B4-BE49-F238E27FC236}">
                <a16:creationId xmlns:a16="http://schemas.microsoft.com/office/drawing/2014/main" id="{AC3BF7B6-CFFD-AF02-C0EA-7BF7C0D372C8}"/>
              </a:ext>
            </a:extLst>
          </p:cNvPr>
          <p:cNvSpPr txBox="1"/>
          <p:nvPr/>
        </p:nvSpPr>
        <p:spPr>
          <a:xfrm>
            <a:off x="3044599" y="2015732"/>
            <a:ext cx="6102802" cy="369332"/>
          </a:xfrm>
          <a:prstGeom prst="rect">
            <a:avLst/>
          </a:prstGeom>
          <a:noFill/>
        </p:spPr>
        <p:txBody>
          <a:bodyPr wrap="square">
            <a:spAutoFit/>
          </a:bodyPr>
          <a:lstStyle/>
          <a:p>
            <a:pPr algn="ctr"/>
            <a:r>
              <a:rPr lang="es-CL" b="1" dirty="0">
                <a:highlight>
                  <a:srgbClr val="FFFF00"/>
                </a:highlight>
              </a:rPr>
              <a:t>INFRAESTRUCTURA</a:t>
            </a:r>
          </a:p>
        </p:txBody>
      </p:sp>
      <p:pic>
        <p:nvPicPr>
          <p:cNvPr id="8" name="Marcador de contenido 7">
            <a:extLst>
              <a:ext uri="{FF2B5EF4-FFF2-40B4-BE49-F238E27FC236}">
                <a16:creationId xmlns:a16="http://schemas.microsoft.com/office/drawing/2014/main" id="{83419FB4-FB0B-868E-B212-53F76AC2D16E}"/>
              </a:ext>
            </a:extLst>
          </p:cNvPr>
          <p:cNvPicPr>
            <a:picLocks noGrp="1" noChangeAspect="1"/>
          </p:cNvPicPr>
          <p:nvPr>
            <p:ph idx="1"/>
          </p:nvPr>
        </p:nvPicPr>
        <p:blipFill>
          <a:blip r:embed="rId2"/>
          <a:stretch>
            <a:fillRect/>
          </a:stretch>
        </p:blipFill>
        <p:spPr>
          <a:xfrm>
            <a:off x="169643" y="2547726"/>
            <a:ext cx="5926357" cy="2456521"/>
          </a:xfrm>
        </p:spPr>
      </p:pic>
      <p:pic>
        <p:nvPicPr>
          <p:cNvPr id="12" name="Imagen 11">
            <a:extLst>
              <a:ext uri="{FF2B5EF4-FFF2-40B4-BE49-F238E27FC236}">
                <a16:creationId xmlns:a16="http://schemas.microsoft.com/office/drawing/2014/main" id="{5BA37289-7EB7-B82A-6430-A19F256C3AAE}"/>
              </a:ext>
            </a:extLst>
          </p:cNvPr>
          <p:cNvPicPr>
            <a:picLocks noChangeAspect="1"/>
          </p:cNvPicPr>
          <p:nvPr/>
        </p:nvPicPr>
        <p:blipFill>
          <a:blip r:embed="rId3"/>
          <a:stretch>
            <a:fillRect/>
          </a:stretch>
        </p:blipFill>
        <p:spPr>
          <a:xfrm>
            <a:off x="6153207" y="2547042"/>
            <a:ext cx="5869150" cy="1959786"/>
          </a:xfrm>
          <a:prstGeom prst="rect">
            <a:avLst/>
          </a:prstGeom>
        </p:spPr>
      </p:pic>
      <p:sp>
        <p:nvSpPr>
          <p:cNvPr id="13" name="Rectángulo redondeado 12">
            <a:extLst>
              <a:ext uri="{FF2B5EF4-FFF2-40B4-BE49-F238E27FC236}">
                <a16:creationId xmlns:a16="http://schemas.microsoft.com/office/drawing/2014/main" id="{F1DD5237-7641-F5CF-AC8E-A660AC264FB8}"/>
              </a:ext>
            </a:extLst>
          </p:cNvPr>
          <p:cNvSpPr/>
          <p:nvPr/>
        </p:nvSpPr>
        <p:spPr>
          <a:xfrm>
            <a:off x="966952" y="5200116"/>
            <a:ext cx="9816662" cy="1072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Problema estructural de gobernanza en Infraestructura se debe resolver internamente en el MINEDUC. No lo resolverá una nueva ley.</a:t>
            </a:r>
          </a:p>
        </p:txBody>
      </p:sp>
    </p:spTree>
    <p:extLst>
      <p:ext uri="{BB962C8B-B14F-4D97-AF65-F5344CB8AC3E}">
        <p14:creationId xmlns:p14="http://schemas.microsoft.com/office/powerpoint/2010/main" val="31473008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36906C-679A-B922-9F65-BE82F5F0FFD8}"/>
              </a:ext>
            </a:extLst>
          </p:cNvPr>
          <p:cNvSpPr>
            <a:spLocks noGrp="1"/>
          </p:cNvSpPr>
          <p:nvPr>
            <p:ph type="title"/>
          </p:nvPr>
        </p:nvSpPr>
        <p:spPr/>
        <p:txBody>
          <a:bodyPr/>
          <a:lstStyle/>
          <a:p>
            <a:r>
              <a:rPr lang="es-CL" dirty="0"/>
              <a:t>Propuesta indicaciones </a:t>
            </a:r>
            <a:r>
              <a:rPr lang="es-CL" dirty="0" err="1"/>
              <a:t>andime</a:t>
            </a:r>
            <a:endParaRPr lang="es-CL" dirty="0"/>
          </a:p>
        </p:txBody>
      </p:sp>
      <p:sp>
        <p:nvSpPr>
          <p:cNvPr id="5" name="CuadroTexto 4">
            <a:extLst>
              <a:ext uri="{FF2B5EF4-FFF2-40B4-BE49-F238E27FC236}">
                <a16:creationId xmlns:a16="http://schemas.microsoft.com/office/drawing/2014/main" id="{7CB4BB1E-239D-E150-B50D-E41E354B2E0D}"/>
              </a:ext>
            </a:extLst>
          </p:cNvPr>
          <p:cNvSpPr txBox="1"/>
          <p:nvPr/>
        </p:nvSpPr>
        <p:spPr>
          <a:xfrm>
            <a:off x="3044599" y="2015732"/>
            <a:ext cx="6102802" cy="369332"/>
          </a:xfrm>
          <a:prstGeom prst="rect">
            <a:avLst/>
          </a:prstGeom>
          <a:noFill/>
        </p:spPr>
        <p:txBody>
          <a:bodyPr wrap="square">
            <a:spAutoFit/>
          </a:bodyPr>
          <a:lstStyle/>
          <a:p>
            <a:pPr algn="ctr"/>
            <a:r>
              <a:rPr lang="es-CL" b="1" dirty="0">
                <a:highlight>
                  <a:srgbClr val="FFFF00"/>
                </a:highlight>
              </a:rPr>
              <a:t>SUPERVISIÓN TÉCNICO PEDAGÓGICA</a:t>
            </a:r>
            <a:endParaRPr lang="es-CL" dirty="0"/>
          </a:p>
        </p:txBody>
      </p:sp>
      <p:pic>
        <p:nvPicPr>
          <p:cNvPr id="7" name="Marcador de contenido 6">
            <a:extLst>
              <a:ext uri="{FF2B5EF4-FFF2-40B4-BE49-F238E27FC236}">
                <a16:creationId xmlns:a16="http://schemas.microsoft.com/office/drawing/2014/main" id="{AB7FCBAE-4FC0-593E-73F6-6897140A3CA4}"/>
              </a:ext>
            </a:extLst>
          </p:cNvPr>
          <p:cNvPicPr>
            <a:picLocks noGrp="1" noChangeAspect="1"/>
          </p:cNvPicPr>
          <p:nvPr>
            <p:ph idx="1"/>
          </p:nvPr>
        </p:nvPicPr>
        <p:blipFill>
          <a:blip r:embed="rId2"/>
          <a:stretch>
            <a:fillRect/>
          </a:stretch>
        </p:blipFill>
        <p:spPr>
          <a:xfrm>
            <a:off x="423819" y="2547042"/>
            <a:ext cx="4873395" cy="4195358"/>
          </a:xfrm>
        </p:spPr>
      </p:pic>
      <p:pic>
        <p:nvPicPr>
          <p:cNvPr id="9" name="Imagen 8">
            <a:extLst>
              <a:ext uri="{FF2B5EF4-FFF2-40B4-BE49-F238E27FC236}">
                <a16:creationId xmlns:a16="http://schemas.microsoft.com/office/drawing/2014/main" id="{E1245E08-D1CE-010B-6EA4-97442E2232F3}"/>
              </a:ext>
            </a:extLst>
          </p:cNvPr>
          <p:cNvPicPr>
            <a:picLocks noChangeAspect="1"/>
          </p:cNvPicPr>
          <p:nvPr/>
        </p:nvPicPr>
        <p:blipFill>
          <a:blip r:embed="rId3"/>
          <a:stretch>
            <a:fillRect/>
          </a:stretch>
        </p:blipFill>
        <p:spPr>
          <a:xfrm>
            <a:off x="5423337" y="2547042"/>
            <a:ext cx="6590205" cy="1724116"/>
          </a:xfrm>
          <a:prstGeom prst="rect">
            <a:avLst/>
          </a:prstGeom>
        </p:spPr>
      </p:pic>
    </p:spTree>
    <p:extLst>
      <p:ext uri="{BB962C8B-B14F-4D97-AF65-F5344CB8AC3E}">
        <p14:creationId xmlns:p14="http://schemas.microsoft.com/office/powerpoint/2010/main" val="24360336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FCD25E-FDDB-4FA5-DEF8-FF9EAC828684}"/>
              </a:ext>
            </a:extLst>
          </p:cNvPr>
          <p:cNvSpPr>
            <a:spLocks noGrp="1"/>
          </p:cNvSpPr>
          <p:nvPr>
            <p:ph type="title"/>
          </p:nvPr>
        </p:nvSpPr>
        <p:spPr/>
        <p:txBody>
          <a:bodyPr/>
          <a:lstStyle/>
          <a:p>
            <a:r>
              <a:rPr lang="es-CL" dirty="0"/>
              <a:t>Propuesta indicaciones </a:t>
            </a:r>
            <a:r>
              <a:rPr lang="es-CL" dirty="0" err="1"/>
              <a:t>andime</a:t>
            </a:r>
            <a:endParaRPr lang="es-CL" dirty="0"/>
          </a:p>
        </p:txBody>
      </p:sp>
      <p:sp>
        <p:nvSpPr>
          <p:cNvPr id="5" name="CuadroTexto 4">
            <a:extLst>
              <a:ext uri="{FF2B5EF4-FFF2-40B4-BE49-F238E27FC236}">
                <a16:creationId xmlns:a16="http://schemas.microsoft.com/office/drawing/2014/main" id="{E8C02F9E-EA87-2019-A617-B04B04DFA7BE}"/>
              </a:ext>
            </a:extLst>
          </p:cNvPr>
          <p:cNvSpPr txBox="1"/>
          <p:nvPr/>
        </p:nvSpPr>
        <p:spPr>
          <a:xfrm>
            <a:off x="3044599" y="2015732"/>
            <a:ext cx="6102802" cy="369332"/>
          </a:xfrm>
          <a:prstGeom prst="rect">
            <a:avLst/>
          </a:prstGeom>
          <a:noFill/>
        </p:spPr>
        <p:txBody>
          <a:bodyPr wrap="square">
            <a:spAutoFit/>
          </a:bodyPr>
          <a:lstStyle/>
          <a:p>
            <a:pPr algn="ctr"/>
            <a:r>
              <a:rPr lang="es-CL" b="1" dirty="0">
                <a:highlight>
                  <a:srgbClr val="FFFF00"/>
                </a:highlight>
              </a:rPr>
              <a:t>SUPERVISIÓN TÉCNICO PEDAGÓGICA</a:t>
            </a:r>
            <a:endParaRPr lang="es-CL" dirty="0"/>
          </a:p>
        </p:txBody>
      </p:sp>
      <p:pic>
        <p:nvPicPr>
          <p:cNvPr id="8" name="Marcador de contenido 7">
            <a:extLst>
              <a:ext uri="{FF2B5EF4-FFF2-40B4-BE49-F238E27FC236}">
                <a16:creationId xmlns:a16="http://schemas.microsoft.com/office/drawing/2014/main" id="{AF0EE1BD-9791-D4F5-5920-F3F753C2C5E2}"/>
              </a:ext>
            </a:extLst>
          </p:cNvPr>
          <p:cNvPicPr>
            <a:picLocks noGrp="1" noChangeAspect="1"/>
          </p:cNvPicPr>
          <p:nvPr>
            <p:ph idx="1"/>
          </p:nvPr>
        </p:nvPicPr>
        <p:blipFill>
          <a:blip r:embed="rId2"/>
          <a:stretch>
            <a:fillRect/>
          </a:stretch>
        </p:blipFill>
        <p:spPr>
          <a:xfrm>
            <a:off x="343367" y="2417918"/>
            <a:ext cx="4988474" cy="4257474"/>
          </a:xfrm>
        </p:spPr>
      </p:pic>
      <p:pic>
        <p:nvPicPr>
          <p:cNvPr id="11" name="Imagen 10">
            <a:extLst>
              <a:ext uri="{FF2B5EF4-FFF2-40B4-BE49-F238E27FC236}">
                <a16:creationId xmlns:a16="http://schemas.microsoft.com/office/drawing/2014/main" id="{1D5FB347-68CC-723A-E618-86701DEF3FEE}"/>
              </a:ext>
            </a:extLst>
          </p:cNvPr>
          <p:cNvPicPr>
            <a:picLocks noChangeAspect="1"/>
          </p:cNvPicPr>
          <p:nvPr/>
        </p:nvPicPr>
        <p:blipFill>
          <a:blip r:embed="rId3"/>
          <a:stretch>
            <a:fillRect/>
          </a:stretch>
        </p:blipFill>
        <p:spPr>
          <a:xfrm>
            <a:off x="5519040" y="2449595"/>
            <a:ext cx="6494722" cy="2238795"/>
          </a:xfrm>
          <a:prstGeom prst="rect">
            <a:avLst/>
          </a:prstGeom>
        </p:spPr>
      </p:pic>
    </p:spTree>
    <p:extLst>
      <p:ext uri="{BB962C8B-B14F-4D97-AF65-F5344CB8AC3E}">
        <p14:creationId xmlns:p14="http://schemas.microsoft.com/office/powerpoint/2010/main" val="3872283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805F9F-78C1-4E8A-8F2E-F19EFF8C1200}"/>
              </a:ext>
            </a:extLst>
          </p:cNvPr>
          <p:cNvSpPr>
            <a:spLocks noGrp="1"/>
          </p:cNvSpPr>
          <p:nvPr>
            <p:ph type="title"/>
          </p:nvPr>
        </p:nvSpPr>
        <p:spPr/>
        <p:txBody>
          <a:bodyPr/>
          <a:lstStyle/>
          <a:p>
            <a:r>
              <a:rPr lang="es-ES" dirty="0"/>
              <a:t>Historia Proyecto modificación 21.040</a:t>
            </a:r>
            <a:endParaRPr lang="es-CL" dirty="0"/>
          </a:p>
        </p:txBody>
      </p:sp>
      <p:sp>
        <p:nvSpPr>
          <p:cNvPr id="3" name="Marcador de contenido 2">
            <a:extLst>
              <a:ext uri="{FF2B5EF4-FFF2-40B4-BE49-F238E27FC236}">
                <a16:creationId xmlns:a16="http://schemas.microsoft.com/office/drawing/2014/main" id="{2056CA8C-71E5-172D-0C26-75A65D0E9247}"/>
              </a:ext>
            </a:extLst>
          </p:cNvPr>
          <p:cNvSpPr>
            <a:spLocks noGrp="1"/>
          </p:cNvSpPr>
          <p:nvPr>
            <p:ph sz="half" idx="1"/>
          </p:nvPr>
        </p:nvSpPr>
        <p:spPr/>
        <p:txBody>
          <a:bodyPr/>
          <a:lstStyle/>
          <a:p>
            <a:pPr algn="just"/>
            <a:r>
              <a:rPr lang="es-ES" b="1" kern="100" dirty="0">
                <a:effectLst/>
                <a:latin typeface="Arial" panose="020B0604020202020204" pitchFamily="34" charset="0"/>
                <a:ea typeface="Aptos" panose="020B0004020202020204" pitchFamily="34" charset="0"/>
                <a:cs typeface="Arial" panose="020B0604020202020204" pitchFamily="34" charset="0"/>
              </a:rPr>
              <a:t>03 de abril 2024 Ministro Nicolas Cataldo ingresa Proyecto de ley </a:t>
            </a:r>
            <a:r>
              <a:rPr lang="es-ES" b="1" kern="100" dirty="0">
                <a:latin typeface="Arial" panose="020B0604020202020204" pitchFamily="34" charset="0"/>
                <a:ea typeface="Aptos" panose="020B0004020202020204" pitchFamily="34" charset="0"/>
                <a:cs typeface="Arial" panose="020B0604020202020204" pitchFamily="34" charset="0"/>
              </a:rPr>
              <a:t>que modifica</a:t>
            </a:r>
            <a:r>
              <a:rPr lang="es-ES" b="1" kern="100" dirty="0">
                <a:effectLst/>
                <a:latin typeface="Arial" panose="020B0604020202020204" pitchFamily="34" charset="0"/>
                <a:ea typeface="Aptos" panose="020B0004020202020204" pitchFamily="34" charset="0"/>
                <a:cs typeface="Arial" panose="020B0604020202020204" pitchFamily="34" charset="0"/>
              </a:rPr>
              <a:t> ley 21.040, en la cámara del Senado. Ahí se ingresaron algunos artículos del trabajo Prelegislativo realizado por ANDIME – MINEDUC, ejemplo el articulo 18 ter.</a:t>
            </a:r>
            <a:endParaRPr lang="es-CL" kern="100" dirty="0">
              <a:effectLst/>
              <a:latin typeface="Arial" panose="020B0604020202020204" pitchFamily="34" charset="0"/>
              <a:ea typeface="Aptos" panose="020B0004020202020204" pitchFamily="34" charset="0"/>
              <a:cs typeface="Arial" panose="020B0604020202020204" pitchFamily="34" charset="0"/>
            </a:endParaRPr>
          </a:p>
          <a:p>
            <a:pPr marL="0" indent="0">
              <a:buNone/>
            </a:pPr>
            <a:endParaRPr lang="es-CL" dirty="0"/>
          </a:p>
        </p:txBody>
      </p:sp>
      <p:pic>
        <p:nvPicPr>
          <p:cNvPr id="6" name="Marcador de contenido 5" descr="Un grupo de personas sentadas frente a una mesa con una computadora&#10;&#10;Descripción generada automáticamente">
            <a:extLst>
              <a:ext uri="{FF2B5EF4-FFF2-40B4-BE49-F238E27FC236}">
                <a16:creationId xmlns:a16="http://schemas.microsoft.com/office/drawing/2014/main" id="{09DD4EB7-DCA3-931D-9F42-E6B8F8061657}"/>
              </a:ext>
            </a:extLst>
          </p:cNvPr>
          <p:cNvPicPr>
            <a:picLocks noGrp="1" noChangeAspect="1"/>
          </p:cNvPicPr>
          <p:nvPr>
            <p:ph sz="half" idx="2"/>
          </p:nvPr>
        </p:nvPicPr>
        <p:blipFill>
          <a:blip r:embed="rId2"/>
          <a:stretch>
            <a:fillRect/>
          </a:stretch>
        </p:blipFill>
        <p:spPr>
          <a:xfrm>
            <a:off x="6441546" y="2017713"/>
            <a:ext cx="4588933" cy="3441700"/>
          </a:xfrm>
        </p:spPr>
      </p:pic>
    </p:spTree>
    <p:extLst>
      <p:ext uri="{BB962C8B-B14F-4D97-AF65-F5344CB8AC3E}">
        <p14:creationId xmlns:p14="http://schemas.microsoft.com/office/powerpoint/2010/main" val="3009014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A0DDF4-599A-BF27-7E18-E5C58167160B}"/>
              </a:ext>
            </a:extLst>
          </p:cNvPr>
          <p:cNvSpPr>
            <a:spLocks noGrp="1"/>
          </p:cNvSpPr>
          <p:nvPr>
            <p:ph type="title"/>
          </p:nvPr>
        </p:nvSpPr>
        <p:spPr/>
        <p:txBody>
          <a:bodyPr/>
          <a:lstStyle/>
          <a:p>
            <a:pPr algn="ctr"/>
            <a:r>
              <a:rPr lang="es-ES" dirty="0"/>
              <a:t>TRABAJO CON SENADORES</a:t>
            </a:r>
            <a:endParaRPr lang="es-CL" dirty="0"/>
          </a:p>
        </p:txBody>
      </p:sp>
      <p:sp>
        <p:nvSpPr>
          <p:cNvPr id="3" name="Marcador de contenido 2">
            <a:extLst>
              <a:ext uri="{FF2B5EF4-FFF2-40B4-BE49-F238E27FC236}">
                <a16:creationId xmlns:a16="http://schemas.microsoft.com/office/drawing/2014/main" id="{26D1043A-A3B5-7C65-F261-32FC18E63F47}"/>
              </a:ext>
            </a:extLst>
          </p:cNvPr>
          <p:cNvSpPr>
            <a:spLocks noGrp="1"/>
          </p:cNvSpPr>
          <p:nvPr>
            <p:ph sz="half" idx="1"/>
          </p:nvPr>
        </p:nvSpPr>
        <p:spPr/>
        <p:txBody>
          <a:bodyPr/>
          <a:lstStyle/>
          <a:p>
            <a:pPr marL="342900" lvl="0" indent="-342900">
              <a:lnSpc>
                <a:spcPct val="107000"/>
              </a:lnSpc>
              <a:buFont typeface="Aptos" panose="020B0004020202020204" pitchFamily="34" charset="0"/>
              <a:buChar char="-"/>
            </a:pPr>
            <a:r>
              <a:rPr lang="es-ES" sz="1800" b="1" kern="100" dirty="0">
                <a:effectLst/>
                <a:latin typeface="Aptos" panose="020B0004020202020204" pitchFamily="34" charset="0"/>
                <a:ea typeface="Aptos" panose="020B0004020202020204" pitchFamily="34" charset="0"/>
                <a:cs typeface="Times New Roman" panose="02020603050405020304" pitchFamily="18" charset="0"/>
              </a:rPr>
              <a:t>05 de junio 2024 Exposición de ANDIME NACIONAL EN LA COMISION DEL SENADO ONLINE</a:t>
            </a:r>
            <a:endParaRPr lang="es-CL"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Aptos" panose="020B0004020202020204" pitchFamily="34" charset="0"/>
              <a:buChar char="-"/>
            </a:pPr>
            <a:r>
              <a:rPr lang="es-ES" sz="1800" b="1" kern="100" dirty="0">
                <a:effectLst/>
                <a:latin typeface="Aptos" panose="020B0004020202020204" pitchFamily="34" charset="0"/>
                <a:ea typeface="Aptos" panose="020B0004020202020204" pitchFamily="34" charset="0"/>
                <a:cs typeface="Times New Roman" panose="02020603050405020304" pitchFamily="18" charset="0"/>
              </a:rPr>
              <a:t>08 de julio 2024 Equipo legislativo del Senador Jose Garcia Ruminot.</a:t>
            </a:r>
            <a:endParaRPr lang="es-CL"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Aptos" panose="020B0004020202020204" pitchFamily="34" charset="0"/>
              <a:buChar char="-"/>
            </a:pPr>
            <a:r>
              <a:rPr lang="es-ES" sz="1800" b="1" kern="100" dirty="0">
                <a:effectLst/>
                <a:latin typeface="Aptos" panose="020B0004020202020204" pitchFamily="34" charset="0"/>
                <a:ea typeface="Aptos" panose="020B0004020202020204" pitchFamily="34" charset="0"/>
                <a:cs typeface="Times New Roman" panose="02020603050405020304" pitchFamily="18" charset="0"/>
              </a:rPr>
              <a:t>29 de julio 2024 jefe de gabinete del Senador Quintana.</a:t>
            </a:r>
            <a:endParaRPr lang="es-CL"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ptos" panose="020B0004020202020204" pitchFamily="34" charset="0"/>
              <a:buChar char="-"/>
            </a:pPr>
            <a:r>
              <a:rPr lang="es-ES" sz="1800" b="1" kern="100" dirty="0">
                <a:effectLst/>
                <a:latin typeface="Aptos" panose="020B0004020202020204" pitchFamily="34" charset="0"/>
                <a:ea typeface="Aptos" panose="020B0004020202020204" pitchFamily="34" charset="0"/>
                <a:cs typeface="Times New Roman" panose="02020603050405020304" pitchFamily="18" charset="0"/>
              </a:rPr>
              <a:t>31 de julio 2024 Senador Gustavo Sanhueza online.</a:t>
            </a:r>
            <a:endParaRPr lang="es-CL"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s-CL" dirty="0"/>
          </a:p>
        </p:txBody>
      </p:sp>
      <p:pic>
        <p:nvPicPr>
          <p:cNvPr id="6" name="Marcador de contenido 5" descr="Un grupo de personas sentadas en una sala&#10;&#10;Descripción generada automáticamente">
            <a:extLst>
              <a:ext uri="{FF2B5EF4-FFF2-40B4-BE49-F238E27FC236}">
                <a16:creationId xmlns:a16="http://schemas.microsoft.com/office/drawing/2014/main" id="{2ECFEC95-8607-9751-34D9-FEA14E4AA871}"/>
              </a:ext>
            </a:extLst>
          </p:cNvPr>
          <p:cNvPicPr>
            <a:picLocks noGrp="1" noChangeAspect="1"/>
          </p:cNvPicPr>
          <p:nvPr>
            <p:ph sz="half" idx="2"/>
          </p:nvPr>
        </p:nvPicPr>
        <p:blipFill>
          <a:blip r:embed="rId2"/>
          <a:stretch>
            <a:fillRect/>
          </a:stretch>
        </p:blipFill>
        <p:spPr>
          <a:xfrm>
            <a:off x="6441546" y="2017713"/>
            <a:ext cx="4588933" cy="3441700"/>
          </a:xfrm>
        </p:spPr>
      </p:pic>
    </p:spTree>
    <p:extLst>
      <p:ext uri="{BB962C8B-B14F-4D97-AF65-F5344CB8AC3E}">
        <p14:creationId xmlns:p14="http://schemas.microsoft.com/office/powerpoint/2010/main" val="720022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AFEFFF-0CCD-D862-DE3F-0C7AB6A96A2C}"/>
              </a:ext>
            </a:extLst>
          </p:cNvPr>
          <p:cNvSpPr>
            <a:spLocks noGrp="1"/>
          </p:cNvSpPr>
          <p:nvPr>
            <p:ph type="title"/>
          </p:nvPr>
        </p:nvSpPr>
        <p:spPr/>
        <p:txBody>
          <a:bodyPr/>
          <a:lstStyle/>
          <a:p>
            <a:pPr algn="ctr"/>
            <a:r>
              <a:rPr lang="es-ES" dirty="0"/>
              <a:t>TRABAJO CON SENADORES</a:t>
            </a:r>
            <a:endParaRPr lang="es-CL" dirty="0"/>
          </a:p>
        </p:txBody>
      </p:sp>
      <p:sp>
        <p:nvSpPr>
          <p:cNvPr id="3" name="Marcador de contenido 2">
            <a:extLst>
              <a:ext uri="{FF2B5EF4-FFF2-40B4-BE49-F238E27FC236}">
                <a16:creationId xmlns:a16="http://schemas.microsoft.com/office/drawing/2014/main" id="{2C9DC06D-D930-A7ED-EB33-C06DC8C19160}"/>
              </a:ext>
            </a:extLst>
          </p:cNvPr>
          <p:cNvSpPr>
            <a:spLocks noGrp="1"/>
          </p:cNvSpPr>
          <p:nvPr>
            <p:ph sz="half" idx="1"/>
          </p:nvPr>
        </p:nvSpPr>
        <p:spPr/>
        <p:txBody>
          <a:bodyPr>
            <a:normAutofit fontScale="92500" lnSpcReduction="10000"/>
          </a:bodyPr>
          <a:lstStyle/>
          <a:p>
            <a:pPr marL="342900" lvl="0" indent="-342900">
              <a:lnSpc>
                <a:spcPct val="107000"/>
              </a:lnSpc>
              <a:buFont typeface="Aptos" panose="020B0004020202020204" pitchFamily="34" charset="0"/>
              <a:buChar char="-"/>
            </a:pPr>
            <a:r>
              <a:rPr lang="es-ES" sz="1800" b="1" kern="100" dirty="0">
                <a:effectLst/>
                <a:latin typeface="Aptos" panose="020B0004020202020204" pitchFamily="34" charset="0"/>
                <a:ea typeface="Aptos" panose="020B0004020202020204" pitchFamily="34" charset="0"/>
                <a:cs typeface="Times New Roman" panose="02020603050405020304" pitchFamily="18" charset="0"/>
              </a:rPr>
              <a:t>07 de agosto 2024 reunión con Senador Fidel Espinoza online.</a:t>
            </a:r>
            <a:endParaRPr lang="es-CL"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Aptos" panose="020B0004020202020204" pitchFamily="34" charset="0"/>
              <a:buChar char="-"/>
            </a:pPr>
            <a:r>
              <a:rPr lang="es-ES" sz="1800" b="1" kern="100" dirty="0">
                <a:effectLst/>
                <a:latin typeface="Aptos" panose="020B0004020202020204" pitchFamily="34" charset="0"/>
                <a:ea typeface="Aptos" panose="020B0004020202020204" pitchFamily="34" charset="0"/>
                <a:cs typeface="Times New Roman" panose="02020603050405020304" pitchFamily="18" charset="0"/>
              </a:rPr>
              <a:t>28 de agosto 2024 reunión con Senadora Yasna Provoste.</a:t>
            </a:r>
            <a:endParaRPr lang="es-CL"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Aptos" panose="020B0004020202020204" pitchFamily="34" charset="0"/>
              <a:buChar char="-"/>
            </a:pPr>
            <a:r>
              <a:rPr lang="es-ES" sz="1800" b="1" kern="100" dirty="0">
                <a:effectLst/>
                <a:latin typeface="Aptos" panose="020B0004020202020204" pitchFamily="34" charset="0"/>
                <a:ea typeface="Aptos" panose="020B0004020202020204" pitchFamily="34" charset="0"/>
                <a:cs typeface="Times New Roman" panose="02020603050405020304" pitchFamily="18" charset="0"/>
              </a:rPr>
              <a:t>28 de agosto 2024 reunión almuerzo con Comité de Senadores Apruebo Dignidad</a:t>
            </a:r>
            <a:endParaRPr lang="es-CL"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pPr>
            <a:r>
              <a:rPr lang="es-ES" sz="1800" b="1" kern="100" dirty="0">
                <a:effectLst/>
                <a:latin typeface="Aptos" panose="020B0004020202020204" pitchFamily="34" charset="0"/>
                <a:ea typeface="Aptos" panose="020B0004020202020204" pitchFamily="34" charset="0"/>
                <a:cs typeface="Times New Roman" panose="02020603050405020304" pitchFamily="18" charset="0"/>
              </a:rPr>
              <a:t>Daniel Nuñez, Alejandra Sepulveda, Claudia Pascual y </a:t>
            </a:r>
            <a:r>
              <a:rPr lang="es-ES"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Esteban Velazquez</a:t>
            </a:r>
            <a:r>
              <a:rPr lang="es-ES" sz="1800" b="1" kern="100" dirty="0">
                <a:effectLst/>
                <a:latin typeface="Aptos" panose="020B0004020202020204" pitchFamily="34" charset="0"/>
                <a:ea typeface="Aptos" panose="020B0004020202020204" pitchFamily="34" charset="0"/>
                <a:cs typeface="Times New Roman" panose="02020603050405020304" pitchFamily="18" charset="0"/>
              </a:rPr>
              <a:t>.</a:t>
            </a:r>
            <a:endParaRPr lang="es-CL"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ptos" panose="020B0004020202020204" pitchFamily="34" charset="0"/>
              <a:buChar char="-"/>
            </a:pPr>
            <a:r>
              <a:rPr lang="es-ES" sz="1800" b="1" kern="100" dirty="0">
                <a:effectLst/>
                <a:latin typeface="Aptos" panose="020B0004020202020204" pitchFamily="34" charset="0"/>
                <a:ea typeface="Aptos" panose="020B0004020202020204" pitchFamily="34" charset="0"/>
                <a:cs typeface="Times New Roman" panose="02020603050405020304" pitchFamily="18" charset="0"/>
              </a:rPr>
              <a:t>13 de septiembre 2024 reunión con Senador Juan Ignacio Latorre.</a:t>
            </a:r>
            <a:endParaRPr lang="es-CL"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s-CL" dirty="0"/>
          </a:p>
        </p:txBody>
      </p:sp>
      <p:pic>
        <p:nvPicPr>
          <p:cNvPr id="6" name="Marcador de contenido 5" descr="Un grupo de personas frente a una mesa con un pastel&#10;&#10;Descripción generada automáticamente">
            <a:extLst>
              <a:ext uri="{FF2B5EF4-FFF2-40B4-BE49-F238E27FC236}">
                <a16:creationId xmlns:a16="http://schemas.microsoft.com/office/drawing/2014/main" id="{7B4BC139-8D37-68B4-EDBD-91C410F64C5B}"/>
              </a:ext>
            </a:extLst>
          </p:cNvPr>
          <p:cNvPicPr>
            <a:picLocks noGrp="1" noChangeAspect="1"/>
          </p:cNvPicPr>
          <p:nvPr>
            <p:ph sz="half" idx="2"/>
          </p:nvPr>
        </p:nvPicPr>
        <p:blipFill>
          <a:blip r:embed="rId2"/>
          <a:stretch>
            <a:fillRect/>
          </a:stretch>
        </p:blipFill>
        <p:spPr>
          <a:xfrm>
            <a:off x="6441546" y="2017713"/>
            <a:ext cx="4588933" cy="3441700"/>
          </a:xfrm>
        </p:spPr>
      </p:pic>
    </p:spTree>
    <p:extLst>
      <p:ext uri="{BB962C8B-B14F-4D97-AF65-F5344CB8AC3E}">
        <p14:creationId xmlns:p14="http://schemas.microsoft.com/office/powerpoint/2010/main" val="4095370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8526CD-44C9-F527-48EC-FA571E897493}"/>
              </a:ext>
            </a:extLst>
          </p:cNvPr>
          <p:cNvSpPr>
            <a:spLocks noGrp="1"/>
          </p:cNvSpPr>
          <p:nvPr>
            <p:ph type="title"/>
          </p:nvPr>
        </p:nvSpPr>
        <p:spPr/>
        <p:txBody>
          <a:bodyPr/>
          <a:lstStyle/>
          <a:p>
            <a:r>
              <a:rPr lang="es-CL" dirty="0"/>
              <a:t>¿SOBRE QUÉ HABLAREMOS?</a:t>
            </a:r>
          </a:p>
        </p:txBody>
      </p:sp>
      <p:sp>
        <p:nvSpPr>
          <p:cNvPr id="3" name="Marcador de contenido 2">
            <a:extLst>
              <a:ext uri="{FF2B5EF4-FFF2-40B4-BE49-F238E27FC236}">
                <a16:creationId xmlns:a16="http://schemas.microsoft.com/office/drawing/2014/main" id="{B0FE2A05-40F7-2DE4-C271-22FB83E558F1}"/>
              </a:ext>
            </a:extLst>
          </p:cNvPr>
          <p:cNvSpPr>
            <a:spLocks noGrp="1"/>
          </p:cNvSpPr>
          <p:nvPr>
            <p:ph idx="1"/>
          </p:nvPr>
        </p:nvSpPr>
        <p:spPr/>
        <p:txBody>
          <a:bodyPr/>
          <a:lstStyle/>
          <a:p>
            <a:pPr marL="457200" indent="-457200">
              <a:lnSpc>
                <a:spcPct val="300000"/>
              </a:lnSpc>
              <a:buFont typeface="+mj-lt"/>
              <a:buAutoNum type="arabicPeriod"/>
            </a:pPr>
            <a:r>
              <a:rPr lang="es-CL" dirty="0"/>
              <a:t>Panorama general del PDL Nº16705-04</a:t>
            </a:r>
          </a:p>
          <a:p>
            <a:pPr marL="457200" indent="-457200">
              <a:lnSpc>
                <a:spcPct val="300000"/>
              </a:lnSpc>
              <a:buFont typeface="+mj-lt"/>
              <a:buAutoNum type="arabicPeriod"/>
            </a:pPr>
            <a:r>
              <a:rPr lang="es-CL" dirty="0"/>
              <a:t>Objetivos de ANDIME respecto del PDL</a:t>
            </a:r>
          </a:p>
          <a:p>
            <a:pPr marL="457200" indent="-457200">
              <a:lnSpc>
                <a:spcPct val="300000"/>
              </a:lnSpc>
              <a:buFont typeface="+mj-lt"/>
              <a:buAutoNum type="arabicPeriod"/>
            </a:pPr>
            <a:r>
              <a:rPr lang="es-CL" dirty="0"/>
              <a:t>Propuesta de indicaciones al PDL Nº16705-04</a:t>
            </a:r>
          </a:p>
        </p:txBody>
      </p:sp>
    </p:spTree>
    <p:extLst>
      <p:ext uri="{BB962C8B-B14F-4D97-AF65-F5344CB8AC3E}">
        <p14:creationId xmlns:p14="http://schemas.microsoft.com/office/powerpoint/2010/main" val="2339616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5F7FBD-6C23-A790-971F-42EC1FCCE7F6}"/>
              </a:ext>
            </a:extLst>
          </p:cNvPr>
          <p:cNvSpPr>
            <a:spLocks noGrp="1"/>
          </p:cNvSpPr>
          <p:nvPr>
            <p:ph type="title"/>
          </p:nvPr>
        </p:nvSpPr>
        <p:spPr/>
        <p:txBody>
          <a:bodyPr/>
          <a:lstStyle/>
          <a:p>
            <a:r>
              <a:rPr lang="es-CL" dirty="0"/>
              <a:t>Proyecto de ley 16705-04</a:t>
            </a:r>
          </a:p>
        </p:txBody>
      </p:sp>
      <p:sp>
        <p:nvSpPr>
          <p:cNvPr id="3" name="Marcador de contenido 2">
            <a:extLst>
              <a:ext uri="{FF2B5EF4-FFF2-40B4-BE49-F238E27FC236}">
                <a16:creationId xmlns:a16="http://schemas.microsoft.com/office/drawing/2014/main" id="{18AB7643-6FB1-44DC-44DB-E9F3BE7924F5}"/>
              </a:ext>
            </a:extLst>
          </p:cNvPr>
          <p:cNvSpPr>
            <a:spLocks noGrp="1"/>
          </p:cNvSpPr>
          <p:nvPr>
            <p:ph idx="1"/>
          </p:nvPr>
        </p:nvSpPr>
        <p:spPr/>
        <p:txBody>
          <a:bodyPr>
            <a:normAutofit fontScale="92500"/>
          </a:bodyPr>
          <a:lstStyle/>
          <a:p>
            <a:pPr marL="0" indent="0">
              <a:buNone/>
            </a:pPr>
            <a:r>
              <a:rPr lang="es-CL" b="1" dirty="0"/>
              <a:t>ANTECEDENTES = </a:t>
            </a:r>
            <a:r>
              <a:rPr lang="es-CL" dirty="0">
                <a:highlight>
                  <a:srgbClr val="FFFF00"/>
                </a:highlight>
              </a:rPr>
              <a:t>mejorar el sistema creado por la ley 21.040 (“Atacama”)</a:t>
            </a:r>
            <a:endParaRPr lang="es-CL" b="1" dirty="0">
              <a:highlight>
                <a:srgbClr val="FFFF00"/>
              </a:highlight>
            </a:endParaRPr>
          </a:p>
          <a:p>
            <a:pPr marL="0" indent="0" algn="ctr">
              <a:buNone/>
            </a:pPr>
            <a:r>
              <a:rPr lang="es-CL" dirty="0"/>
              <a:t>“</a:t>
            </a:r>
            <a:r>
              <a:rPr lang="es-CL" i="1" dirty="0"/>
              <a:t>Sin embargo, la implementación de un proyecto de esta magnitud está lejos de ser sencilla y, como se detallará en adelante, requiere de múltiples ajustes para ser exitosa. Es de público conocimiento, de hecho, la existencia de comunidades que han visto afectada la continuidad en la prestación del servicio educativo en el último período, por índoles diversas: falta de disponibilidad de recursos para la ejecución de obras de infraestructura, mantenimiento o conservación; lentitud y rigidez en procedimientos administrativos, especialmente los de remoción por graves incumplimientos a deberes funcionarios; controles ineficientes o tardíos de los procesos e instrumentos del Sistema; carencia de mecanismos preventivos o de anticipación a situaciones críticas; entre otros</a:t>
            </a:r>
            <a:r>
              <a:rPr lang="es-CL" dirty="0"/>
              <a:t>.”</a:t>
            </a:r>
          </a:p>
        </p:txBody>
      </p:sp>
    </p:spTree>
    <p:extLst>
      <p:ext uri="{BB962C8B-B14F-4D97-AF65-F5344CB8AC3E}">
        <p14:creationId xmlns:p14="http://schemas.microsoft.com/office/powerpoint/2010/main" val="432866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6823ED-E6D6-D41E-4C95-5B423E201835}"/>
              </a:ext>
            </a:extLst>
          </p:cNvPr>
          <p:cNvSpPr>
            <a:spLocks noGrp="1"/>
          </p:cNvSpPr>
          <p:nvPr>
            <p:ph type="title"/>
          </p:nvPr>
        </p:nvSpPr>
        <p:spPr/>
        <p:txBody>
          <a:bodyPr/>
          <a:lstStyle/>
          <a:p>
            <a:r>
              <a:rPr lang="es-CL" dirty="0"/>
              <a:t>Proyecto de ley 16705-04</a:t>
            </a:r>
          </a:p>
        </p:txBody>
      </p:sp>
      <p:sp>
        <p:nvSpPr>
          <p:cNvPr id="3" name="Marcador de contenido 2">
            <a:extLst>
              <a:ext uri="{FF2B5EF4-FFF2-40B4-BE49-F238E27FC236}">
                <a16:creationId xmlns:a16="http://schemas.microsoft.com/office/drawing/2014/main" id="{F2A5A1A0-3E89-79CD-80EA-C82E88E99157}"/>
              </a:ext>
            </a:extLst>
          </p:cNvPr>
          <p:cNvSpPr>
            <a:spLocks noGrp="1"/>
          </p:cNvSpPr>
          <p:nvPr>
            <p:ph idx="1"/>
          </p:nvPr>
        </p:nvSpPr>
        <p:spPr/>
        <p:txBody>
          <a:bodyPr/>
          <a:lstStyle/>
          <a:p>
            <a:pPr marL="0" indent="0">
              <a:buNone/>
            </a:pPr>
            <a:r>
              <a:rPr lang="es-CL" b="1" dirty="0"/>
              <a:t>OBJETIVOS</a:t>
            </a:r>
          </a:p>
          <a:p>
            <a:pPr marL="0" indent="0">
              <a:buNone/>
            </a:pPr>
            <a:r>
              <a:rPr lang="es-CL" dirty="0">
                <a:highlight>
                  <a:srgbClr val="FFFF00"/>
                </a:highlight>
              </a:rPr>
              <a:t>Ajustes a la gobernanza descentralizada del sistema (DEP/SLEP)</a:t>
            </a:r>
          </a:p>
          <a:p>
            <a:r>
              <a:rPr lang="es-CL" dirty="0"/>
              <a:t>Rol rector del MINEDUC</a:t>
            </a:r>
          </a:p>
          <a:p>
            <a:r>
              <a:rPr lang="es-CL" dirty="0"/>
              <a:t>Coordinación estratégica de la DEP</a:t>
            </a:r>
          </a:p>
          <a:p>
            <a:r>
              <a:rPr lang="es-CL" dirty="0"/>
              <a:t>Gestión Administrativa y Financiera de los SLEP</a:t>
            </a:r>
          </a:p>
          <a:p>
            <a:r>
              <a:rPr lang="es-CL" dirty="0"/>
              <a:t>Apoyo técnico pedagógico</a:t>
            </a:r>
          </a:p>
          <a:p>
            <a:r>
              <a:rPr lang="es-CL" dirty="0"/>
              <a:t>Instancias de participación</a:t>
            </a:r>
          </a:p>
          <a:p>
            <a:pPr marL="457200" indent="-457200">
              <a:buFont typeface="+mj-lt"/>
              <a:buAutoNum type="arabicPeriod"/>
            </a:pPr>
            <a:endParaRPr lang="es-CL" dirty="0"/>
          </a:p>
        </p:txBody>
      </p:sp>
    </p:spTree>
    <p:extLst>
      <p:ext uri="{BB962C8B-B14F-4D97-AF65-F5344CB8AC3E}">
        <p14:creationId xmlns:p14="http://schemas.microsoft.com/office/powerpoint/2010/main" val="2496084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E72279-58C1-D883-DBCA-EC59FD06D953}"/>
              </a:ext>
            </a:extLst>
          </p:cNvPr>
          <p:cNvSpPr>
            <a:spLocks noGrp="1"/>
          </p:cNvSpPr>
          <p:nvPr>
            <p:ph type="title"/>
          </p:nvPr>
        </p:nvSpPr>
        <p:spPr/>
        <p:txBody>
          <a:bodyPr/>
          <a:lstStyle/>
          <a:p>
            <a:r>
              <a:rPr lang="es-CL" dirty="0"/>
              <a:t>Proyecto de ley 16705-04</a:t>
            </a:r>
          </a:p>
        </p:txBody>
      </p:sp>
      <p:sp>
        <p:nvSpPr>
          <p:cNvPr id="3" name="Marcador de contenido 2">
            <a:extLst>
              <a:ext uri="{FF2B5EF4-FFF2-40B4-BE49-F238E27FC236}">
                <a16:creationId xmlns:a16="http://schemas.microsoft.com/office/drawing/2014/main" id="{B87290EC-3856-70A3-04FF-B19D2EBD69A2}"/>
              </a:ext>
            </a:extLst>
          </p:cNvPr>
          <p:cNvSpPr>
            <a:spLocks noGrp="1"/>
          </p:cNvSpPr>
          <p:nvPr>
            <p:ph idx="1"/>
          </p:nvPr>
        </p:nvSpPr>
        <p:spPr/>
        <p:txBody>
          <a:bodyPr/>
          <a:lstStyle/>
          <a:p>
            <a:pPr marL="0" indent="0">
              <a:buNone/>
            </a:pPr>
            <a:r>
              <a:rPr lang="es-CL" b="1" dirty="0"/>
              <a:t>OBJETIVOS</a:t>
            </a:r>
          </a:p>
          <a:p>
            <a:pPr marL="0" indent="0">
              <a:buNone/>
            </a:pPr>
            <a:r>
              <a:rPr lang="es-CL" dirty="0">
                <a:highlight>
                  <a:srgbClr val="FFFF00"/>
                </a:highlight>
              </a:rPr>
              <a:t>Coordinación administrativa en el Sistema de Educación Pública</a:t>
            </a:r>
          </a:p>
          <a:p>
            <a:pPr>
              <a:lnSpc>
                <a:spcPct val="200000"/>
              </a:lnSpc>
            </a:pPr>
            <a:r>
              <a:rPr lang="es-CL" dirty="0"/>
              <a:t>Comité de Ministros para la Educación Pública (MINEDUC)</a:t>
            </a:r>
          </a:p>
          <a:p>
            <a:pPr>
              <a:lnSpc>
                <a:spcPct val="200000"/>
              </a:lnSpc>
            </a:pPr>
            <a:r>
              <a:rPr lang="es-CL" dirty="0"/>
              <a:t>Mesa ejecutiva para la coordinación regional (SEREMIS)</a:t>
            </a:r>
          </a:p>
        </p:txBody>
      </p:sp>
    </p:spTree>
    <p:extLst>
      <p:ext uri="{BB962C8B-B14F-4D97-AF65-F5344CB8AC3E}">
        <p14:creationId xmlns:p14="http://schemas.microsoft.com/office/powerpoint/2010/main" val="3488832399"/>
      </p:ext>
    </p:extLst>
  </p:cSld>
  <p:clrMapOvr>
    <a:masterClrMapping/>
  </p:clrMapOvr>
</p:sld>
</file>

<file path=ppt/theme/theme1.xml><?xml version="1.0" encoding="utf-8"?>
<a:theme xmlns:a="http://schemas.openxmlformats.org/drawingml/2006/main" name="Galería">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Galería</Template>
  <TotalTime>47</TotalTime>
  <Words>1125</Words>
  <Application>Microsoft Office PowerPoint</Application>
  <PresentationFormat>Panorámica</PresentationFormat>
  <Paragraphs>111</Paragraphs>
  <Slides>26</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26</vt:i4>
      </vt:variant>
    </vt:vector>
  </HeadingPairs>
  <TitlesOfParts>
    <vt:vector size="31" baseType="lpstr">
      <vt:lpstr>Aptos</vt:lpstr>
      <vt:lpstr>Arial</vt:lpstr>
      <vt:lpstr>Garamond</vt:lpstr>
      <vt:lpstr>Gill Sans MT</vt:lpstr>
      <vt:lpstr>Galería</vt:lpstr>
      <vt:lpstr>Reforma ley 21.040</vt:lpstr>
      <vt:lpstr>Historia Proyecto modificación 21.040</vt:lpstr>
      <vt:lpstr>Historia Proyecto modificación 21.040</vt:lpstr>
      <vt:lpstr>TRABAJO CON SENADORES</vt:lpstr>
      <vt:lpstr>TRABAJO CON SENADORES</vt:lpstr>
      <vt:lpstr>¿SOBRE QUÉ HABLAREMOS?</vt:lpstr>
      <vt:lpstr>Proyecto de ley 16705-04</vt:lpstr>
      <vt:lpstr>Proyecto de ley 16705-04</vt:lpstr>
      <vt:lpstr>Proyecto de ley 16705-04</vt:lpstr>
      <vt:lpstr>Proyecto de ley 16705-04</vt:lpstr>
      <vt:lpstr>Proyecto de ley 16705-04</vt:lpstr>
      <vt:lpstr>Objetivos andime</vt:lpstr>
      <vt:lpstr>Objetivos andime</vt:lpstr>
      <vt:lpstr>Propuesta indicaciones andime</vt:lpstr>
      <vt:lpstr>Propuesta indicaciones andime</vt:lpstr>
      <vt:lpstr>Propuesta indicaciones andime</vt:lpstr>
      <vt:lpstr>Propuesta indicaciones andime</vt:lpstr>
      <vt:lpstr>Propuesta indicaciones andime</vt:lpstr>
      <vt:lpstr>Propuesta indicaciones andime</vt:lpstr>
      <vt:lpstr>Propuesta indicaciones andime</vt:lpstr>
      <vt:lpstr>Propuesta indicaciones andime</vt:lpstr>
      <vt:lpstr>Propuesta indicaciones andime</vt:lpstr>
      <vt:lpstr>Propuesta indicaciones andime</vt:lpstr>
      <vt:lpstr>Propuesta indicaciones andime</vt:lpstr>
      <vt:lpstr>Propuesta indicaciones andime</vt:lpstr>
      <vt:lpstr>Propuesta indicaciones andime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Reforma ley 21.040</dc:title>
  <dc:creator>Microsoft Office User</dc:creator>
  <cp:lastModifiedBy>Felipe Morales Becerra</cp:lastModifiedBy>
  <cp:revision>3</cp:revision>
  <dcterms:created xsi:type="dcterms:W3CDTF">2024-10-02T19:36:27Z</dcterms:created>
  <dcterms:modified xsi:type="dcterms:W3CDTF">2024-10-09T12:53:48Z</dcterms:modified>
</cp:coreProperties>
</file>