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3"/>
  </p:handoutMasterIdLst>
  <p:sldIdLst>
    <p:sldId id="256" r:id="rId2"/>
    <p:sldId id="257" r:id="rId3"/>
    <p:sldId id="275" r:id="rId4"/>
    <p:sldId id="300" r:id="rId5"/>
    <p:sldId id="341" r:id="rId6"/>
    <p:sldId id="316" r:id="rId7"/>
    <p:sldId id="342" r:id="rId8"/>
    <p:sldId id="317" r:id="rId9"/>
    <p:sldId id="318" r:id="rId10"/>
    <p:sldId id="343" r:id="rId11"/>
    <p:sldId id="344" r:id="rId12"/>
    <p:sldId id="345" r:id="rId13"/>
    <p:sldId id="346" r:id="rId14"/>
    <p:sldId id="319" r:id="rId15"/>
    <p:sldId id="347" r:id="rId16"/>
    <p:sldId id="348" r:id="rId17"/>
    <p:sldId id="350" r:id="rId18"/>
    <p:sldId id="351" r:id="rId19"/>
    <p:sldId id="352" r:id="rId20"/>
    <p:sldId id="353" r:id="rId21"/>
    <p:sldId id="354" r:id="rId22"/>
    <p:sldId id="355" r:id="rId23"/>
    <p:sldId id="356" r:id="rId24"/>
    <p:sldId id="357" r:id="rId25"/>
    <p:sldId id="358" r:id="rId26"/>
    <p:sldId id="359" r:id="rId27"/>
    <p:sldId id="362" r:id="rId28"/>
    <p:sldId id="363" r:id="rId29"/>
    <p:sldId id="360" r:id="rId30"/>
    <p:sldId id="361" r:id="rId31"/>
    <p:sldId id="283" r:id="rId32"/>
  </p:sldIdLst>
  <p:sldSz cx="9144000" cy="6858000" type="screen4x3"/>
  <p:notesSz cx="7104063" cy="102346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71" autoAdjust="0"/>
  </p:normalViewPr>
  <p:slideViewPr>
    <p:cSldViewPr>
      <p:cViewPr varScale="1">
        <p:scale>
          <a:sx n="65" d="100"/>
          <a:sy n="65" d="100"/>
        </p:scale>
        <p:origin x="148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Antonio Diaz Garcia" userId="8ea96d15-ee36-49b1-a201-874947fd37b6" providerId="ADAL" clId="{4EDE165D-7FA9-4842-9F4E-F594A353F81A}"/>
    <pc:docChg chg="modSld">
      <pc:chgData name="Carlos Antonio Diaz Garcia" userId="8ea96d15-ee36-49b1-a201-874947fd37b6" providerId="ADAL" clId="{4EDE165D-7FA9-4842-9F4E-F594A353F81A}" dt="2024-10-09T15:26:37.225" v="10" actId="6549"/>
      <pc:docMkLst>
        <pc:docMk/>
      </pc:docMkLst>
      <pc:sldChg chg="modSp mod">
        <pc:chgData name="Carlos Antonio Diaz Garcia" userId="8ea96d15-ee36-49b1-a201-874947fd37b6" providerId="ADAL" clId="{4EDE165D-7FA9-4842-9F4E-F594A353F81A}" dt="2024-10-09T15:26:37.225" v="10" actId="6549"/>
        <pc:sldMkLst>
          <pc:docMk/>
          <pc:sldMk cId="2618686904" sldId="345"/>
        </pc:sldMkLst>
        <pc:spChg chg="mod">
          <ac:chgData name="Carlos Antonio Diaz Garcia" userId="8ea96d15-ee36-49b1-a201-874947fd37b6" providerId="ADAL" clId="{4EDE165D-7FA9-4842-9F4E-F594A353F81A}" dt="2024-10-09T15:26:37.225" v="10" actId="6549"/>
          <ac:spMkLst>
            <pc:docMk/>
            <pc:sldMk cId="2618686904" sldId="345"/>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427" cy="511731"/>
          </a:xfrm>
          <a:prstGeom prst="rect">
            <a:avLst/>
          </a:prstGeom>
        </p:spPr>
        <p:txBody>
          <a:bodyPr vert="horz" lIns="99066" tIns="49533" rIns="99066" bIns="49533" rtlCol="0"/>
          <a:lstStyle>
            <a:lvl1pPr algn="l">
              <a:defRPr sz="1300"/>
            </a:lvl1pPr>
          </a:lstStyle>
          <a:p>
            <a:endParaRPr lang="es-CL"/>
          </a:p>
        </p:txBody>
      </p:sp>
      <p:sp>
        <p:nvSpPr>
          <p:cNvPr id="3" name="2 Marcador de fecha"/>
          <p:cNvSpPr>
            <a:spLocks noGrp="1"/>
          </p:cNvSpPr>
          <p:nvPr>
            <p:ph type="dt" sz="quarter" idx="1"/>
          </p:nvPr>
        </p:nvSpPr>
        <p:spPr>
          <a:xfrm>
            <a:off x="4023992" y="0"/>
            <a:ext cx="3078427" cy="511731"/>
          </a:xfrm>
          <a:prstGeom prst="rect">
            <a:avLst/>
          </a:prstGeom>
        </p:spPr>
        <p:txBody>
          <a:bodyPr vert="horz" lIns="99066" tIns="49533" rIns="99066" bIns="49533" rtlCol="0"/>
          <a:lstStyle>
            <a:lvl1pPr algn="r">
              <a:defRPr sz="1300"/>
            </a:lvl1pPr>
          </a:lstStyle>
          <a:p>
            <a:fld id="{CFD748F9-AB7C-4F7D-BFB1-BD24F0AB0E7E}" type="datetimeFigureOut">
              <a:rPr lang="es-CL" smtClean="0"/>
              <a:t>09-10-2024</a:t>
            </a:fld>
            <a:endParaRPr lang="es-CL"/>
          </a:p>
        </p:txBody>
      </p:sp>
      <p:sp>
        <p:nvSpPr>
          <p:cNvPr id="4" name="3 Marcador de pie de página"/>
          <p:cNvSpPr>
            <a:spLocks noGrp="1"/>
          </p:cNvSpPr>
          <p:nvPr>
            <p:ph type="ftr" sz="quarter" idx="2"/>
          </p:nvPr>
        </p:nvSpPr>
        <p:spPr>
          <a:xfrm>
            <a:off x="0" y="9721106"/>
            <a:ext cx="3078427" cy="511731"/>
          </a:xfrm>
          <a:prstGeom prst="rect">
            <a:avLst/>
          </a:prstGeom>
        </p:spPr>
        <p:txBody>
          <a:bodyPr vert="horz" lIns="99066" tIns="49533" rIns="99066" bIns="49533" rtlCol="0" anchor="b"/>
          <a:lstStyle>
            <a:lvl1pPr algn="l">
              <a:defRPr sz="1300"/>
            </a:lvl1pPr>
          </a:lstStyle>
          <a:p>
            <a:endParaRPr lang="es-CL"/>
          </a:p>
        </p:txBody>
      </p:sp>
      <p:sp>
        <p:nvSpPr>
          <p:cNvPr id="5" name="4 Marcador de número de diapositiva"/>
          <p:cNvSpPr>
            <a:spLocks noGrp="1"/>
          </p:cNvSpPr>
          <p:nvPr>
            <p:ph type="sldNum" sz="quarter" idx="3"/>
          </p:nvPr>
        </p:nvSpPr>
        <p:spPr>
          <a:xfrm>
            <a:off x="4023992" y="9721106"/>
            <a:ext cx="3078427" cy="511731"/>
          </a:xfrm>
          <a:prstGeom prst="rect">
            <a:avLst/>
          </a:prstGeom>
        </p:spPr>
        <p:txBody>
          <a:bodyPr vert="horz" lIns="99066" tIns="49533" rIns="99066" bIns="49533" rtlCol="0" anchor="b"/>
          <a:lstStyle>
            <a:lvl1pPr algn="r">
              <a:defRPr sz="1300"/>
            </a:lvl1pPr>
          </a:lstStyle>
          <a:p>
            <a:fld id="{9D9B8821-702A-4D52-B514-9B71DE3A4774}" type="slidenum">
              <a:rPr lang="es-CL" smtClean="0"/>
              <a:t>‹Nº›</a:t>
            </a:fld>
            <a:endParaRPr lang="es-CL"/>
          </a:p>
        </p:txBody>
      </p:sp>
    </p:spTree>
    <p:extLst>
      <p:ext uri="{BB962C8B-B14F-4D97-AF65-F5344CB8AC3E}">
        <p14:creationId xmlns:p14="http://schemas.microsoft.com/office/powerpoint/2010/main" val="21564961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D86F576A-B09F-4C66-A154-0C2A4BEB3962}" type="datetimeFigureOut">
              <a:rPr lang="es-CL" smtClean="0"/>
              <a:t>09-10-2024</a:t>
            </a:fld>
            <a:endParaRPr lang="es-CL"/>
          </a:p>
        </p:txBody>
      </p:sp>
      <p:sp>
        <p:nvSpPr>
          <p:cNvPr id="19" name="Footer Placeholder 18"/>
          <p:cNvSpPr>
            <a:spLocks noGrp="1"/>
          </p:cNvSpPr>
          <p:nvPr>
            <p:ph type="ftr" sz="quarter" idx="11"/>
          </p:nvPr>
        </p:nvSpPr>
        <p:spPr/>
        <p:txBody>
          <a:bodyPr/>
          <a:lstStyle/>
          <a:p>
            <a:endParaRPr lang="es-CL"/>
          </a:p>
        </p:txBody>
      </p:sp>
      <p:sp>
        <p:nvSpPr>
          <p:cNvPr id="27" name="Slide Number Placeholder 26"/>
          <p:cNvSpPr>
            <a:spLocks noGrp="1"/>
          </p:cNvSpPr>
          <p:nvPr>
            <p:ph type="sldNum" sz="quarter" idx="12"/>
          </p:nvPr>
        </p:nvSpPr>
        <p:spPr/>
        <p:txBody>
          <a:bodyPr/>
          <a:lstStyle/>
          <a:p>
            <a:fld id="{3BD727DC-4EC0-4356-AE63-C57DC8D10B18}"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D86F576A-B09F-4C66-A154-0C2A4BEB3962}" type="datetimeFigureOut">
              <a:rPr lang="es-CL" smtClean="0"/>
              <a:t>09-10-2024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D86F576A-B09F-4C66-A154-0C2A4BEB3962}" type="datetimeFigureOut">
              <a:rPr lang="es-CL" smtClean="0"/>
              <a:t>09-10-2024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Tree>
    <p:extLst>
      <p:ext uri="{BB962C8B-B14F-4D97-AF65-F5344CB8AC3E}">
        <p14:creationId xmlns:p14="http://schemas.microsoft.com/office/powerpoint/2010/main" val="117783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D86F576A-B09F-4C66-A154-0C2A4BEB3962}" type="datetimeFigureOut">
              <a:rPr lang="es-CL" smtClean="0"/>
              <a:t>09-10-2024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D86F576A-B09F-4C66-A154-0C2A4BEB3962}" type="datetimeFigureOut">
              <a:rPr lang="es-CL" smtClean="0"/>
              <a:t>09-10-2024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BD727DC-4EC0-4356-AE63-C57DC8D10B18}"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D86F576A-B09F-4C66-A154-0C2A4BEB3962}" type="datetimeFigureOut">
              <a:rPr lang="es-CL" smtClean="0"/>
              <a:t>09-10-2024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D86F576A-B09F-4C66-A154-0C2A4BEB3962}" type="datetimeFigureOut">
              <a:rPr lang="es-CL" smtClean="0"/>
              <a:t>09-10-2024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D86F576A-B09F-4C66-A154-0C2A4BEB3962}" type="datetimeFigureOut">
              <a:rPr lang="es-CL" smtClean="0"/>
              <a:t>09-10-2024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576A-B09F-4C66-A154-0C2A4BEB3962}" type="datetimeFigureOut">
              <a:rPr lang="es-CL" smtClean="0"/>
              <a:t>09-10-2024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D86F576A-B09F-4C66-A154-0C2A4BEB3962}" type="datetimeFigureOut">
              <a:rPr lang="es-CL" smtClean="0"/>
              <a:t>09-10-2024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BD727DC-4EC0-4356-AE63-C57DC8D10B18}"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D86F576A-B09F-4C66-A154-0C2A4BEB3962}" type="datetimeFigureOut">
              <a:rPr lang="es-CL" smtClean="0"/>
              <a:t>09-10-2024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8077200" y="6356350"/>
            <a:ext cx="609600" cy="365125"/>
          </a:xfrm>
        </p:spPr>
        <p:txBody>
          <a:bodyPr/>
          <a:lstStyle/>
          <a:p>
            <a:fld id="{3BD727DC-4EC0-4356-AE63-C57DC8D10B18}" type="slidenum">
              <a:rPr lang="es-CL" smtClean="0"/>
              <a:t>‹Nº›</a:t>
            </a:fld>
            <a:endParaRPr lang="es-C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6F576A-B09F-4C66-A154-0C2A4BEB3962}" type="datetimeFigureOut">
              <a:rPr lang="es-CL" smtClean="0"/>
              <a:t>09-10-2024</a:t>
            </a:fld>
            <a:endParaRPr lang="es-C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D727DC-4EC0-4356-AE63-C57DC8D10B18}" type="slidenum">
              <a:rPr lang="es-CL" smtClean="0"/>
              <a:t>‹Nº›</a:t>
            </a:fld>
            <a:endParaRPr lang="es-C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png@01CFB23D.E7B6CDA0"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51520" y="2060848"/>
            <a:ext cx="8568952" cy="2376264"/>
          </a:xfrm>
        </p:spPr>
        <p:txBody>
          <a:bodyPr>
            <a:normAutofit/>
          </a:bodyPr>
          <a:lstStyle/>
          <a:p>
            <a:pPr algn="ctr"/>
            <a:r>
              <a:rPr lang="es-CL" sz="3600" dirty="0"/>
              <a:t>COMISIÓN REVISORA DE CUENTAS</a:t>
            </a:r>
            <a:br>
              <a:rPr lang="es-CL" sz="3600" dirty="0"/>
            </a:br>
            <a:br>
              <a:rPr lang="es-CL" sz="3600" dirty="0"/>
            </a:br>
            <a:r>
              <a:rPr lang="es-CL" sz="3600" dirty="0"/>
              <a:t>INFORME DE REVISIÓN DEL EJERCICIO CONTABLE AÑO 2023</a:t>
            </a:r>
          </a:p>
        </p:txBody>
      </p:sp>
      <p:pic>
        <p:nvPicPr>
          <p:cNvPr id="3" name="2 Imagen" descr="cid:image002.png@01CFB23D.E7B6CDA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560" y="260648"/>
            <a:ext cx="3168352" cy="1656184"/>
          </a:xfrm>
          <a:prstGeom prst="rect">
            <a:avLst/>
          </a:prstGeom>
          <a:noFill/>
          <a:ln>
            <a:noFill/>
          </a:ln>
        </p:spPr>
      </p:pic>
      <p:pic>
        <p:nvPicPr>
          <p:cNvPr id="6" name="5 Imagen"/>
          <p:cNvPicPr/>
          <p:nvPr/>
        </p:nvPicPr>
        <p:blipFill rotWithShape="1">
          <a:blip r:embed="rId4"/>
          <a:srcRect l="38897" t="64350" r="43777" b="1511"/>
          <a:stretch/>
        </p:blipFill>
        <p:spPr bwMode="auto">
          <a:xfrm>
            <a:off x="3131840" y="4509120"/>
            <a:ext cx="1944216" cy="2304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41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6155531"/>
          </a:xfrm>
          <a:prstGeom prst="rect">
            <a:avLst/>
          </a:prstGeom>
        </p:spPr>
        <p:txBody>
          <a:bodyPr wrap="square">
            <a:spAutoFit/>
          </a:bodyPr>
          <a:lstStyle/>
          <a:p>
            <a:pPr algn="just"/>
            <a:r>
              <a:rPr lang="es-ES" sz="2400" b="1" dirty="0">
                <a:latin typeface="Constantia" panose="02030602050306030303" pitchFamily="18" charset="0"/>
              </a:rPr>
              <a:t>4) </a:t>
            </a:r>
            <a:r>
              <a:rPr lang="es-ES" sz="2400" b="1" dirty="0">
                <a:latin typeface="Arial" panose="020B0604020202020204" pitchFamily="34" charset="0"/>
                <a:ea typeface="Calibri" panose="020F0502020204030204" pitchFamily="34" charset="0"/>
              </a:rPr>
              <a:t>120201 </a:t>
            </a:r>
            <a:r>
              <a:rPr lang="es-ES" sz="2400" b="1" dirty="0">
                <a:effectLst/>
                <a:latin typeface="Arial" panose="020B0604020202020204" pitchFamily="34" charset="0"/>
                <a:ea typeface="Calibri" panose="020F0502020204030204" pitchFamily="34" charset="0"/>
              </a:rPr>
              <a:t>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(2)</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indent="261938"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Garantía fiel cumplimiento de contrato: retención del 15% del avance de obra, las que serán pagadas una vez presentada la Recepción Provisoria de las obras y el Certificado de Recepción Municipal de las obras.</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Multa por atraso en el plazo de ejecución: 5% del total del contrato por cada día de atraso,</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La contraparte del mandante ANDIME son el Sr. Egidio Barrera y la Sra. Gloria Jara.</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Existirá un ITO (Inspector Técnico de Obras) por parte del Mandante ANDIME.</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El costo de permisos municipales y de otros servicios son de cargo del Mandante.</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La certificación eléctrica es de cargo del contratista.</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Obras adicionales surgidas, no contempladas en presupuesto original, por un monto total de $7.712.200, según recursos aprobados. Con presupuesto de valoración de obras.</a:t>
            </a:r>
          </a:p>
        </p:txBody>
      </p:sp>
    </p:spTree>
    <p:extLst>
      <p:ext uri="{BB962C8B-B14F-4D97-AF65-F5344CB8AC3E}">
        <p14:creationId xmlns:p14="http://schemas.microsoft.com/office/powerpoint/2010/main" val="10696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6309420"/>
          </a:xfrm>
          <a:prstGeom prst="rect">
            <a:avLst/>
          </a:prstGeom>
        </p:spPr>
        <p:txBody>
          <a:bodyPr wrap="square">
            <a:spAutoFit/>
          </a:bodyPr>
          <a:lstStyle/>
          <a:p>
            <a:pPr algn="just"/>
            <a:r>
              <a:rPr lang="es-ES" sz="2400" b="1" dirty="0">
                <a:latin typeface="Constantia" panose="02030602050306030303" pitchFamily="18" charset="0"/>
              </a:rPr>
              <a:t>4) </a:t>
            </a:r>
            <a:r>
              <a:rPr lang="es-ES" sz="2400" b="1" dirty="0">
                <a:latin typeface="Arial" panose="020B0604020202020204" pitchFamily="34" charset="0"/>
                <a:ea typeface="Calibri" panose="020F0502020204030204" pitchFamily="34" charset="0"/>
              </a:rPr>
              <a:t>120201 </a:t>
            </a:r>
            <a:r>
              <a:rPr lang="es-ES" sz="2400" b="1" dirty="0">
                <a:effectLst/>
                <a:latin typeface="Arial" panose="020B0604020202020204" pitchFamily="34" charset="0"/>
                <a:ea typeface="Calibri" panose="020F0502020204030204" pitchFamily="34" charset="0"/>
              </a:rPr>
              <a:t>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(3)</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algn="just">
              <a:tabLst>
                <a:tab pos="536575" algn="l"/>
              </a:tabLst>
            </a:pPr>
            <a:r>
              <a:rPr lang="es-ES" sz="2000" dirty="0">
                <a:latin typeface="Arial" panose="020B0604020202020204" pitchFamily="34" charset="0"/>
                <a:ea typeface="Calibri" panose="020F0502020204030204" pitchFamily="34" charset="0"/>
                <a:cs typeface="Times New Roman" panose="02020603050405020304" pitchFamily="18" charset="0"/>
              </a:rPr>
              <a:t>	De la revisión contable, se verifica que se dio término al contrato, se canceló el saldo pendiente del contrato, incluido aumento de obras, y se activó el 100% de lo invertido.</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536575" algn="l"/>
              </a:tabLst>
            </a:pPr>
            <a:r>
              <a:rPr lang="es-ES" sz="2000" dirty="0">
                <a:latin typeface="Arial" panose="020B0604020202020204" pitchFamily="34" charset="0"/>
                <a:ea typeface="Calibri" panose="020F0502020204030204" pitchFamily="34" charset="0"/>
                <a:cs typeface="Times New Roman" panose="02020603050405020304" pitchFamily="18" charset="0"/>
              </a:rPr>
              <a:t>	</a:t>
            </a:r>
          </a:p>
          <a:p>
            <a:pPr algn="just">
              <a:tabLst>
                <a:tab pos="536575" algn="l"/>
              </a:tabLst>
            </a:pPr>
            <a:r>
              <a:rPr lang="es-ES" sz="2000" dirty="0">
                <a:latin typeface="Arial" panose="020B0604020202020204" pitchFamily="34" charset="0"/>
                <a:ea typeface="Calibri" panose="020F0502020204030204" pitchFamily="34" charset="0"/>
                <a:cs typeface="Times New Roman" panose="02020603050405020304" pitchFamily="18" charset="0"/>
              </a:rPr>
              <a:t>	Sobre el aumento de obras, no se firmó anexo de contrato por aumento de obras, solo está validado por el presupuesto de valorización de esas obras extraordinarias</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a:t>
            </a:r>
            <a:r>
              <a:rPr lang="es-ES" sz="2000" dirty="0">
                <a:latin typeface="Arial" panose="020B0604020202020204" pitchFamily="34" charset="0"/>
                <a:ea typeface="Calibri" panose="020F0502020204030204" pitchFamily="34" charset="0"/>
                <a:cs typeface="Times New Roman" panose="02020603050405020304" pitchFamily="18" charset="0"/>
              </a:rPr>
              <a:t>De los antecedentes </a:t>
            </a:r>
            <a:r>
              <a:rPr lang="es-ES" sz="2000" dirty="0" err="1">
                <a:latin typeface="Arial" panose="020B0604020202020204" pitchFamily="34" charset="0"/>
                <a:ea typeface="Calibri" panose="020F0502020204030204" pitchFamily="34" charset="0"/>
                <a:cs typeface="Times New Roman" panose="02020603050405020304" pitchFamily="18" charset="0"/>
              </a:rPr>
              <a:t>respaldatorios</a:t>
            </a:r>
            <a:r>
              <a:rPr lang="es-ES" sz="2000" dirty="0">
                <a:latin typeface="Arial" panose="020B0604020202020204" pitchFamily="34" charset="0"/>
                <a:ea typeface="Calibri" panose="020F0502020204030204" pitchFamily="34" charset="0"/>
                <a:cs typeface="Times New Roman" panose="02020603050405020304" pitchFamily="18" charset="0"/>
              </a:rPr>
              <a:t> de pago final, se constatan antecedentes de pago conteniendo información de avance de obras, factura y certificación de recepción de las obras (asimilación a recepción provisoria), pero </a:t>
            </a:r>
            <a:r>
              <a:rPr lang="es-ES" sz="2000" b="1" dirty="0">
                <a:latin typeface="Arial" panose="020B0604020202020204" pitchFamily="34" charset="0"/>
                <a:ea typeface="Calibri" panose="020F0502020204030204" pitchFamily="34" charset="0"/>
                <a:cs typeface="Times New Roman" panose="02020603050405020304" pitchFamily="18" charset="0"/>
              </a:rPr>
              <a:t>no se cuenta con el Certificado de Recepción Municipal </a:t>
            </a:r>
            <a:r>
              <a:rPr lang="es-ES" sz="2000" dirty="0">
                <a:latin typeface="Arial" panose="020B0604020202020204" pitchFamily="34" charset="0"/>
                <a:ea typeface="Calibri" panose="020F0502020204030204" pitchFamily="34" charset="0"/>
                <a:cs typeface="Times New Roman" panose="02020603050405020304" pitchFamily="18" charset="0"/>
              </a:rPr>
              <a:t>de las obras, ni con la certificación eléctricas de las obras.</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536575" algn="l"/>
              </a:tabLst>
            </a:pP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	</a:t>
            </a:r>
            <a:r>
              <a:rPr lang="es-ES" sz="2000" dirty="0">
                <a:latin typeface="Arial" panose="020B0604020202020204" pitchFamily="34" charset="0"/>
                <a:ea typeface="Calibri" panose="020F0502020204030204" pitchFamily="34" charset="0"/>
                <a:cs typeface="Times New Roman" panose="02020603050405020304" pitchFamily="18" charset="0"/>
              </a:rPr>
              <a:t>Tratadas las observaciones con Tesorería, se informa verbalmente que no se firmó anexo de contrato y que no se pudo obtener la Recepción Municipal de las obras, ni certificación eléctrica porque el </a:t>
            </a:r>
            <a:r>
              <a:rPr lang="es-ES" sz="2000" b="1" dirty="0">
                <a:latin typeface="Arial" panose="020B0604020202020204" pitchFamily="34" charset="0"/>
                <a:ea typeface="Calibri" panose="020F0502020204030204" pitchFamily="34" charset="0"/>
                <a:cs typeface="Times New Roman" panose="02020603050405020304" pitchFamily="18" charset="0"/>
              </a:rPr>
              <a:t>terreno no es propiedad de ANDIME</a:t>
            </a:r>
            <a:r>
              <a:rPr lang="es-ES" sz="2000" dirty="0">
                <a:latin typeface="Arial" panose="020B0604020202020204" pitchFamily="34" charset="0"/>
                <a:ea typeface="Calibri" panose="020F0502020204030204" pitchFamily="34" charset="0"/>
                <a:cs typeface="Times New Roman" panose="02020603050405020304" pitchFamily="18" charset="0"/>
              </a:rPr>
              <a:t>. Sin duda, esto abre un problema y trabajo de regularización pendiente, tanto del terreno, como de todas las inversiones que ha realizado ANDIME en ese inmueble.</a:t>
            </a:r>
            <a:endParaRPr lang="es-CL"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30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16632"/>
            <a:ext cx="8784976" cy="6694140"/>
          </a:xfrm>
          <a:prstGeom prst="rect">
            <a:avLst/>
          </a:prstGeom>
        </p:spPr>
        <p:txBody>
          <a:bodyPr wrap="square">
            <a:spAutoFit/>
          </a:bodyPr>
          <a:lstStyle/>
          <a:p>
            <a:pPr algn="just"/>
            <a:r>
              <a:rPr lang="es-ES" sz="2400" b="1" dirty="0">
                <a:latin typeface="Constantia" panose="02030602050306030303" pitchFamily="18" charset="0"/>
              </a:rPr>
              <a:t>4) </a:t>
            </a:r>
            <a:r>
              <a:rPr lang="es-ES" sz="2400" b="1" dirty="0">
                <a:latin typeface="Arial" panose="020B0604020202020204" pitchFamily="34" charset="0"/>
                <a:ea typeface="Calibri" panose="020F0502020204030204" pitchFamily="34" charset="0"/>
              </a:rPr>
              <a:t>120201 </a:t>
            </a:r>
            <a:r>
              <a:rPr lang="es-ES" sz="2400" b="1" dirty="0">
                <a:effectLst/>
                <a:latin typeface="Arial" panose="020B0604020202020204" pitchFamily="34" charset="0"/>
                <a:ea typeface="Calibri" panose="020F0502020204030204" pitchFamily="34" charset="0"/>
              </a:rPr>
              <a:t>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(4)</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indent="228600" algn="just">
              <a:spcAft>
                <a:spcPts val="1000"/>
              </a:spcAft>
            </a:pPr>
            <a:r>
              <a:rPr lang="es-CL" sz="2000" dirty="0">
                <a:latin typeface="Arial" panose="020B0604020202020204" pitchFamily="34" charset="0"/>
                <a:ea typeface="Calibri" panose="020F0502020204030204" pitchFamily="34" charset="0"/>
                <a:cs typeface="Times New Roman" panose="02020603050405020304" pitchFamily="18" charset="0"/>
              </a:rPr>
              <a:t>Se informa a esta CRC que habría algún documento de asignación del terreno o un contrato de comodato de uso por parte de Bienes Nacionales  a ANDIME y a otros gremios o asociaciones sociales, pero no se contaba con dicho antecedente.</a:t>
            </a:r>
          </a:p>
          <a:p>
            <a:pPr indent="228600" algn="just">
              <a:spcAft>
                <a:spcPts val="1000"/>
              </a:spcAft>
            </a:pPr>
            <a:r>
              <a:rPr lang="es-CL" sz="2000" dirty="0">
                <a:latin typeface="Arial" panose="020B0604020202020204" pitchFamily="34" charset="0"/>
                <a:ea typeface="Calibri" panose="020F0502020204030204" pitchFamily="34" charset="0"/>
                <a:cs typeface="Times New Roman" panose="02020603050405020304" pitchFamily="18" charset="0"/>
              </a:rPr>
              <a:t>Esta CRC sugiere:</a:t>
            </a:r>
          </a:p>
          <a:p>
            <a:pPr indent="228600" algn="just">
              <a:spcAft>
                <a:spcPts val="1000"/>
              </a:spcAft>
              <a:tabLst>
                <a:tab pos="449263" algn="l"/>
              </a:tabLst>
            </a:pPr>
            <a:r>
              <a:rPr lang="es-CL" sz="2000" dirty="0">
                <a:latin typeface="Arial" panose="020B0604020202020204" pitchFamily="34" charset="0"/>
                <a:ea typeface="Calibri" panose="020F0502020204030204" pitchFamily="34" charset="0"/>
                <a:cs typeface="Times New Roman" panose="02020603050405020304" pitchFamily="18" charset="0"/>
              </a:rPr>
              <a:t>i)	El último estado de pago, además de los respaldos de partidas presupuestarias con avance de obras firmado, factura y autorización del pago, se debe respaldar con copia de la Recepción Provisoria de las obras por Comisión de Recepción y del Certificado de Recepción Municipal de las obras. Como la Recepción Municipal no se ha podido conseguir y que el costo de ese ítem no es de cargo del proveedor, debiese quedar un informe firmado que dé cuenta de lo sucedido.</a:t>
            </a:r>
          </a:p>
          <a:p>
            <a:pPr indent="228600" algn="just">
              <a:spcAft>
                <a:spcPts val="1000"/>
              </a:spcAft>
              <a:tabLst>
                <a:tab pos="536575" algn="l"/>
              </a:tabLst>
            </a:pPr>
            <a:r>
              <a:rPr lang="es-CL" sz="2000" dirty="0">
                <a:latin typeface="Arial" panose="020B0604020202020204" pitchFamily="34" charset="0"/>
                <a:ea typeface="Calibri" panose="020F0502020204030204" pitchFamily="34" charset="0"/>
                <a:cs typeface="Times New Roman" panose="02020603050405020304" pitchFamily="18" charset="0"/>
              </a:rPr>
              <a:t>ii)	El gran problema detectado de que ANDIME no es propietario del terreno </a:t>
            </a:r>
            <a:r>
              <a:rPr lang="es-CL" sz="2000">
                <a:latin typeface="Arial" panose="020B0604020202020204" pitchFamily="34" charset="0"/>
                <a:ea typeface="Calibri" panose="020F0502020204030204" pitchFamily="34" charset="0"/>
                <a:cs typeface="Times New Roman" panose="02020603050405020304" pitchFamily="18" charset="0"/>
              </a:rPr>
              <a:t>en Tongoy </a:t>
            </a:r>
            <a:r>
              <a:rPr lang="es-CL" sz="2000" dirty="0">
                <a:latin typeface="Arial" panose="020B0604020202020204" pitchFamily="34" charset="0"/>
                <a:ea typeface="Calibri" panose="020F0502020204030204" pitchFamily="34" charset="0"/>
                <a:cs typeface="Times New Roman" panose="02020603050405020304" pitchFamily="18" charset="0"/>
              </a:rPr>
              <a:t>donde se emplazan las cabañas construidas, genera un trabajo pendiente y que debe ser de ocupación del Directorio Nacional de Andime, es necesario que se busquen los antecedentes legales que permiten el uso de ese terreno, realizar estudio legal de título y gestionar su regularización legal, idealmente, trabajar por lograr su inscripción en el Conservador de Bienes Raíces a nombre de Andime.</a:t>
            </a:r>
          </a:p>
        </p:txBody>
      </p:sp>
    </p:spTree>
    <p:extLst>
      <p:ext uri="{BB962C8B-B14F-4D97-AF65-F5344CB8AC3E}">
        <p14:creationId xmlns:p14="http://schemas.microsoft.com/office/powerpoint/2010/main" val="261868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4462760"/>
          </a:xfrm>
          <a:prstGeom prst="rect">
            <a:avLst/>
          </a:prstGeom>
        </p:spPr>
        <p:txBody>
          <a:bodyPr wrap="square">
            <a:spAutoFit/>
          </a:bodyPr>
          <a:lstStyle/>
          <a:p>
            <a:pPr algn="just"/>
            <a:r>
              <a:rPr lang="es-ES" sz="2400" b="1" dirty="0">
                <a:latin typeface="Constantia" panose="02030602050306030303" pitchFamily="18" charset="0"/>
              </a:rPr>
              <a:t>4) </a:t>
            </a:r>
            <a:r>
              <a:rPr lang="es-ES" sz="2400" b="1" dirty="0">
                <a:latin typeface="Arial" panose="020B0604020202020204" pitchFamily="34" charset="0"/>
                <a:ea typeface="Calibri" panose="020F0502020204030204" pitchFamily="34" charset="0"/>
              </a:rPr>
              <a:t>120201 </a:t>
            </a:r>
            <a:r>
              <a:rPr lang="es-ES" sz="2400" b="1" dirty="0">
                <a:effectLst/>
                <a:latin typeface="Arial" panose="020B0604020202020204" pitchFamily="34" charset="0"/>
                <a:ea typeface="Calibri" panose="020F0502020204030204" pitchFamily="34" charset="0"/>
              </a:rPr>
              <a:t>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(5)</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marL="363538" lvl="0" indent="-363538"/>
            <a:endParaRPr lang="es-ES" sz="2000" dirty="0">
              <a:latin typeface="Arial" panose="020B0604020202020204" pitchFamily="34" charset="0"/>
              <a:ea typeface="Calibri" panose="020F0502020204030204" pitchFamily="34" charset="0"/>
              <a:cs typeface="Times New Roman" panose="02020603050405020304" pitchFamily="18" charset="0"/>
            </a:endParaRPr>
          </a:p>
          <a:p>
            <a:pPr marL="363538" lvl="0" indent="-363538" algn="just"/>
            <a:r>
              <a:rPr lang="es-ES" sz="2000" dirty="0">
                <a:latin typeface="Arial" panose="020B0604020202020204" pitchFamily="34" charset="0"/>
                <a:ea typeface="Calibri" panose="020F0502020204030204" pitchFamily="34" charset="0"/>
                <a:cs typeface="Times New Roman" panose="02020603050405020304" pitchFamily="18" charset="0"/>
              </a:rPr>
              <a:t>iii) Se recomienda resguardar copia de planos definitivos de arquitectura, electricidad y de agua potable y de solución de alcantarillado de las obras ejecutadas, con la finalidad de tenerlo como respaldos a futuras gestiones de regularizaciones de los permisos y recepciones Municipales y ante la Superintendencia de Electricidad y Combustibles (SEC). Además, copia de los proyectos de arquitectura y especialidades son necesarios para una buena gestión de mantención de la infraestructura construida.</a:t>
            </a:r>
          </a:p>
          <a:p>
            <a:pPr marL="363538" lvl="0" indent="-363538"/>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363538" indent="-363538" algn="just"/>
            <a:r>
              <a:rPr lang="es-ES" sz="2000" dirty="0">
                <a:latin typeface="Arial" panose="020B0604020202020204" pitchFamily="34" charset="0"/>
                <a:ea typeface="Calibri" panose="020F0502020204030204" pitchFamily="34" charset="0"/>
                <a:cs typeface="Times New Roman" panose="02020603050405020304" pitchFamily="18" charset="0"/>
              </a:rPr>
              <a:t>iv) Una vez regularizada la situación legal del terreno, se deberán realizar gestiones para la regularización de permisos y recepciones de las obras construidas. </a:t>
            </a:r>
          </a:p>
        </p:txBody>
      </p:sp>
    </p:spTree>
    <p:extLst>
      <p:ext uri="{BB962C8B-B14F-4D97-AF65-F5344CB8AC3E}">
        <p14:creationId xmlns:p14="http://schemas.microsoft.com/office/powerpoint/2010/main" val="214973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5693866"/>
          </a:xfrm>
          <a:prstGeom prst="rect">
            <a:avLst/>
          </a:prstGeom>
        </p:spPr>
        <p:txBody>
          <a:bodyPr wrap="square">
            <a:spAutoFit/>
          </a:bodyPr>
          <a:lstStyle/>
          <a:p>
            <a:pPr algn="just"/>
            <a:r>
              <a:rPr lang="es-ES" sz="2400" b="1" dirty="0">
                <a:latin typeface="Constantia" panose="02030602050306030303" pitchFamily="18" charset="0"/>
              </a:rPr>
              <a:t>5) </a:t>
            </a:r>
            <a:r>
              <a:rPr lang="es-ES" sz="2400" b="1" dirty="0">
                <a:latin typeface="Arial" panose="020B0604020202020204" pitchFamily="34" charset="0"/>
                <a:ea typeface="Calibri" panose="020F0502020204030204" pitchFamily="34" charset="0"/>
              </a:rPr>
              <a:t>120205 </a:t>
            </a:r>
            <a:r>
              <a:rPr lang="es-ES" sz="2400" b="1" dirty="0">
                <a:effectLst/>
                <a:latin typeface="Arial" panose="020B0604020202020204" pitchFamily="34" charset="0"/>
                <a:ea typeface="Calibri" panose="020F0502020204030204" pitchFamily="34" charset="0"/>
              </a:rPr>
              <a:t>Reacondicionamiento de 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(1)</a:t>
            </a:r>
          </a:p>
          <a:p>
            <a:pPr algn="just">
              <a:tabLst>
                <a:tab pos="449263" algn="l"/>
              </a:tabLst>
            </a:pPr>
            <a:r>
              <a:rPr lang="es-ES" sz="2000" dirty="0">
                <a:latin typeface="Arial" panose="020B0604020202020204" pitchFamily="34" charset="0"/>
                <a:ea typeface="Calibri" panose="020F0502020204030204" pitchFamily="34" charset="0"/>
                <a:cs typeface="Times New Roman" panose="02020603050405020304" pitchFamily="18" charset="0"/>
              </a:rPr>
              <a:t>	Durante el año 2022, esta cuenta tuvo un movimiento de $29.169.500 por contrato de remodelación y otros. </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449263" algn="l"/>
              </a:tabLst>
            </a:pPr>
            <a:r>
              <a:rPr lang="es-ES" sz="2000" dirty="0">
                <a:latin typeface="Arial" panose="020B0604020202020204" pitchFamily="34" charset="0"/>
                <a:ea typeface="Calibri" panose="020F0502020204030204" pitchFamily="34" charset="0"/>
                <a:cs typeface="Times New Roman" panose="02020603050405020304" pitchFamily="18" charset="0"/>
              </a:rPr>
              <a:t>	El saldo inicial del año 2023 es de $32.169.500, movimientos contables en el año 2023 por $26.650.000 y un saldo final de $58.819.500 al 31/12/2023.</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tabLst>
                <a:tab pos="449263" algn="l"/>
              </a:tabLst>
            </a:pPr>
            <a:endParaRPr lang="es-ES"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449263" algn="l"/>
              </a:tabLst>
            </a:pPr>
            <a:r>
              <a:rPr lang="es-ES" sz="2000" dirty="0">
                <a:latin typeface="Arial" panose="020B0604020202020204" pitchFamily="34" charset="0"/>
                <a:ea typeface="Calibri" panose="020F0502020204030204" pitchFamily="34" charset="0"/>
                <a:cs typeface="Times New Roman" panose="02020603050405020304" pitchFamily="18" charset="0"/>
              </a:rPr>
              <a:t>	Los nuevos reacondicionamientos o remodelaciones de las 07 cabañas existentes en </a:t>
            </a:r>
            <a:r>
              <a:rPr lang="es-ES" sz="2000" dirty="0" err="1">
                <a:latin typeface="Arial" panose="020B0604020202020204" pitchFamily="34" charset="0"/>
                <a:ea typeface="Calibri" panose="020F0502020204030204" pitchFamily="34" charset="0"/>
                <a:cs typeface="Times New Roman" panose="02020603050405020304" pitchFamily="18" charset="0"/>
              </a:rPr>
              <a:t>Tongoy</a:t>
            </a:r>
            <a:r>
              <a:rPr lang="es-ES" sz="2000" dirty="0">
                <a:latin typeface="Arial" panose="020B0604020202020204" pitchFamily="34" charset="0"/>
                <a:ea typeface="Calibri" panose="020F0502020204030204" pitchFamily="34" charset="0"/>
                <a:cs typeface="Times New Roman" panose="02020603050405020304" pitchFamily="18" charset="0"/>
              </a:rPr>
              <a:t>, corresponden a las intervenciones siguientes:</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623888" lvl="3" indent="-174625">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Nuevo Contrato de Reacondicionamiento de Cabañas: $25.800.000.-</a:t>
            </a:r>
          </a:p>
          <a:p>
            <a:pPr marL="623888" lvl="3" indent="-174625">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Reforzamiento de reja perimetral			     : $     850.000.-</a:t>
            </a:r>
            <a:endParaRPr lang="es-CL" sz="2000" dirty="0">
              <a:latin typeface="Arial" panose="020B0604020202020204" pitchFamily="34" charset="0"/>
              <a:ea typeface="Calibri" panose="020F0502020204030204" pitchFamily="34" charset="0"/>
              <a:cs typeface="Times New Roman" panose="02020603050405020304" pitchFamily="18" charset="0"/>
            </a:endParaRPr>
          </a:p>
          <a:p>
            <a:r>
              <a:rPr lang="es-ES" sz="2000" dirty="0">
                <a:latin typeface="Arial" panose="020B0604020202020204" pitchFamily="34" charset="0"/>
                <a:ea typeface="Calibri" panose="020F0502020204030204" pitchFamily="34" charset="0"/>
                <a:cs typeface="Times New Roman" panose="02020603050405020304" pitchFamily="18" charset="0"/>
              </a:rPr>
              <a:t>	Total						     : $26.650.000.-</a:t>
            </a:r>
            <a:endParaRPr lang="es-CL" sz="2000" dirty="0">
              <a:latin typeface="Arial" panose="020B0604020202020204" pitchFamily="34" charset="0"/>
              <a:ea typeface="Calibri" panose="020F0502020204030204" pitchFamily="34" charset="0"/>
              <a:cs typeface="Times New Roman" panose="02020603050405020304" pitchFamily="18" charset="0"/>
            </a:endParaRPr>
          </a:p>
          <a:p>
            <a:r>
              <a:rPr lang="es-ES" sz="2000" dirty="0">
                <a:latin typeface="Arial" panose="020B0604020202020204" pitchFamily="34" charset="0"/>
                <a:ea typeface="Calibri" panose="020F0502020204030204" pitchFamily="34" charset="0"/>
                <a:cs typeface="Times New Roman" panose="02020603050405020304" pitchFamily="18" charset="0"/>
              </a:rPr>
              <a:t> </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algn="just"/>
            <a:r>
              <a:rPr lang="es-ES" sz="2000" dirty="0">
                <a:latin typeface="Arial" panose="020B0604020202020204" pitchFamily="34" charset="0"/>
                <a:ea typeface="Calibri" panose="020F0502020204030204" pitchFamily="34" charset="0"/>
                <a:cs typeface="Times New Roman" panose="02020603050405020304" pitchFamily="18" charset="0"/>
              </a:rPr>
              <a:t>El contrato de reacondicionamiento considera las siguientes intervenciones: Excavación e instalación de tubos PVC del alcantarillado, excavación e instalación de cañerías PPR para el agua potable, remodelación de baños y cocinas e instalación de llaves de jardín (incendio).</a:t>
            </a:r>
          </a:p>
          <a:p>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36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5230" y="116632"/>
            <a:ext cx="8784976" cy="6617196"/>
          </a:xfrm>
          <a:prstGeom prst="rect">
            <a:avLst/>
          </a:prstGeom>
        </p:spPr>
        <p:txBody>
          <a:bodyPr wrap="square">
            <a:spAutoFit/>
          </a:bodyPr>
          <a:lstStyle/>
          <a:p>
            <a:pPr algn="just"/>
            <a:r>
              <a:rPr lang="es-ES" sz="2400" b="1" dirty="0">
                <a:latin typeface="Constantia" panose="02030602050306030303" pitchFamily="18" charset="0"/>
              </a:rPr>
              <a:t>5) </a:t>
            </a:r>
            <a:r>
              <a:rPr lang="es-ES" sz="2400" b="1" dirty="0">
                <a:latin typeface="Arial" panose="020B0604020202020204" pitchFamily="34" charset="0"/>
                <a:ea typeface="Calibri" panose="020F0502020204030204" pitchFamily="34" charset="0"/>
              </a:rPr>
              <a:t>120205 </a:t>
            </a:r>
            <a:r>
              <a:rPr lang="es-ES" sz="2400" b="1" dirty="0">
                <a:effectLst/>
                <a:latin typeface="Arial" panose="020B0604020202020204" pitchFamily="34" charset="0"/>
                <a:ea typeface="Calibri" panose="020F0502020204030204" pitchFamily="34" charset="0"/>
              </a:rPr>
              <a:t>Reacondicionamiento de 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(2)</a:t>
            </a:r>
          </a:p>
          <a:p>
            <a:pPr algn="just">
              <a:tabLst>
                <a:tab pos="363538" algn="l"/>
              </a:tabLst>
            </a:pPr>
            <a:r>
              <a:rPr lang="es-ES" sz="2000" dirty="0">
                <a:latin typeface="Arial" panose="020B0604020202020204" pitchFamily="34" charset="0"/>
                <a:ea typeface="Calibri" panose="020F0502020204030204" pitchFamily="34" charset="0"/>
                <a:cs typeface="Times New Roman" panose="02020603050405020304" pitchFamily="18" charset="0"/>
              </a:rPr>
              <a:t>	Estos reacondicionamientos fueron contratados mediante contrato de ejecución de obras de fecha 19/10/2023 por las 7 cabañas, que se resumen con:</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Contratista: Simón Pablo Ulloa </a:t>
            </a:r>
            <a:r>
              <a:rPr lang="es-ES" sz="2000" dirty="0" err="1">
                <a:latin typeface="Arial" panose="020B0604020202020204" pitchFamily="34" charset="0"/>
                <a:ea typeface="Calibri" panose="020F0502020204030204" pitchFamily="34" charset="0"/>
                <a:cs typeface="Times New Roman" panose="02020603050405020304" pitchFamily="18" charset="0"/>
              </a:rPr>
              <a:t>Collio</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Monto $25.800.000.-</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Plazo: 3 meses, a partir del 19 de octubre de 2023.</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Garantía fiel cumplimiento de contrato: no hay.</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lgn="just">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Multa por incumplimiento de plazo: 2% del total del contrato por día de atraso</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lgn="just">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Serán de cargo del Mandante la cancelación de los permisos municipales y de otros servicios que correspondan (cláusula Novena del contrato).</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706438" lvl="3" indent="-342900">
              <a:buFont typeface="Arial"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ITO: 4 integrantes de DN de </a:t>
            </a:r>
            <a:r>
              <a:rPr lang="es-ES" sz="2000" dirty="0" err="1">
                <a:latin typeface="Arial" panose="020B0604020202020204" pitchFamily="34" charset="0"/>
                <a:ea typeface="Calibri" panose="020F0502020204030204" pitchFamily="34" charset="0"/>
                <a:cs typeface="Times New Roman" panose="02020603050405020304" pitchFamily="18" charset="0"/>
              </a:rPr>
              <a:t>Andime</a:t>
            </a:r>
            <a:endParaRPr lang="es-CL" sz="2000" dirty="0">
              <a:latin typeface="Arial" panose="020B0604020202020204" pitchFamily="34" charset="0"/>
              <a:ea typeface="Calibri" panose="020F0502020204030204" pitchFamily="34" charset="0"/>
              <a:cs typeface="Times New Roman" panose="02020603050405020304" pitchFamily="18" charset="0"/>
            </a:endParaRPr>
          </a:p>
          <a:p>
            <a:r>
              <a:rPr lang="es-ES" sz="2000" dirty="0">
                <a:latin typeface="Arial" panose="020B0604020202020204" pitchFamily="34" charset="0"/>
                <a:ea typeface="Calibri" panose="020F0502020204030204" pitchFamily="34" charset="0"/>
                <a:cs typeface="Times New Roman" panose="02020603050405020304" pitchFamily="18" charset="0"/>
              </a:rPr>
              <a:t> </a:t>
            </a:r>
            <a:endParaRPr lang="es-CL" sz="2000" dirty="0">
              <a:latin typeface="Arial" panose="020B0604020202020204" pitchFamily="34" charset="0"/>
              <a:ea typeface="Calibri" panose="020F0502020204030204" pitchFamily="34" charset="0"/>
              <a:cs typeface="Times New Roman" panose="02020603050405020304" pitchFamily="18" charset="0"/>
            </a:endParaRPr>
          </a:p>
          <a:p>
            <a:r>
              <a:rPr lang="es-ES" sz="2000" dirty="0">
                <a:latin typeface="Arial" panose="020B0604020202020204" pitchFamily="34" charset="0"/>
                <a:ea typeface="Calibri" panose="020F0502020204030204" pitchFamily="34" charset="0"/>
                <a:cs typeface="Times New Roman" panose="02020603050405020304" pitchFamily="18" charset="0"/>
              </a:rPr>
              <a:t>Esta CRC sugiere:</a:t>
            </a:r>
            <a:endParaRPr lang="es-CL" sz="2000" dirty="0">
              <a:latin typeface="Arial" panose="020B0604020202020204" pitchFamily="34" charset="0"/>
              <a:ea typeface="Calibri" panose="020F0502020204030204" pitchFamily="34" charset="0"/>
              <a:cs typeface="Times New Roman" panose="02020603050405020304" pitchFamily="18" charset="0"/>
            </a:endParaRPr>
          </a:p>
          <a:p>
            <a:pPr marL="261938" lvl="0" indent="-261938" algn="just"/>
            <a:r>
              <a:rPr lang="es-ES" sz="2000" dirty="0"/>
              <a:t>i</a:t>
            </a:r>
            <a:r>
              <a:rPr lang="es-ES" sz="2000" dirty="0">
                <a:latin typeface="Arial" panose="020B0604020202020204" pitchFamily="34" charset="0"/>
                <a:ea typeface="Calibri" panose="020F0502020204030204" pitchFamily="34" charset="0"/>
                <a:cs typeface="Times New Roman" panose="02020603050405020304" pitchFamily="18" charset="0"/>
              </a:rPr>
              <a:t>) En el último estado de pago que se realice o realizado este año 2024, se debe dejar respaldos del Estado de Pago (avance de obras), factura, Certificado de Recepción Provisoria de las obras por Comisión de </a:t>
            </a:r>
            <a:r>
              <a:rPr lang="es-ES" sz="2000" dirty="0" err="1">
                <a:latin typeface="Arial" panose="020B0604020202020204" pitchFamily="34" charset="0"/>
                <a:ea typeface="Calibri" panose="020F0502020204030204" pitchFamily="34" charset="0"/>
                <a:cs typeface="Times New Roman" panose="02020603050405020304" pitchFamily="18" charset="0"/>
              </a:rPr>
              <a:t>Andime</a:t>
            </a:r>
            <a:r>
              <a:rPr lang="es-ES" sz="2000" dirty="0">
                <a:latin typeface="Arial" panose="020B0604020202020204" pitchFamily="34" charset="0"/>
                <a:ea typeface="Calibri" panose="020F0502020204030204" pitchFamily="34" charset="0"/>
                <a:cs typeface="Times New Roman" panose="02020603050405020304" pitchFamily="18" charset="0"/>
              </a:rPr>
              <a:t> e informe sobre la situación de la factibilidad y aprobación de los proyectos de agua potable y alcantarillado.</a:t>
            </a:r>
            <a:endParaRPr lang="es-CL"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31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6463308"/>
          </a:xfrm>
          <a:prstGeom prst="rect">
            <a:avLst/>
          </a:prstGeom>
        </p:spPr>
        <p:txBody>
          <a:bodyPr wrap="square">
            <a:spAutoFit/>
          </a:bodyPr>
          <a:lstStyle/>
          <a:p>
            <a:pPr algn="just"/>
            <a:r>
              <a:rPr lang="es-ES" sz="2400" b="1" dirty="0">
                <a:latin typeface="Constantia" panose="02030602050306030303" pitchFamily="18" charset="0"/>
              </a:rPr>
              <a:t>5) </a:t>
            </a:r>
            <a:r>
              <a:rPr lang="es-ES" sz="2400" b="1" dirty="0">
                <a:latin typeface="Arial" panose="020B0604020202020204" pitchFamily="34" charset="0"/>
                <a:ea typeface="Calibri" panose="020F0502020204030204" pitchFamily="34" charset="0"/>
              </a:rPr>
              <a:t>120205 </a:t>
            </a:r>
            <a:r>
              <a:rPr lang="es-ES" sz="2400" b="1" dirty="0">
                <a:effectLst/>
                <a:latin typeface="Arial" panose="020B0604020202020204" pitchFamily="34" charset="0"/>
                <a:ea typeface="Calibri" panose="020F0502020204030204" pitchFamily="34" charset="0"/>
              </a:rPr>
              <a:t>Reacondicionamiento de 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(3)</a:t>
            </a:r>
          </a:p>
          <a:p>
            <a:pPr marL="363538" lvl="0" indent="-363538" algn="just">
              <a:lnSpc>
                <a:spcPct val="150000"/>
              </a:lnSpc>
              <a:spcAft>
                <a:spcPts val="0"/>
              </a:spcAft>
            </a:pPr>
            <a:r>
              <a:rPr lang="es-ES" sz="2000" dirty="0">
                <a:latin typeface="Arial"/>
                <a:ea typeface="Calibri"/>
                <a:cs typeface="Times New Roman"/>
              </a:rPr>
              <a:t>ii) Se recomienda resguardar copia de planos definitivos de proyecto de agua potable y de solución de alcantarillado, con la finalidad de tenerlo como respaldos a futuras gestiones de regularizaciones de los permisos y recepciones ante los Servicios correspondientes. Igual, esos respaldos son necesarios para una buena gestión de mantención de la infraestructura construida.</a:t>
            </a:r>
            <a:endParaRPr lang="es-CL" sz="2000" dirty="0">
              <a:latin typeface="Calibri"/>
              <a:ea typeface="Calibri"/>
              <a:cs typeface="Times New Roman"/>
            </a:endParaRPr>
          </a:p>
          <a:p>
            <a:pPr marL="363538" lvl="0" indent="-363538" algn="just">
              <a:lnSpc>
                <a:spcPct val="150000"/>
              </a:lnSpc>
              <a:spcAft>
                <a:spcPts val="0"/>
              </a:spcAft>
            </a:pPr>
            <a:r>
              <a:rPr lang="es-ES" sz="2000" dirty="0">
                <a:latin typeface="Arial"/>
                <a:ea typeface="Calibri"/>
                <a:cs typeface="Times New Roman"/>
              </a:rPr>
              <a:t>iii) Una vez que se regularice la situación legal del terreno, se deben regularizar estas inversiones ante la Municipalidad y los Servicios que corresponda, en lo particular, la factibilidad y aprobación de los proyectos de agua potable y alcantarillado.</a:t>
            </a:r>
            <a:endParaRPr lang="es-CL" sz="2000" dirty="0">
              <a:latin typeface="Calibri"/>
              <a:ea typeface="Calibri"/>
              <a:cs typeface="Times New Roman"/>
            </a:endParaRPr>
          </a:p>
          <a:p>
            <a:pPr marL="363538" lvl="0" indent="-363538" algn="just">
              <a:lnSpc>
                <a:spcPct val="150000"/>
              </a:lnSpc>
              <a:spcAft>
                <a:spcPts val="0"/>
              </a:spcAft>
            </a:pPr>
            <a:r>
              <a:rPr lang="es-CL" sz="2000" dirty="0">
                <a:latin typeface="Calibri"/>
                <a:ea typeface="Calibri"/>
                <a:cs typeface="Times New Roman"/>
              </a:rPr>
              <a:t>iv) </a:t>
            </a:r>
            <a:r>
              <a:rPr lang="es-ES" sz="2000" dirty="0">
                <a:latin typeface="Arial"/>
                <a:ea typeface="Calibri"/>
                <a:cs typeface="Times New Roman"/>
              </a:rPr>
              <a:t>Como son inversiones que se han realizado en las cabañas, lo activado en esta cuenta 120205, se debe traspasarse a la cuenta contable “120201 Cabañas </a:t>
            </a:r>
            <a:r>
              <a:rPr lang="es-ES" sz="2000" dirty="0" err="1">
                <a:latin typeface="Arial"/>
                <a:ea typeface="Calibri"/>
                <a:cs typeface="Times New Roman"/>
              </a:rPr>
              <a:t>Tongoy</a:t>
            </a:r>
            <a:r>
              <a:rPr lang="es-ES" sz="2000" dirty="0">
                <a:latin typeface="Arial"/>
                <a:ea typeface="Calibri"/>
                <a:cs typeface="Times New Roman"/>
              </a:rPr>
              <a:t>”. </a:t>
            </a:r>
            <a:endParaRPr lang="es-CL" sz="2000" dirty="0">
              <a:latin typeface="Calibri"/>
              <a:ea typeface="Calibri"/>
              <a:cs typeface="Times New Roman"/>
            </a:endParaRPr>
          </a:p>
        </p:txBody>
      </p:sp>
    </p:spTree>
    <p:extLst>
      <p:ext uri="{BB962C8B-B14F-4D97-AF65-F5344CB8AC3E}">
        <p14:creationId xmlns:p14="http://schemas.microsoft.com/office/powerpoint/2010/main" val="395319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6309420"/>
          </a:xfrm>
          <a:prstGeom prst="rect">
            <a:avLst/>
          </a:prstGeom>
        </p:spPr>
        <p:txBody>
          <a:bodyPr wrap="square">
            <a:spAutoFit/>
          </a:bodyPr>
          <a:lstStyle/>
          <a:p>
            <a:pPr marL="0" lvl="1" algn="just"/>
            <a:r>
              <a:rPr lang="es-ES" sz="2400" b="1" dirty="0">
                <a:latin typeface="Constantia" panose="02030602050306030303" pitchFamily="18" charset="0"/>
              </a:rPr>
              <a:t>6) </a:t>
            </a:r>
            <a:r>
              <a:rPr lang="es-ES" sz="2400" b="1" dirty="0">
                <a:latin typeface="Arial" panose="020B0604020202020204" pitchFamily="34" charset="0"/>
                <a:ea typeface="Calibri" panose="020F0502020204030204" pitchFamily="34" charset="0"/>
              </a:rPr>
              <a:t>110707 Cuenta por Cobrar - Cabañas </a:t>
            </a:r>
            <a:r>
              <a:rPr lang="es-ES" sz="2400" b="1" dirty="0" err="1">
                <a:latin typeface="Arial" panose="020B0604020202020204" pitchFamily="34" charset="0"/>
                <a:ea typeface="Calibri" panose="020F0502020204030204" pitchFamily="34" charset="0"/>
              </a:rPr>
              <a:t>Tongoy</a:t>
            </a:r>
            <a:r>
              <a:rPr lang="es-ES" sz="2400" b="1" dirty="0">
                <a:latin typeface="Arial" panose="020B0604020202020204" pitchFamily="34" charset="0"/>
                <a:ea typeface="Calibri" panose="020F0502020204030204" pitchFamily="34" charset="0"/>
              </a:rPr>
              <a:t> (1)</a:t>
            </a:r>
            <a:endParaRPr lang="es-ES" sz="2400" b="1" dirty="0">
              <a:effectLst/>
              <a:latin typeface="Arial" panose="020B0604020202020204" pitchFamily="34" charset="0"/>
              <a:ea typeface="Calibri" panose="020F0502020204030204" pitchFamily="34" charset="0"/>
            </a:endParaRPr>
          </a:p>
          <a:p>
            <a:pPr>
              <a:tabLst>
                <a:tab pos="261938" algn="l"/>
              </a:tabLst>
            </a:pPr>
            <a:endParaRPr lang="es-ES" sz="2000" dirty="0">
              <a:latin typeface="Arial"/>
              <a:ea typeface="Calibri"/>
              <a:cs typeface="Times New Roman"/>
            </a:endParaRPr>
          </a:p>
          <a:p>
            <a:pPr algn="just">
              <a:tabLst>
                <a:tab pos="261938" algn="l"/>
              </a:tabLst>
            </a:pPr>
            <a:r>
              <a:rPr lang="es-ES" sz="2000" dirty="0">
                <a:latin typeface="Arial"/>
                <a:ea typeface="Calibri"/>
                <a:cs typeface="Times New Roman"/>
              </a:rPr>
              <a:t>	El saldo inicial del año 2023 es de $1.677.154, movimientos contables en el año 2023 por $3.023.148 y un saldo final de $4.700.302 al 31/12/2023.</a:t>
            </a:r>
            <a:endParaRPr lang="es-CL" sz="2000" dirty="0">
              <a:latin typeface="Arial"/>
              <a:ea typeface="Calibri"/>
              <a:cs typeface="Times New Roman"/>
            </a:endParaRPr>
          </a:p>
          <a:p>
            <a:pPr algn="just">
              <a:tabLst>
                <a:tab pos="261938" algn="l"/>
              </a:tabLst>
            </a:pPr>
            <a:r>
              <a:rPr lang="es-CL" sz="2000" dirty="0">
                <a:latin typeface="Arial"/>
                <a:ea typeface="Calibri"/>
                <a:cs typeface="Times New Roman"/>
              </a:rPr>
              <a:t>	</a:t>
            </a:r>
            <a:r>
              <a:rPr lang="es-ES" sz="2000" dirty="0">
                <a:latin typeface="Arial"/>
                <a:ea typeface="Calibri"/>
                <a:cs typeface="Times New Roman"/>
              </a:rPr>
              <a:t>En esta cuenta contable se registran los pagos que deben realizar quienes hacen uso de las cabañas de </a:t>
            </a:r>
            <a:r>
              <a:rPr lang="es-ES" sz="2000" dirty="0" err="1">
                <a:latin typeface="Arial"/>
                <a:ea typeface="Calibri"/>
                <a:cs typeface="Times New Roman"/>
              </a:rPr>
              <a:t>Tongoy</a:t>
            </a:r>
            <a:r>
              <a:rPr lang="es-ES" sz="2000" dirty="0">
                <a:latin typeface="Arial"/>
                <a:ea typeface="Calibri"/>
                <a:cs typeface="Times New Roman"/>
              </a:rPr>
              <a:t>, para lo cual se otorga un plazo máximo de seis meses para su cancelación.</a:t>
            </a:r>
            <a:endParaRPr lang="es-CL" sz="2000" dirty="0">
              <a:latin typeface="Arial"/>
              <a:ea typeface="Calibri"/>
              <a:cs typeface="Times New Roman"/>
            </a:endParaRPr>
          </a:p>
          <a:p>
            <a:pPr algn="just">
              <a:tabLst>
                <a:tab pos="261938" algn="l"/>
              </a:tabLst>
            </a:pPr>
            <a:r>
              <a:rPr lang="es-CL" sz="2000" dirty="0">
                <a:latin typeface="Arial"/>
                <a:ea typeface="Calibri"/>
                <a:cs typeface="Times New Roman"/>
              </a:rPr>
              <a:t>	</a:t>
            </a:r>
            <a:r>
              <a:rPr lang="es-ES" sz="2000" dirty="0">
                <a:latin typeface="Arial"/>
                <a:ea typeface="Calibri"/>
                <a:cs typeface="Times New Roman"/>
              </a:rPr>
              <a:t>Como el uso es en temporada de verano, todos los usos aprobados por </a:t>
            </a:r>
            <a:r>
              <a:rPr lang="es-ES" sz="2000" dirty="0" err="1">
                <a:latin typeface="Arial"/>
                <a:ea typeface="Calibri"/>
                <a:cs typeface="Times New Roman"/>
              </a:rPr>
              <a:t>Andime</a:t>
            </a:r>
            <a:r>
              <a:rPr lang="es-ES" sz="2000" dirty="0">
                <a:latin typeface="Arial"/>
                <a:ea typeface="Calibri"/>
                <a:cs typeface="Times New Roman"/>
              </a:rPr>
              <a:t> debiesen quedar cancelados durante el año, por lo que esta cuenta debiera tener saldo $0 (cero) al 31/12/2023.</a:t>
            </a:r>
            <a:endParaRPr lang="es-CL" sz="2000" dirty="0">
              <a:latin typeface="Arial"/>
              <a:ea typeface="Calibri"/>
              <a:cs typeface="Times New Roman"/>
            </a:endParaRPr>
          </a:p>
          <a:p>
            <a:pPr algn="just">
              <a:tabLst>
                <a:tab pos="261938" algn="l"/>
              </a:tabLst>
            </a:pPr>
            <a:endParaRPr lang="es-CL" sz="2000" dirty="0">
              <a:latin typeface="Arial"/>
              <a:ea typeface="Calibri"/>
              <a:cs typeface="Times New Roman"/>
            </a:endParaRPr>
          </a:p>
          <a:p>
            <a:pPr algn="just">
              <a:tabLst>
                <a:tab pos="261938" algn="l"/>
              </a:tabLst>
            </a:pPr>
            <a:r>
              <a:rPr lang="es-CL" sz="2000" dirty="0">
                <a:latin typeface="Arial"/>
                <a:ea typeface="Calibri"/>
                <a:cs typeface="Times New Roman"/>
              </a:rPr>
              <a:t>	</a:t>
            </a:r>
            <a:r>
              <a:rPr lang="es-ES" sz="2000" dirty="0">
                <a:latin typeface="Arial"/>
                <a:ea typeface="Calibri"/>
                <a:cs typeface="Times New Roman"/>
              </a:rPr>
              <a:t>Estas deudas se generan principalmente porque los usuarios a quienes se le otorgó este beneficio, tiene ocupada la capacidad del 15% de su sueldo. Y el gremio no queda con ninguna otra garantía.</a:t>
            </a:r>
            <a:endParaRPr lang="es-CL" sz="2000" dirty="0">
              <a:latin typeface="Arial"/>
              <a:ea typeface="Calibri"/>
              <a:cs typeface="Times New Roman"/>
            </a:endParaRPr>
          </a:p>
          <a:p>
            <a:pPr algn="just">
              <a:tabLst>
                <a:tab pos="261938" algn="l"/>
              </a:tabLst>
            </a:pPr>
            <a:endParaRPr lang="es-CL" sz="2000" dirty="0">
              <a:latin typeface="Arial"/>
              <a:ea typeface="Calibri"/>
              <a:cs typeface="Times New Roman"/>
            </a:endParaRPr>
          </a:p>
          <a:p>
            <a:pPr algn="just">
              <a:tabLst>
                <a:tab pos="261938" algn="l"/>
              </a:tabLst>
            </a:pPr>
            <a:r>
              <a:rPr lang="es-CL" sz="2000" dirty="0">
                <a:latin typeface="Arial"/>
                <a:ea typeface="Calibri"/>
                <a:cs typeface="Times New Roman"/>
              </a:rPr>
              <a:t>	</a:t>
            </a:r>
            <a:r>
              <a:rPr lang="es-ES" sz="2000" dirty="0">
                <a:latin typeface="Arial"/>
                <a:ea typeface="Calibri"/>
                <a:cs typeface="Times New Roman"/>
              </a:rPr>
              <a:t>Como se presentan deudas en incremento, en nuestro trabajo se tuvo el objetivo de revisar la correcta contabilización de esta cuenta por cobrar relacionada con el uso para vacaciones en las cabañas por parte de los socios, específicamente en relación a la forma en que se devengan los ingresos y cómo se registran los pagos en cuotas pactadas. </a:t>
            </a:r>
          </a:p>
        </p:txBody>
      </p:sp>
    </p:spTree>
    <p:extLst>
      <p:ext uri="{BB962C8B-B14F-4D97-AF65-F5344CB8AC3E}">
        <p14:creationId xmlns:p14="http://schemas.microsoft.com/office/powerpoint/2010/main" val="19684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654943"/>
            <a:ext cx="8784976" cy="5078313"/>
          </a:xfrm>
          <a:prstGeom prst="rect">
            <a:avLst/>
          </a:prstGeom>
        </p:spPr>
        <p:txBody>
          <a:bodyPr wrap="square">
            <a:spAutoFit/>
          </a:bodyPr>
          <a:lstStyle/>
          <a:p>
            <a:pPr marL="0" lvl="1" algn="just"/>
            <a:r>
              <a:rPr lang="es-ES" sz="2400" b="1" dirty="0">
                <a:latin typeface="Constantia" panose="02030602050306030303" pitchFamily="18" charset="0"/>
              </a:rPr>
              <a:t>6) </a:t>
            </a:r>
            <a:r>
              <a:rPr lang="es-ES" sz="2400" b="1" dirty="0">
                <a:latin typeface="Arial" panose="020B0604020202020204" pitchFamily="34" charset="0"/>
                <a:ea typeface="Calibri" panose="020F0502020204030204" pitchFamily="34" charset="0"/>
              </a:rPr>
              <a:t>110707 Cuenta por Cobrar - Cabañas </a:t>
            </a:r>
            <a:r>
              <a:rPr lang="es-ES" sz="2400" b="1" dirty="0" err="1">
                <a:latin typeface="Arial" panose="020B0604020202020204" pitchFamily="34" charset="0"/>
                <a:ea typeface="Calibri" panose="020F0502020204030204" pitchFamily="34" charset="0"/>
              </a:rPr>
              <a:t>Tongoy</a:t>
            </a:r>
            <a:r>
              <a:rPr lang="es-ES" sz="2400" b="1" dirty="0">
                <a:latin typeface="Arial" panose="020B0604020202020204" pitchFamily="34" charset="0"/>
                <a:ea typeface="Calibri" panose="020F0502020204030204" pitchFamily="34" charset="0"/>
              </a:rPr>
              <a:t> (2)</a:t>
            </a:r>
            <a:endParaRPr lang="es-ES" sz="2400" b="1" dirty="0">
              <a:effectLst/>
              <a:latin typeface="Arial" panose="020B0604020202020204" pitchFamily="34" charset="0"/>
              <a:ea typeface="Calibri" panose="020F0502020204030204" pitchFamily="34" charset="0"/>
            </a:endParaRPr>
          </a:p>
          <a:p>
            <a:pPr>
              <a:tabLst>
                <a:tab pos="449263" algn="l"/>
              </a:tabLst>
            </a:pPr>
            <a:endParaRPr lang="es-ES" sz="2000" dirty="0">
              <a:latin typeface="Arial"/>
              <a:ea typeface="Calibri"/>
              <a:cs typeface="Times New Roman"/>
            </a:endParaRPr>
          </a:p>
          <a:p>
            <a:pPr algn="just">
              <a:tabLst>
                <a:tab pos="449263" algn="l"/>
              </a:tabLst>
            </a:pPr>
            <a:r>
              <a:rPr lang="es-ES" sz="2000" dirty="0">
                <a:latin typeface="Arial"/>
                <a:ea typeface="Calibri"/>
                <a:cs typeface="Times New Roman"/>
              </a:rPr>
              <a:t>	Se detectó que al devengar la deuda correspondiente al uso de las cabañas, el monto total de la deuda se registra como ingreso recibido en su totalidad al momento de pactar el uso, sin considerar que el pago se realiza de manera fraccionada en cuotas. Esto genera que se refleje un incremento artificial en el patrimonio, ya que se contabilizan como recibidos montos que aún no han sido efectivamente pagados.</a:t>
            </a:r>
            <a:endParaRPr lang="es-CL" sz="2000" dirty="0">
              <a:latin typeface="Arial"/>
              <a:ea typeface="Calibri"/>
              <a:cs typeface="Times New Roman"/>
            </a:endParaRPr>
          </a:p>
          <a:p>
            <a:pPr algn="just">
              <a:tabLst>
                <a:tab pos="449263" algn="l"/>
              </a:tabLst>
            </a:pPr>
            <a:endParaRPr lang="es-CL" sz="2000" dirty="0">
              <a:latin typeface="Arial"/>
              <a:ea typeface="Calibri"/>
              <a:cs typeface="Times New Roman"/>
            </a:endParaRPr>
          </a:p>
          <a:p>
            <a:pPr algn="just">
              <a:tabLst>
                <a:tab pos="449263" algn="l"/>
              </a:tabLst>
            </a:pPr>
            <a:r>
              <a:rPr lang="es-CL" sz="2000" dirty="0">
                <a:latin typeface="Arial"/>
                <a:ea typeface="Calibri"/>
                <a:cs typeface="Times New Roman"/>
              </a:rPr>
              <a:t>	</a:t>
            </a:r>
            <a:r>
              <a:rPr lang="es-ES" sz="2000" dirty="0">
                <a:latin typeface="Arial"/>
                <a:ea typeface="Calibri"/>
                <a:cs typeface="Times New Roman"/>
              </a:rPr>
              <a:t>Este tratamiento contable distorsiona la situación financiera real de ANDIME, ya que los estados financieros muestran un patrimonio mayor al real, lo que puede llevar a decisiones financieras incorrectas. Además, no se refleja correctamente la realidad de los ingresos en función del flujo efectivo recibido.</a:t>
            </a:r>
            <a:endParaRPr lang="es-CL" sz="2000" dirty="0">
              <a:latin typeface="Arial"/>
              <a:ea typeface="Calibri"/>
              <a:cs typeface="Times New Roman"/>
            </a:endParaRPr>
          </a:p>
          <a:p>
            <a:r>
              <a:rPr lang="es-ES" sz="2000" dirty="0">
                <a:latin typeface="Arial"/>
                <a:ea typeface="Calibri"/>
                <a:cs typeface="Times New Roman"/>
              </a:rPr>
              <a:t> </a:t>
            </a:r>
            <a:endParaRPr lang="es-CL" sz="2000" dirty="0">
              <a:latin typeface="Arial"/>
              <a:ea typeface="Calibri"/>
              <a:cs typeface="Times New Roman"/>
            </a:endParaRPr>
          </a:p>
          <a:p>
            <a:pPr>
              <a:tabLst>
                <a:tab pos="261938" algn="l"/>
              </a:tabLst>
            </a:pPr>
            <a:r>
              <a:rPr lang="es-ES" sz="2000" dirty="0">
                <a:latin typeface="Arial"/>
                <a:ea typeface="Calibri"/>
                <a:cs typeface="Times New Roman"/>
              </a:rPr>
              <a:t>	</a:t>
            </a:r>
          </a:p>
        </p:txBody>
      </p:sp>
    </p:spTree>
    <p:extLst>
      <p:ext uri="{BB962C8B-B14F-4D97-AF65-F5344CB8AC3E}">
        <p14:creationId xmlns:p14="http://schemas.microsoft.com/office/powerpoint/2010/main" val="170633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726951"/>
            <a:ext cx="8784976" cy="5078313"/>
          </a:xfrm>
          <a:prstGeom prst="rect">
            <a:avLst/>
          </a:prstGeom>
        </p:spPr>
        <p:txBody>
          <a:bodyPr wrap="square">
            <a:spAutoFit/>
          </a:bodyPr>
          <a:lstStyle/>
          <a:p>
            <a:pPr marL="0" lvl="1" algn="just"/>
            <a:r>
              <a:rPr lang="es-ES" sz="2400" b="1" dirty="0">
                <a:latin typeface="Constantia" panose="02030602050306030303" pitchFamily="18" charset="0"/>
              </a:rPr>
              <a:t>6) </a:t>
            </a:r>
            <a:r>
              <a:rPr lang="es-ES" sz="2400" b="1" dirty="0">
                <a:latin typeface="Arial" panose="020B0604020202020204" pitchFamily="34" charset="0"/>
                <a:ea typeface="Calibri" panose="020F0502020204030204" pitchFamily="34" charset="0"/>
              </a:rPr>
              <a:t>110707 Cuenta por Cobrar - Cabañas </a:t>
            </a:r>
            <a:r>
              <a:rPr lang="es-ES" sz="2400" b="1" dirty="0" err="1">
                <a:latin typeface="Arial" panose="020B0604020202020204" pitchFamily="34" charset="0"/>
                <a:ea typeface="Calibri" panose="020F0502020204030204" pitchFamily="34" charset="0"/>
              </a:rPr>
              <a:t>Tongoy</a:t>
            </a:r>
            <a:r>
              <a:rPr lang="es-ES" sz="2400" b="1" dirty="0">
                <a:latin typeface="Arial" panose="020B0604020202020204" pitchFamily="34" charset="0"/>
                <a:ea typeface="Calibri" panose="020F0502020204030204" pitchFamily="34" charset="0"/>
              </a:rPr>
              <a:t> (3)</a:t>
            </a:r>
            <a:endParaRPr lang="es-ES" sz="2400" b="1" dirty="0">
              <a:effectLst/>
              <a:latin typeface="Arial" panose="020B0604020202020204" pitchFamily="34" charset="0"/>
              <a:ea typeface="Calibri" panose="020F0502020204030204" pitchFamily="34" charset="0"/>
            </a:endParaRPr>
          </a:p>
          <a:p>
            <a:endParaRPr lang="es-ES" sz="2000" dirty="0">
              <a:latin typeface="Arial"/>
              <a:ea typeface="Calibri"/>
              <a:cs typeface="Times New Roman"/>
            </a:endParaRPr>
          </a:p>
          <a:p>
            <a:r>
              <a:rPr lang="es-ES" sz="2000" dirty="0">
                <a:latin typeface="Arial"/>
                <a:ea typeface="Calibri"/>
                <a:cs typeface="Times New Roman"/>
              </a:rPr>
              <a:t>Esta CRC sugiere:</a:t>
            </a:r>
            <a:endParaRPr lang="es-CL" sz="2000" dirty="0">
              <a:latin typeface="Arial"/>
              <a:ea typeface="Calibri"/>
              <a:cs typeface="Times New Roman"/>
            </a:endParaRPr>
          </a:p>
          <a:p>
            <a:pPr marL="457200" lvl="0" indent="-457200" algn="just">
              <a:buFont typeface="+mj-lt"/>
              <a:buAutoNum type="alphaLcParenR"/>
            </a:pPr>
            <a:r>
              <a:rPr lang="es-ES" sz="2000" dirty="0">
                <a:latin typeface="Arial"/>
                <a:ea typeface="Calibri"/>
                <a:cs typeface="Times New Roman"/>
              </a:rPr>
              <a:t>Se sugiere continuar con la revisiones y gestiones sobre cada deuda y tomar las medidas necesarias para asegurar el cobro oportuno de esta deuda.</a:t>
            </a:r>
            <a:endParaRPr lang="es-CL" sz="2000" dirty="0">
              <a:latin typeface="Arial"/>
              <a:ea typeface="Calibri"/>
              <a:cs typeface="Times New Roman"/>
            </a:endParaRPr>
          </a:p>
          <a:p>
            <a:pPr marL="457200" lvl="0" indent="-457200" algn="just">
              <a:buFont typeface="+mj-lt"/>
              <a:buAutoNum type="alphaLcParenR"/>
            </a:pPr>
            <a:r>
              <a:rPr lang="es-ES" sz="2000" dirty="0">
                <a:latin typeface="Arial"/>
                <a:ea typeface="Calibri"/>
                <a:cs typeface="Times New Roman"/>
              </a:rPr>
              <a:t>Se reitera sugerencia de agregar Aval al reglamento de uso de cabañas.</a:t>
            </a:r>
            <a:endParaRPr lang="es-CL" sz="2000" dirty="0">
              <a:latin typeface="Arial"/>
              <a:ea typeface="Calibri"/>
              <a:cs typeface="Times New Roman"/>
            </a:endParaRPr>
          </a:p>
          <a:p>
            <a:pPr marL="457200" lvl="0" indent="-457200" algn="just">
              <a:buFont typeface="+mj-lt"/>
              <a:buAutoNum type="alphaLcParenR"/>
            </a:pPr>
            <a:r>
              <a:rPr lang="es-ES" sz="2000" dirty="0">
                <a:latin typeface="Arial"/>
                <a:ea typeface="Calibri"/>
                <a:cs typeface="Times New Roman"/>
              </a:rPr>
              <a:t>Se recomienda modificar el tratamiento contable de las cuentas por cobrar relacionadas con el uso de las cabañas. El </a:t>
            </a:r>
            <a:r>
              <a:rPr lang="es-ES" sz="2000" dirty="0" err="1">
                <a:latin typeface="Arial"/>
                <a:ea typeface="Calibri"/>
                <a:cs typeface="Times New Roman"/>
              </a:rPr>
              <a:t>devengamiento</a:t>
            </a:r>
            <a:r>
              <a:rPr lang="es-ES" sz="2000" dirty="0">
                <a:latin typeface="Arial"/>
                <a:ea typeface="Calibri"/>
                <a:cs typeface="Times New Roman"/>
              </a:rPr>
              <a:t> debe realizarse a medida que se vayan recibiendo las cuotas pactadas, registrando los ingresos conforme al flujo de efectivo real. Esto asegurará que el patrimonio y los ingresos de ANDIME reflejen fielmente la situación financiera en todo momento.</a:t>
            </a:r>
            <a:endParaRPr lang="es-CL" sz="2000" dirty="0">
              <a:latin typeface="Arial"/>
              <a:ea typeface="Calibri"/>
              <a:cs typeface="Times New Roman"/>
            </a:endParaRPr>
          </a:p>
          <a:p>
            <a:endParaRPr lang="es-CL" sz="2000" dirty="0"/>
          </a:p>
          <a:p>
            <a:pPr>
              <a:tabLst>
                <a:tab pos="261938" algn="l"/>
              </a:tabLst>
            </a:pPr>
            <a:r>
              <a:rPr lang="es-ES" sz="2000" dirty="0">
                <a:latin typeface="Arial"/>
                <a:ea typeface="Calibri"/>
                <a:cs typeface="Times New Roman"/>
              </a:rPr>
              <a:t>	</a:t>
            </a:r>
            <a:endParaRPr lang="es-CL" sz="2000" dirty="0">
              <a:latin typeface="Calibri"/>
              <a:ea typeface="Calibri"/>
              <a:cs typeface="Times New Roman"/>
            </a:endParaRPr>
          </a:p>
        </p:txBody>
      </p:sp>
    </p:spTree>
    <p:extLst>
      <p:ext uri="{BB962C8B-B14F-4D97-AF65-F5344CB8AC3E}">
        <p14:creationId xmlns:p14="http://schemas.microsoft.com/office/powerpoint/2010/main" val="247598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332656"/>
            <a:ext cx="8892480" cy="5021888"/>
          </a:xfrm>
          <a:prstGeom prst="rect">
            <a:avLst/>
          </a:prstGeom>
        </p:spPr>
        <p:txBody>
          <a:bodyPr wrap="square">
            <a:spAutoFit/>
          </a:bodyPr>
          <a:lstStyle/>
          <a:p>
            <a:r>
              <a:rPr lang="es-CL" sz="2400" b="1" dirty="0">
                <a:effectLst>
                  <a:outerShdw blurRad="38100" dist="38100" dir="2700000" algn="tl">
                    <a:srgbClr val="000000">
                      <a:alpha val="43137"/>
                    </a:srgbClr>
                  </a:outerShdw>
                </a:effectLst>
              </a:rPr>
              <a:t>Integrantes Comisión Revisora de Cuentas:</a:t>
            </a:r>
          </a:p>
          <a:p>
            <a:endParaRPr lang="es-CL" sz="2400" b="1" dirty="0">
              <a:effectLst>
                <a:outerShdw blurRad="38100" dist="38100" dir="2700000" algn="tl">
                  <a:srgbClr val="000000">
                    <a:alpha val="43137"/>
                  </a:srgbClr>
                </a:outerShdw>
              </a:effectLst>
            </a:endParaRPr>
          </a:p>
          <a:p>
            <a:pPr marL="342900" lvl="0" indent="-342900" algn="just">
              <a:lnSpc>
                <a:spcPct val="150000"/>
              </a:lnSpc>
              <a:buFont typeface="+mj-lt"/>
              <a:buAutoNum type="romanLcParenR"/>
            </a:pPr>
            <a:r>
              <a:rPr lang="es-ES" sz="2400" dirty="0">
                <a:effectLst>
                  <a:outerShdw blurRad="38100" dist="38100" dir="2700000" algn="tl">
                    <a:srgbClr val="000000">
                      <a:alpha val="43137"/>
                    </a:srgbClr>
                  </a:outerShdw>
                </a:effectLst>
              </a:rPr>
              <a:t>David Menil Gatica (Andime </a:t>
            </a:r>
            <a:r>
              <a:rPr lang="es-ES" sz="2400" dirty="0" err="1">
                <a:effectLst>
                  <a:outerShdw blurRad="38100" dist="38100" dir="2700000" algn="tl">
                    <a:srgbClr val="000000">
                      <a:alpha val="43137"/>
                    </a:srgbClr>
                  </a:outerShdw>
                </a:effectLst>
              </a:rPr>
              <a:t>Secreduc</a:t>
            </a:r>
            <a:r>
              <a:rPr lang="es-ES" sz="2400" dirty="0">
                <a:effectLst>
                  <a:outerShdw blurRad="38100" dist="38100" dir="2700000" algn="tl">
                    <a:srgbClr val="000000">
                      <a:alpha val="43137"/>
                    </a:srgbClr>
                  </a:outerShdw>
                </a:effectLst>
              </a:rPr>
              <a:t> Los Lagos), Presidente.</a:t>
            </a:r>
          </a:p>
          <a:p>
            <a:pPr marL="342900" lvl="0" indent="-342900" algn="just">
              <a:lnSpc>
                <a:spcPct val="150000"/>
              </a:lnSpc>
              <a:buFont typeface="+mj-lt"/>
              <a:buAutoNum type="romanLcParenR"/>
            </a:pPr>
            <a:r>
              <a:rPr lang="es-ES" sz="2400" dirty="0">
                <a:effectLst>
                  <a:outerShdw blurRad="38100" dist="38100" dir="2700000" algn="tl">
                    <a:srgbClr val="000000">
                      <a:alpha val="43137"/>
                    </a:srgbClr>
                  </a:outerShdw>
                </a:effectLst>
              </a:rPr>
              <a:t>Constantino Guerrero Rodriguez (Andime </a:t>
            </a:r>
            <a:r>
              <a:rPr lang="es-ES" sz="2400" dirty="0" err="1">
                <a:effectLst>
                  <a:outerShdw blurRad="38100" dist="38100" dir="2700000" algn="tl">
                    <a:srgbClr val="000000">
                      <a:alpha val="43137"/>
                    </a:srgbClr>
                  </a:outerShdw>
                </a:effectLst>
              </a:rPr>
              <a:t>Deprov</a:t>
            </a:r>
            <a:r>
              <a:rPr lang="es-ES" sz="2400" dirty="0">
                <a:effectLst>
                  <a:outerShdw blurRad="38100" dist="38100" dir="2700000" algn="tl">
                    <a:srgbClr val="000000">
                      <a:alpha val="43137"/>
                    </a:srgbClr>
                  </a:outerShdw>
                </a:effectLst>
              </a:rPr>
              <a:t> Elqui), Secretario.</a:t>
            </a:r>
          </a:p>
          <a:p>
            <a:pPr marL="342900" lvl="0" indent="-342900" algn="just">
              <a:lnSpc>
                <a:spcPct val="150000"/>
              </a:lnSpc>
              <a:buFont typeface="+mj-lt"/>
              <a:buAutoNum type="romanLcParenR"/>
            </a:pPr>
            <a:r>
              <a:rPr lang="es-ES" sz="2400" dirty="0">
                <a:effectLst>
                  <a:outerShdw blurRad="38100" dist="38100" dir="2700000" algn="tl">
                    <a:srgbClr val="000000">
                      <a:alpha val="43137"/>
                    </a:srgbClr>
                  </a:outerShdw>
                </a:effectLst>
              </a:rPr>
              <a:t>Eliana Valdivia Peña (Andime </a:t>
            </a:r>
            <a:r>
              <a:rPr lang="es-ES" sz="2400" dirty="0" err="1">
                <a:effectLst>
                  <a:outerShdw blurRad="38100" dist="38100" dir="2700000" algn="tl">
                    <a:srgbClr val="000000">
                      <a:alpha val="43137"/>
                    </a:srgbClr>
                  </a:outerShdw>
                </a:effectLst>
              </a:rPr>
              <a:t>Deprov</a:t>
            </a:r>
            <a:r>
              <a:rPr lang="es-ES" sz="2400" dirty="0">
                <a:effectLst>
                  <a:outerShdw blurRad="38100" dist="38100" dir="2700000" algn="tl">
                    <a:srgbClr val="000000">
                      <a:alpha val="43137"/>
                    </a:srgbClr>
                  </a:outerShdw>
                </a:effectLst>
              </a:rPr>
              <a:t> San Antonio) - </a:t>
            </a:r>
            <a:r>
              <a:rPr lang="es-ES" sz="2400" dirty="0">
                <a:solidFill>
                  <a:srgbClr val="FF0000"/>
                </a:solidFill>
                <a:effectLst>
                  <a:outerShdw blurRad="38100" dist="38100" dir="2700000" algn="tl">
                    <a:srgbClr val="000000">
                      <a:alpha val="43137"/>
                    </a:srgbClr>
                  </a:outerShdw>
                </a:effectLst>
              </a:rPr>
              <a:t>Jubilación</a:t>
            </a:r>
            <a:endParaRPr lang="es-ES" sz="2400" dirty="0">
              <a:effectLst>
                <a:outerShdw blurRad="38100" dist="38100" dir="2700000" algn="tl">
                  <a:srgbClr val="000000">
                    <a:alpha val="43137"/>
                  </a:srgbClr>
                </a:outerShdw>
              </a:effectLst>
            </a:endParaRPr>
          </a:p>
          <a:p>
            <a:pPr marL="342900" lvl="0" indent="-342900" algn="just">
              <a:lnSpc>
                <a:spcPct val="150000"/>
              </a:lnSpc>
              <a:buFont typeface="+mj-lt"/>
              <a:buAutoNum type="romanLcParenR"/>
            </a:pPr>
            <a:r>
              <a:rPr lang="es-ES" sz="2400" dirty="0">
                <a:effectLst>
                  <a:outerShdw blurRad="38100" dist="38100" dir="2700000" algn="tl">
                    <a:srgbClr val="000000">
                      <a:alpha val="43137"/>
                    </a:srgbClr>
                  </a:outerShdw>
                </a:effectLst>
              </a:rPr>
              <a:t>Rodrigo Alcaino Pino (Andime </a:t>
            </a:r>
            <a:r>
              <a:rPr lang="es-ES" sz="2400" dirty="0" err="1">
                <a:effectLst>
                  <a:outerShdw blurRad="38100" dist="38100" dir="2700000" algn="tl">
                    <a:srgbClr val="000000">
                      <a:alpha val="43137"/>
                    </a:srgbClr>
                  </a:outerShdw>
                </a:effectLst>
              </a:rPr>
              <a:t>Deprov</a:t>
            </a:r>
            <a:r>
              <a:rPr lang="es-ES" sz="2400" dirty="0">
                <a:effectLst>
                  <a:outerShdw blurRad="38100" dist="38100" dir="2700000" algn="tl">
                    <a:srgbClr val="000000">
                      <a:alpha val="43137"/>
                    </a:srgbClr>
                  </a:outerShdw>
                </a:effectLst>
              </a:rPr>
              <a:t> Cachapoal)</a:t>
            </a:r>
          </a:p>
          <a:p>
            <a:pPr marL="342900" lvl="0" indent="-342900" algn="just">
              <a:lnSpc>
                <a:spcPct val="150000"/>
              </a:lnSpc>
              <a:spcAft>
                <a:spcPts val="1000"/>
              </a:spcAft>
              <a:buFont typeface="+mj-lt"/>
              <a:buAutoNum type="romanLcParenR"/>
            </a:pPr>
            <a:r>
              <a:rPr lang="es-ES" sz="2400" dirty="0">
                <a:effectLst>
                  <a:outerShdw blurRad="38100" dist="38100" dir="2700000" algn="tl">
                    <a:srgbClr val="000000">
                      <a:alpha val="43137"/>
                    </a:srgbClr>
                  </a:outerShdw>
                </a:effectLst>
              </a:rPr>
              <a:t>Rodrigo Cabrera Ordoñez (Andime Mineduc Nivel Central)</a:t>
            </a:r>
          </a:p>
          <a:p>
            <a:endParaRPr lang="es-CL" sz="2400" dirty="0">
              <a:effectLst>
                <a:outerShdw blurRad="38100" dist="38100" dir="2700000" algn="tl">
                  <a:srgbClr val="000000">
                    <a:alpha val="43137"/>
                  </a:srgbClr>
                </a:outerShdw>
              </a:effectLst>
            </a:endParaRPr>
          </a:p>
          <a:p>
            <a:pPr algn="ctr"/>
            <a:r>
              <a:rPr lang="es-CL" sz="2400" dirty="0">
                <a:effectLst>
                  <a:outerShdw blurRad="38100" dist="38100" dir="2700000" algn="tl">
                    <a:srgbClr val="000000">
                      <a:alpha val="43137"/>
                    </a:srgbClr>
                  </a:outerShdw>
                </a:effectLst>
              </a:rPr>
              <a:t>Elegida en Asamblea Nacional de enero de 2023</a:t>
            </a:r>
          </a:p>
        </p:txBody>
      </p:sp>
    </p:spTree>
    <p:extLst>
      <p:ext uri="{BB962C8B-B14F-4D97-AF65-F5344CB8AC3E}">
        <p14:creationId xmlns:p14="http://schemas.microsoft.com/office/powerpoint/2010/main" val="11330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6309420"/>
          </a:xfrm>
          <a:prstGeom prst="rect">
            <a:avLst/>
          </a:prstGeom>
        </p:spPr>
        <p:txBody>
          <a:bodyPr wrap="square">
            <a:spAutoFit/>
          </a:bodyPr>
          <a:lstStyle/>
          <a:p>
            <a:pPr marL="0" lvl="1" algn="just"/>
            <a:r>
              <a:rPr lang="es-ES" sz="2400" b="1" dirty="0">
                <a:latin typeface="Constantia" panose="02030602050306030303" pitchFamily="18" charset="0"/>
              </a:rPr>
              <a:t>7) </a:t>
            </a:r>
            <a:r>
              <a:rPr lang="es-ES" sz="2400" b="1" dirty="0">
                <a:latin typeface="Arial" panose="020B0604020202020204" pitchFamily="34" charset="0"/>
                <a:ea typeface="Calibri" panose="020F0502020204030204" pitchFamily="34" charset="0"/>
              </a:rPr>
              <a:t>420107 Publicidad y Otros</a:t>
            </a:r>
            <a:endParaRPr lang="es-ES" sz="2400" b="1" dirty="0">
              <a:effectLst/>
              <a:latin typeface="Arial" panose="020B0604020202020204" pitchFamily="34" charset="0"/>
              <a:ea typeface="Calibri" panose="020F0502020204030204" pitchFamily="34" charset="0"/>
            </a:endParaRPr>
          </a:p>
          <a:p>
            <a:pPr>
              <a:tabLst>
                <a:tab pos="363538" algn="l"/>
              </a:tabLst>
            </a:pPr>
            <a:endParaRPr lang="es-ES" sz="2000" dirty="0">
              <a:latin typeface="Arial"/>
              <a:ea typeface="Calibri"/>
              <a:cs typeface="Times New Roman"/>
            </a:endParaRPr>
          </a:p>
          <a:p>
            <a:pPr algn="just">
              <a:tabLst>
                <a:tab pos="363538" algn="l"/>
              </a:tabLst>
            </a:pPr>
            <a:r>
              <a:rPr lang="es-ES" sz="2000" dirty="0">
                <a:latin typeface="Arial"/>
                <a:ea typeface="Calibri"/>
                <a:cs typeface="Times New Roman"/>
              </a:rPr>
              <a:t>	Esta cuenta presenta un saldo inicial de $2.367.615 y movimientos contables en el año 2023 por $2.970.391, quedando con un saldo final de $5.338.006 al 31/12/2023.</a:t>
            </a:r>
            <a:endParaRPr lang="es-CL" sz="2000" dirty="0">
              <a:latin typeface="Arial"/>
              <a:ea typeface="Calibri"/>
              <a:cs typeface="Times New Roman"/>
            </a:endParaRPr>
          </a:p>
          <a:p>
            <a:pPr algn="just">
              <a:tabLst>
                <a:tab pos="363538" algn="l"/>
              </a:tabLst>
            </a:pPr>
            <a:r>
              <a:rPr lang="es-CL" sz="2000" dirty="0">
                <a:latin typeface="Arial"/>
                <a:ea typeface="Calibri"/>
                <a:cs typeface="Times New Roman"/>
              </a:rPr>
              <a:t>	</a:t>
            </a:r>
            <a:r>
              <a:rPr lang="es-ES" sz="2000" dirty="0">
                <a:latin typeface="Arial"/>
                <a:ea typeface="Calibri"/>
                <a:cs typeface="Times New Roman"/>
              </a:rPr>
              <a:t>El análisis de la cuanta refleja gastos que no son por naturaleza perteneciente a este tipo de gastos, se encontraron pagos de como, por ejemplo: pago de cafetería, compra de torta aniversario, empanadas y bebidas, celebraciones de cumpleaños etc.  dichos gastos deben ser asignados a una nueva cuenta que se deberá crear para reflejar estos ítems de manera de no perjudicar y ensuciar la cuenta de publicidad y otros.</a:t>
            </a:r>
            <a:endParaRPr lang="es-CL" sz="2000" dirty="0">
              <a:latin typeface="Arial"/>
              <a:ea typeface="Calibri"/>
              <a:cs typeface="Times New Roman"/>
            </a:endParaRPr>
          </a:p>
          <a:p>
            <a:r>
              <a:rPr lang="es-ES" sz="2000" dirty="0">
                <a:latin typeface="Arial"/>
                <a:ea typeface="Calibri"/>
                <a:cs typeface="Times New Roman"/>
              </a:rPr>
              <a:t> </a:t>
            </a:r>
            <a:endParaRPr lang="es-CL" sz="2000" dirty="0">
              <a:latin typeface="Arial"/>
              <a:ea typeface="Calibri"/>
              <a:cs typeface="Times New Roman"/>
            </a:endParaRPr>
          </a:p>
          <a:p>
            <a:r>
              <a:rPr lang="es-ES" sz="2000" dirty="0">
                <a:latin typeface="Arial"/>
                <a:ea typeface="Calibri"/>
                <a:cs typeface="Times New Roman"/>
              </a:rPr>
              <a:t>Esta CRC sugiere:</a:t>
            </a:r>
            <a:endParaRPr lang="es-CL" sz="2000" dirty="0">
              <a:latin typeface="Arial"/>
              <a:ea typeface="Calibri"/>
              <a:cs typeface="Times New Roman"/>
            </a:endParaRPr>
          </a:p>
          <a:p>
            <a:pPr marL="363538" lvl="0" indent="-363538" algn="just">
              <a:buFont typeface="+mj-lt"/>
              <a:buAutoNum type="alphaLcParenR"/>
            </a:pPr>
            <a:r>
              <a:rPr lang="es-ES" sz="2000" dirty="0">
                <a:latin typeface="Arial"/>
                <a:ea typeface="Calibri"/>
                <a:cs typeface="Times New Roman"/>
              </a:rPr>
              <a:t>Las cuentas contables deben ajustarse a la naturaleza del gasto o los grupos de gastos deben estar contabilizados según materia de la cuenta contable que se impute.</a:t>
            </a:r>
          </a:p>
          <a:p>
            <a:pPr marL="363538" lvl="0" indent="-363538" algn="just">
              <a:buFont typeface="+mj-lt"/>
              <a:buAutoNum type="alphaLcParenR"/>
            </a:pPr>
            <a:endParaRPr lang="es-CL" sz="2000" dirty="0">
              <a:latin typeface="Arial"/>
              <a:ea typeface="Calibri"/>
              <a:cs typeface="Times New Roman"/>
            </a:endParaRPr>
          </a:p>
          <a:p>
            <a:pPr marL="363538" lvl="0" indent="-363538" algn="just">
              <a:buFont typeface="+mj-lt"/>
              <a:buAutoNum type="alphaLcParenR"/>
            </a:pPr>
            <a:r>
              <a:rPr lang="es-ES" sz="2000" dirty="0">
                <a:latin typeface="Arial"/>
                <a:ea typeface="Calibri"/>
                <a:cs typeface="Times New Roman"/>
              </a:rPr>
              <a:t>En este caso particular, realizar apertura de cuenta “Servicios de alimentación y otros”, con el fin de direccionar de mejor manera el gasto de alimentación y camaradería.</a:t>
            </a:r>
          </a:p>
        </p:txBody>
      </p:sp>
    </p:spTree>
    <p:extLst>
      <p:ext uri="{BB962C8B-B14F-4D97-AF65-F5344CB8AC3E}">
        <p14:creationId xmlns:p14="http://schemas.microsoft.com/office/powerpoint/2010/main" val="273711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5386090"/>
          </a:xfrm>
          <a:prstGeom prst="rect">
            <a:avLst/>
          </a:prstGeom>
        </p:spPr>
        <p:txBody>
          <a:bodyPr wrap="square">
            <a:spAutoFit/>
          </a:bodyPr>
          <a:lstStyle/>
          <a:p>
            <a:pPr marL="0" lvl="1" algn="just"/>
            <a:r>
              <a:rPr lang="es-ES" sz="2400" b="1" dirty="0">
                <a:latin typeface="Constantia" panose="02030602050306030303" pitchFamily="18" charset="0"/>
              </a:rPr>
              <a:t>8) </a:t>
            </a:r>
            <a:r>
              <a:rPr lang="es-ES" sz="2400" b="1" dirty="0">
                <a:latin typeface="Arial" panose="020B0604020202020204" pitchFamily="34" charset="0"/>
                <a:ea typeface="Calibri" panose="020F0502020204030204" pitchFamily="34" charset="0"/>
              </a:rPr>
              <a:t>420106 Comisiones de Trabajo (1)</a:t>
            </a:r>
            <a:endParaRPr lang="es-ES" sz="2400" b="1" dirty="0">
              <a:effectLst/>
              <a:latin typeface="Arial" panose="020B0604020202020204" pitchFamily="34" charset="0"/>
              <a:ea typeface="Calibri" panose="020F0502020204030204" pitchFamily="34" charset="0"/>
            </a:endParaRPr>
          </a:p>
          <a:p>
            <a:pPr>
              <a:tabLst>
                <a:tab pos="363538" algn="l"/>
              </a:tabLst>
            </a:pPr>
            <a:endParaRPr lang="es-ES" sz="2000" dirty="0">
              <a:latin typeface="Arial"/>
              <a:ea typeface="Calibri"/>
              <a:cs typeface="Times New Roman"/>
            </a:endParaRPr>
          </a:p>
          <a:p>
            <a:pPr algn="just">
              <a:tabLst>
                <a:tab pos="363538" algn="l"/>
              </a:tabLst>
            </a:pPr>
            <a:r>
              <a:rPr lang="es-ES" sz="2000" dirty="0">
                <a:latin typeface="Arial"/>
                <a:ea typeface="Calibri"/>
                <a:cs typeface="Times New Roman"/>
              </a:rPr>
              <a:t>	Esta cuenta presenta un saldo inicial de $553.988 y movimientos contables en el año 2023 por $158.220, quedando con un saldo final de $712.208 al 31/12/2023. Contempla gastos asociados a reuniones con FENAEDUP, Comisión de Ética, COREME y otros</a:t>
            </a:r>
            <a:endParaRPr lang="es-CL" sz="2000" dirty="0">
              <a:latin typeface="Arial"/>
              <a:ea typeface="Calibri"/>
              <a:cs typeface="Times New Roman"/>
            </a:endParaRPr>
          </a:p>
          <a:p>
            <a:pPr algn="just">
              <a:tabLst>
                <a:tab pos="363538" algn="l"/>
              </a:tabLst>
            </a:pPr>
            <a:r>
              <a:rPr lang="es-CL" sz="2000" dirty="0">
                <a:latin typeface="Arial"/>
                <a:ea typeface="Calibri"/>
                <a:cs typeface="Times New Roman"/>
              </a:rPr>
              <a:t>	</a:t>
            </a:r>
          </a:p>
          <a:p>
            <a:pPr algn="just">
              <a:tabLst>
                <a:tab pos="363538" algn="l"/>
              </a:tabLst>
            </a:pPr>
            <a:r>
              <a:rPr lang="es-CL" sz="2000" dirty="0">
                <a:latin typeface="Arial"/>
                <a:ea typeface="Calibri"/>
                <a:cs typeface="Times New Roman"/>
              </a:rPr>
              <a:t>	</a:t>
            </a:r>
            <a:r>
              <a:rPr lang="es-ES" sz="2000" dirty="0">
                <a:latin typeface="Arial"/>
                <a:ea typeface="Calibri"/>
                <a:cs typeface="Times New Roman"/>
              </a:rPr>
              <a:t>Al igual que cuenta anterior, presenta gastos fuera de su naturaleza; ejemplo, pago de Deducible por robo auto en Viaje a cabañas </a:t>
            </a:r>
            <a:r>
              <a:rPr lang="es-ES" sz="2000" dirty="0" err="1">
                <a:latin typeface="Arial"/>
                <a:ea typeface="Calibri"/>
                <a:cs typeface="Times New Roman"/>
              </a:rPr>
              <a:t>Tongoy</a:t>
            </a:r>
            <a:r>
              <a:rPr lang="es-ES" sz="2000" dirty="0">
                <a:latin typeface="Arial"/>
                <a:ea typeface="Calibri"/>
                <a:cs typeface="Times New Roman"/>
              </a:rPr>
              <a:t>, este concepto de gasto no corresponde asignarlo a una comisión de trabajo, se deberá realizar el cargo a una cuanta pertinente; también, presenta gastos de alimentación contenidos en E(6139) de fecha 10-8-23 y E(5961) 3-7-23 alimentación.</a:t>
            </a:r>
            <a:endParaRPr lang="es-CL" sz="2000" dirty="0">
              <a:latin typeface="Arial"/>
              <a:ea typeface="Calibri"/>
              <a:cs typeface="Times New Roman"/>
            </a:endParaRPr>
          </a:p>
          <a:p>
            <a:r>
              <a:rPr lang="es-ES" sz="2000" dirty="0">
                <a:latin typeface="Arial"/>
                <a:ea typeface="Calibri"/>
                <a:cs typeface="Times New Roman"/>
              </a:rPr>
              <a:t> </a:t>
            </a:r>
            <a:endParaRPr lang="es-CL" sz="2000" dirty="0">
              <a:latin typeface="Arial"/>
              <a:ea typeface="Calibri"/>
              <a:cs typeface="Times New Roman"/>
            </a:endParaRPr>
          </a:p>
          <a:p>
            <a:r>
              <a:rPr lang="es-ES" sz="2000" dirty="0">
                <a:latin typeface="Arial"/>
                <a:ea typeface="Calibri"/>
                <a:cs typeface="Times New Roman"/>
              </a:rPr>
              <a:t>Esta CRC sugiere:</a:t>
            </a:r>
            <a:endParaRPr lang="es-CL" sz="2000" dirty="0">
              <a:latin typeface="Arial"/>
              <a:ea typeface="Calibri"/>
              <a:cs typeface="Times New Roman"/>
            </a:endParaRPr>
          </a:p>
          <a:p>
            <a:pPr lvl="0"/>
            <a:endParaRPr lang="es-CL" sz="2000" dirty="0">
              <a:latin typeface="Arial"/>
              <a:ea typeface="Calibri"/>
              <a:cs typeface="Times New Roman"/>
            </a:endParaRPr>
          </a:p>
          <a:p>
            <a:pPr algn="just">
              <a:tabLst>
                <a:tab pos="363538" algn="l"/>
              </a:tabLst>
            </a:pPr>
            <a:r>
              <a:rPr lang="es-CL" sz="2000" dirty="0">
                <a:latin typeface="Arial"/>
                <a:ea typeface="Calibri"/>
                <a:cs typeface="Times New Roman"/>
              </a:rPr>
              <a:t>	</a:t>
            </a:r>
            <a:endParaRPr lang="es-ES" sz="2000" dirty="0">
              <a:latin typeface="Arial"/>
              <a:ea typeface="Calibri"/>
              <a:cs typeface="Times New Roman"/>
            </a:endParaRPr>
          </a:p>
        </p:txBody>
      </p:sp>
    </p:spTree>
    <p:extLst>
      <p:ext uri="{BB962C8B-B14F-4D97-AF65-F5344CB8AC3E}">
        <p14:creationId xmlns:p14="http://schemas.microsoft.com/office/powerpoint/2010/main" val="221292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6309420"/>
          </a:xfrm>
          <a:prstGeom prst="rect">
            <a:avLst/>
          </a:prstGeom>
        </p:spPr>
        <p:txBody>
          <a:bodyPr wrap="square">
            <a:spAutoFit/>
          </a:bodyPr>
          <a:lstStyle/>
          <a:p>
            <a:pPr marL="0" lvl="1" algn="just"/>
            <a:r>
              <a:rPr lang="es-ES" sz="2400" b="1" dirty="0">
                <a:latin typeface="Constantia" panose="02030602050306030303" pitchFamily="18" charset="0"/>
              </a:rPr>
              <a:t>8) </a:t>
            </a:r>
            <a:r>
              <a:rPr lang="es-ES" sz="2400" b="1" dirty="0">
                <a:latin typeface="Arial" panose="020B0604020202020204" pitchFamily="34" charset="0"/>
                <a:ea typeface="Calibri" panose="020F0502020204030204" pitchFamily="34" charset="0"/>
              </a:rPr>
              <a:t>420106 Comisiones de Trabajo (2)</a:t>
            </a:r>
            <a:endParaRPr lang="es-ES" sz="2400" b="1" dirty="0">
              <a:effectLst/>
              <a:latin typeface="Arial" panose="020B0604020202020204" pitchFamily="34" charset="0"/>
              <a:ea typeface="Calibri" panose="020F0502020204030204" pitchFamily="34" charset="0"/>
            </a:endParaRPr>
          </a:p>
          <a:p>
            <a:pPr lvl="0"/>
            <a:endParaRPr lang="es-ES" sz="2000" dirty="0">
              <a:latin typeface="Arial"/>
              <a:ea typeface="Calibri"/>
              <a:cs typeface="Times New Roman"/>
            </a:endParaRPr>
          </a:p>
          <a:p>
            <a:pPr marL="457200" lvl="0" indent="-457200" algn="just">
              <a:buFont typeface="+mj-lt"/>
              <a:buAutoNum type="alphaLcParenR"/>
            </a:pPr>
            <a:r>
              <a:rPr lang="es-ES" sz="2000" dirty="0">
                <a:latin typeface="Arial"/>
                <a:ea typeface="Calibri"/>
                <a:cs typeface="Times New Roman"/>
              </a:rPr>
              <a:t>Clasificar de mejor manera los tipos de Gastos y generar tratamiento de cuentas vía Centros de Costos. Que el plan de cuentas permita que el Sistema contable genere informes por naturales de gastos y por centro de costos. </a:t>
            </a:r>
          </a:p>
          <a:p>
            <a:pPr marL="457200" lvl="0" indent="-457200">
              <a:buFont typeface="+mj-lt"/>
              <a:buAutoNum type="alphaLcParenR"/>
            </a:pPr>
            <a:endParaRPr lang="es-CL" sz="2000" dirty="0">
              <a:latin typeface="Arial"/>
              <a:ea typeface="Calibri"/>
              <a:cs typeface="Times New Roman"/>
            </a:endParaRPr>
          </a:p>
          <a:p>
            <a:pPr marL="457200" lvl="0" indent="-457200" algn="just">
              <a:buFont typeface="+mj-lt"/>
              <a:buAutoNum type="alphaLcParenR"/>
            </a:pPr>
            <a:r>
              <a:rPr lang="es-ES" sz="2000" dirty="0">
                <a:latin typeface="Arial"/>
                <a:ea typeface="Calibri"/>
                <a:cs typeface="Times New Roman"/>
              </a:rPr>
              <a:t>Si bien, se ha logrado ordenar y clasificar los gastos por Comisiones, lo que ha ayudado a informar y entender los gastos gremiales, ello ha provocado que en dichas cuentas se imputen gastos de distinta naturaleza, como pasajes, viáticos, alimentación y otros y no existe reporte por separado de ellos. Hoy se hace necesario modificar o replantear el Plan de Cuentas Contables por Centros de Costos u otra organización que permita tener la información por naturaleza de los gastos y por las unidades que realizan el gasto. Esto es válido para la cuenta analizada y para la “420109 Comisión Electoral”, “420111 Comisión Revisora de Cuentas” y “420101 Asamblea Nacional”. Y, hay que hacer presente que las cuentas contables como “420104 Pasajes” y “420105 Viáticos” están creadas en el Plan de Cuentas actualmente.</a:t>
            </a:r>
          </a:p>
          <a:p>
            <a:pPr algn="just">
              <a:tabLst>
                <a:tab pos="363538" algn="l"/>
              </a:tabLst>
            </a:pPr>
            <a:r>
              <a:rPr lang="es-CL" sz="2000" dirty="0">
                <a:latin typeface="Arial"/>
                <a:ea typeface="Calibri"/>
                <a:cs typeface="Times New Roman"/>
              </a:rPr>
              <a:t>	</a:t>
            </a:r>
            <a:endParaRPr lang="es-ES" sz="2000" dirty="0">
              <a:latin typeface="Arial"/>
              <a:ea typeface="Calibri"/>
              <a:cs typeface="Times New Roman"/>
            </a:endParaRPr>
          </a:p>
        </p:txBody>
      </p:sp>
    </p:spTree>
    <p:extLst>
      <p:ext uri="{BB962C8B-B14F-4D97-AF65-F5344CB8AC3E}">
        <p14:creationId xmlns:p14="http://schemas.microsoft.com/office/powerpoint/2010/main" val="147499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6309420"/>
          </a:xfrm>
          <a:prstGeom prst="rect">
            <a:avLst/>
          </a:prstGeom>
        </p:spPr>
        <p:txBody>
          <a:bodyPr wrap="square">
            <a:spAutoFit/>
          </a:bodyPr>
          <a:lstStyle/>
          <a:p>
            <a:pPr marL="0" lvl="1" algn="just"/>
            <a:r>
              <a:rPr lang="es-ES" sz="2400" b="1" dirty="0">
                <a:latin typeface="Constantia" panose="02030602050306030303" pitchFamily="18" charset="0"/>
              </a:rPr>
              <a:t>9) </a:t>
            </a:r>
            <a:r>
              <a:rPr lang="es-ES" sz="2400" b="1" dirty="0">
                <a:latin typeface="Arial" panose="020B0604020202020204" pitchFamily="34" charset="0"/>
                <a:ea typeface="Calibri" panose="020F0502020204030204" pitchFamily="34" charset="0"/>
              </a:rPr>
              <a:t>420301 Asesorías </a:t>
            </a:r>
            <a:endParaRPr lang="es-ES" sz="2400" b="1" dirty="0">
              <a:effectLst/>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r>
              <a:rPr lang="es-ES" sz="2000" dirty="0">
                <a:latin typeface="Arial"/>
                <a:ea typeface="Calibri"/>
                <a:cs typeface="Times New Roman"/>
              </a:rPr>
              <a:t>	Esta cuenta presenta un saldo inicial de $19.569.454 y movimientos contables en el año 2023 por $20.258.661, quedando con un saldo final de $39.828.115 al 31/12/2023.</a:t>
            </a:r>
            <a:endParaRPr lang="es-CL" sz="2000" dirty="0">
              <a:latin typeface="Arial"/>
              <a:ea typeface="Calibri"/>
              <a:cs typeface="Times New Roman"/>
            </a:endParaRPr>
          </a:p>
          <a:p>
            <a:pPr algn="just">
              <a:tabLst>
                <a:tab pos="363538" algn="l"/>
              </a:tabLst>
            </a:pPr>
            <a:r>
              <a:rPr lang="es-CL" sz="2000" dirty="0">
                <a:latin typeface="Arial"/>
                <a:ea typeface="Calibri"/>
                <a:cs typeface="Times New Roman"/>
              </a:rPr>
              <a:t>	</a:t>
            </a:r>
            <a:r>
              <a:rPr lang="es-ES" sz="2000" dirty="0">
                <a:latin typeface="Arial"/>
                <a:ea typeface="Calibri"/>
                <a:cs typeface="Times New Roman"/>
              </a:rPr>
              <a:t>Correspondiente a pagos de honorarios por servicios jurídicos y de Comunicaciones; se encontraron algunos pagos sin rendición de informes, se reitera que todos los pagos asociados a pagos de honorarios deben tener su respectivo contrato anual especificando los pagos a efectuar y planificación de trabajo. Además, dichos pagos deben ser tramitados durante el año calendario, sin tener saldos de deudas pendientes.  </a:t>
            </a:r>
            <a:endParaRPr lang="es-CL" sz="2000" dirty="0">
              <a:latin typeface="Arial"/>
              <a:ea typeface="Calibri"/>
              <a:cs typeface="Times New Roman"/>
            </a:endParaRPr>
          </a:p>
          <a:p>
            <a:pPr algn="just"/>
            <a:r>
              <a:rPr lang="es-ES" sz="2000" dirty="0">
                <a:latin typeface="Arial"/>
                <a:ea typeface="Calibri"/>
                <a:cs typeface="Times New Roman"/>
              </a:rPr>
              <a:t> </a:t>
            </a:r>
            <a:endParaRPr lang="es-CL" sz="2000" dirty="0">
              <a:latin typeface="Arial"/>
              <a:ea typeface="Calibri"/>
              <a:cs typeface="Times New Roman"/>
            </a:endParaRPr>
          </a:p>
          <a:p>
            <a:pPr algn="just"/>
            <a:r>
              <a:rPr lang="es-ES" sz="2000" dirty="0">
                <a:latin typeface="Arial"/>
                <a:ea typeface="Calibri"/>
                <a:cs typeface="Times New Roman"/>
              </a:rPr>
              <a:t>Esta CRC sugiere:</a:t>
            </a:r>
            <a:endParaRPr lang="es-CL" sz="2000" dirty="0">
              <a:latin typeface="Arial"/>
              <a:ea typeface="Calibri"/>
              <a:cs typeface="Times New Roman"/>
            </a:endParaRPr>
          </a:p>
          <a:p>
            <a:pPr marL="457200" lvl="0" indent="-457200" algn="just">
              <a:buFont typeface="+mj-lt"/>
              <a:buAutoNum type="alphaLcParenR"/>
            </a:pPr>
            <a:r>
              <a:rPr lang="es-ES" sz="2000" dirty="0">
                <a:latin typeface="Arial"/>
                <a:ea typeface="Calibri"/>
                <a:cs typeface="Times New Roman"/>
              </a:rPr>
              <a:t>Se reitera sugerencia del año 2022, que independiente al Certificado de cumplimiento de funciones, los informes de las asesorías realizadas deben quedar documentados y resguardados en </a:t>
            </a:r>
            <a:r>
              <a:rPr lang="es-ES" sz="2000" dirty="0" err="1">
                <a:latin typeface="Arial"/>
                <a:ea typeface="Calibri"/>
                <a:cs typeface="Times New Roman"/>
              </a:rPr>
              <a:t>Andime</a:t>
            </a:r>
            <a:r>
              <a:rPr lang="es-ES" sz="2000" dirty="0">
                <a:latin typeface="Arial"/>
                <a:ea typeface="Calibri"/>
                <a:cs typeface="Times New Roman"/>
              </a:rPr>
              <a:t>.</a:t>
            </a:r>
            <a:endParaRPr lang="es-CL" sz="2000" dirty="0">
              <a:latin typeface="Arial"/>
              <a:ea typeface="Calibri"/>
              <a:cs typeface="Times New Roman"/>
            </a:endParaRPr>
          </a:p>
          <a:p>
            <a:pPr lvl="0" algn="just"/>
            <a:endParaRPr lang="es-ES" sz="2000" dirty="0">
              <a:latin typeface="Arial"/>
              <a:ea typeface="Calibri"/>
              <a:cs typeface="Times New Roman"/>
            </a:endParaRPr>
          </a:p>
          <a:p>
            <a:pPr lvl="0" algn="just"/>
            <a:endParaRPr lang="es-ES" sz="2000" dirty="0">
              <a:latin typeface="Arial"/>
              <a:ea typeface="Calibri"/>
              <a:cs typeface="Times New Roman"/>
            </a:endParaRPr>
          </a:p>
          <a:p>
            <a:pPr lvl="0"/>
            <a:endParaRPr lang="es-ES" sz="2000" dirty="0">
              <a:latin typeface="Arial"/>
              <a:ea typeface="Calibri"/>
              <a:cs typeface="Times New Roman"/>
            </a:endParaRPr>
          </a:p>
          <a:p>
            <a:pPr algn="just">
              <a:tabLst>
                <a:tab pos="363538" algn="l"/>
              </a:tabLst>
            </a:pPr>
            <a:r>
              <a:rPr lang="es-CL" sz="2000" dirty="0">
                <a:latin typeface="Arial"/>
                <a:ea typeface="Calibri"/>
                <a:cs typeface="Times New Roman"/>
              </a:rPr>
              <a:t>	</a:t>
            </a:r>
            <a:endParaRPr lang="es-ES" sz="2000" dirty="0">
              <a:latin typeface="Arial"/>
              <a:ea typeface="Calibri"/>
              <a:cs typeface="Times New Roman"/>
            </a:endParaRPr>
          </a:p>
        </p:txBody>
      </p:sp>
    </p:spTree>
    <p:extLst>
      <p:ext uri="{BB962C8B-B14F-4D97-AF65-F5344CB8AC3E}">
        <p14:creationId xmlns:p14="http://schemas.microsoft.com/office/powerpoint/2010/main" val="405070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5878532"/>
          </a:xfrm>
          <a:prstGeom prst="rect">
            <a:avLst/>
          </a:prstGeom>
        </p:spPr>
        <p:txBody>
          <a:bodyPr wrap="square">
            <a:spAutoFit/>
          </a:bodyPr>
          <a:lstStyle/>
          <a:p>
            <a:pPr marL="0" lvl="1" algn="just"/>
            <a:r>
              <a:rPr lang="es-ES" sz="2400" b="1" dirty="0">
                <a:latin typeface="Constantia" panose="02030602050306030303" pitchFamily="18" charset="0"/>
              </a:rPr>
              <a:t>10) </a:t>
            </a:r>
            <a:r>
              <a:rPr lang="es-ES" sz="2400" b="1" dirty="0">
                <a:latin typeface="Arial" panose="020B0604020202020204" pitchFamily="34" charset="0"/>
                <a:ea typeface="Calibri" panose="020F0502020204030204" pitchFamily="34" charset="0"/>
              </a:rPr>
              <a:t>Sobre deudores morosos: </a:t>
            </a:r>
            <a:r>
              <a:rPr lang="es-ES" sz="2400" dirty="0">
                <a:latin typeface="Arial" panose="020B0604020202020204" pitchFamily="34" charset="0"/>
                <a:ea typeface="Calibri" panose="020F0502020204030204" pitchFamily="34" charset="0"/>
              </a:rPr>
              <a:t>110701 Préstamos Asociados, 110702 Préstamos Honorarios, 110706 Cuenta por Cobrar Departamento Santiago, 110707 Cuenta por Cobrar Cabañas </a:t>
            </a:r>
            <a:r>
              <a:rPr lang="es-ES" sz="2400" dirty="0" err="1">
                <a:latin typeface="Arial" panose="020B0604020202020204" pitchFamily="34" charset="0"/>
                <a:ea typeface="Calibri" panose="020F0502020204030204" pitchFamily="34" charset="0"/>
              </a:rPr>
              <a:t>Tongoy</a:t>
            </a:r>
            <a:r>
              <a:rPr lang="es-ES" sz="2400" dirty="0">
                <a:latin typeface="Arial" panose="020B0604020202020204" pitchFamily="34" charset="0"/>
                <a:ea typeface="Calibri" panose="020F0502020204030204" pitchFamily="34" charset="0"/>
              </a:rPr>
              <a:t> y 110711 EDI (Cuenta Deudas de Difícil Recuperación)</a:t>
            </a:r>
            <a:endParaRPr lang="es-ES" sz="2400" dirty="0">
              <a:effectLst/>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r>
              <a:rPr lang="es-ES" sz="2000" dirty="0">
                <a:latin typeface="Arial"/>
                <a:ea typeface="Calibri"/>
                <a:cs typeface="Times New Roman"/>
              </a:rPr>
              <a:t>	Se identifica una cantidad no menor de socios o beneficiarios que tienen deudas impagas, asociadas a distintos conceptos presupuestarios del enunciado. </a:t>
            </a:r>
          </a:p>
          <a:p>
            <a:pPr>
              <a:tabLst>
                <a:tab pos="363538" algn="l"/>
              </a:tabLst>
            </a:pPr>
            <a:r>
              <a:rPr lang="es-ES" sz="2000" dirty="0">
                <a:latin typeface="Arial"/>
                <a:ea typeface="Calibri"/>
                <a:cs typeface="Times New Roman"/>
              </a:rPr>
              <a:t>Dichas cuentas contables presentan los siguientes valores:</a:t>
            </a:r>
            <a:endParaRPr lang="es-CL" sz="2000" dirty="0">
              <a:latin typeface="Arial"/>
              <a:ea typeface="Calibri"/>
              <a:cs typeface="Times New Roman"/>
            </a:endParaRPr>
          </a:p>
          <a:p>
            <a:pPr marL="623888" lvl="3" indent="-260350">
              <a:buFont typeface="Arial" pitchFamily="34" charset="0"/>
              <a:buChar char="•"/>
            </a:pPr>
            <a:r>
              <a:rPr lang="es-ES" sz="2000" dirty="0">
                <a:latin typeface="Arial"/>
                <a:ea typeface="Calibri"/>
                <a:cs typeface="Times New Roman"/>
              </a:rPr>
              <a:t>110701 Préstamos Asociados			: $503.649.926.-</a:t>
            </a:r>
            <a:endParaRPr lang="es-CL" sz="2000" dirty="0">
              <a:latin typeface="Arial"/>
              <a:ea typeface="Calibri"/>
              <a:cs typeface="Times New Roman"/>
            </a:endParaRPr>
          </a:p>
          <a:p>
            <a:pPr marL="623888" lvl="3" indent="-260350">
              <a:buFont typeface="Arial" pitchFamily="34" charset="0"/>
              <a:buChar char="•"/>
            </a:pPr>
            <a:r>
              <a:rPr lang="es-ES" sz="2000" dirty="0">
                <a:latin typeface="Arial"/>
                <a:ea typeface="Calibri"/>
                <a:cs typeface="Times New Roman"/>
              </a:rPr>
              <a:t>110702 Préstamos Honorarios			: $    4.719.191.-</a:t>
            </a:r>
            <a:endParaRPr lang="es-CL" sz="2000" dirty="0">
              <a:latin typeface="Arial"/>
              <a:ea typeface="Calibri"/>
              <a:cs typeface="Times New Roman"/>
            </a:endParaRPr>
          </a:p>
          <a:p>
            <a:pPr marL="623888" lvl="3" indent="-260350">
              <a:buFont typeface="Arial" pitchFamily="34" charset="0"/>
              <a:buChar char="•"/>
            </a:pPr>
            <a:r>
              <a:rPr lang="es-ES" sz="2000" dirty="0">
                <a:latin typeface="Arial"/>
                <a:ea typeface="Calibri"/>
                <a:cs typeface="Times New Roman"/>
              </a:rPr>
              <a:t>110706 Cuenta por Cobrar Departamento Santiago	: $       949.020.-</a:t>
            </a:r>
            <a:endParaRPr lang="es-CL" sz="2000" dirty="0">
              <a:latin typeface="Arial"/>
              <a:ea typeface="Calibri"/>
              <a:cs typeface="Times New Roman"/>
            </a:endParaRPr>
          </a:p>
          <a:p>
            <a:pPr marL="623888" lvl="3" indent="-260350">
              <a:buFont typeface="Arial" pitchFamily="34" charset="0"/>
              <a:buChar char="•"/>
            </a:pPr>
            <a:r>
              <a:rPr lang="es-ES" sz="2000" dirty="0">
                <a:latin typeface="Arial"/>
                <a:ea typeface="Calibri"/>
                <a:cs typeface="Times New Roman"/>
              </a:rPr>
              <a:t>110707 Cuenta por Cobrar Cabañas </a:t>
            </a:r>
            <a:r>
              <a:rPr lang="es-ES" sz="2000" dirty="0" err="1">
                <a:latin typeface="Arial"/>
                <a:ea typeface="Calibri"/>
                <a:cs typeface="Times New Roman"/>
              </a:rPr>
              <a:t>Tongoy</a:t>
            </a:r>
            <a:r>
              <a:rPr lang="es-ES" sz="2000" dirty="0">
                <a:latin typeface="Arial"/>
                <a:ea typeface="Calibri"/>
                <a:cs typeface="Times New Roman"/>
              </a:rPr>
              <a:t>	: $    4.720.542</a:t>
            </a:r>
            <a:endParaRPr lang="es-CL" sz="2000" dirty="0">
              <a:latin typeface="Arial"/>
              <a:ea typeface="Calibri"/>
              <a:cs typeface="Times New Roman"/>
            </a:endParaRPr>
          </a:p>
          <a:p>
            <a:pPr marL="623888" lvl="3" indent="-260350">
              <a:buFont typeface="Arial" pitchFamily="34" charset="0"/>
              <a:buChar char="•"/>
            </a:pPr>
            <a:r>
              <a:rPr lang="es-ES" sz="2000" dirty="0">
                <a:latin typeface="Arial"/>
                <a:ea typeface="Calibri"/>
                <a:cs typeface="Times New Roman"/>
              </a:rPr>
              <a:t>110711 EDI (Deudas de Difícil Recuperación)	: $  15.570.208.-</a:t>
            </a:r>
            <a:endParaRPr lang="es-CL" sz="2000" dirty="0">
              <a:latin typeface="Arial"/>
              <a:ea typeface="Calibri"/>
              <a:cs typeface="Times New Roman"/>
            </a:endParaRPr>
          </a:p>
          <a:p>
            <a:r>
              <a:rPr lang="es-ES" sz="2000" dirty="0">
                <a:latin typeface="Arial"/>
                <a:ea typeface="Calibri"/>
                <a:cs typeface="Times New Roman"/>
              </a:rPr>
              <a:t> </a:t>
            </a:r>
          </a:p>
          <a:p>
            <a:endParaRPr lang="es-CL" sz="2000" dirty="0">
              <a:latin typeface="Arial"/>
              <a:ea typeface="Calibri"/>
              <a:cs typeface="Times New Roman"/>
            </a:endParaRPr>
          </a:p>
          <a:p>
            <a:r>
              <a:rPr lang="es-ES" sz="2000" dirty="0">
                <a:latin typeface="Arial"/>
                <a:ea typeface="Calibri"/>
                <a:cs typeface="Times New Roman"/>
              </a:rPr>
              <a:t>Esta CRC recomienda:</a:t>
            </a:r>
            <a:endParaRPr lang="es-CL" sz="2000" dirty="0">
              <a:latin typeface="Arial"/>
              <a:ea typeface="Calibri"/>
              <a:cs typeface="Times New Roman"/>
            </a:endParaRPr>
          </a:p>
          <a:p>
            <a:pPr algn="just">
              <a:tabLst>
                <a:tab pos="363538" algn="l"/>
              </a:tabLst>
            </a:pPr>
            <a:r>
              <a:rPr lang="es-ES" sz="2000" dirty="0">
                <a:latin typeface="Arial"/>
                <a:ea typeface="Calibri"/>
                <a:cs typeface="Times New Roman"/>
              </a:rPr>
              <a:t>	</a:t>
            </a:r>
            <a:r>
              <a:rPr lang="es-CL" sz="2000" dirty="0">
                <a:latin typeface="Arial"/>
                <a:ea typeface="Calibri"/>
                <a:cs typeface="Times New Roman"/>
              </a:rPr>
              <a:t>	</a:t>
            </a:r>
            <a:endParaRPr lang="es-ES" sz="2000" dirty="0">
              <a:latin typeface="Arial"/>
              <a:ea typeface="Calibri"/>
              <a:cs typeface="Times New Roman"/>
            </a:endParaRPr>
          </a:p>
        </p:txBody>
      </p:sp>
    </p:spTree>
    <p:extLst>
      <p:ext uri="{BB962C8B-B14F-4D97-AF65-F5344CB8AC3E}">
        <p14:creationId xmlns:p14="http://schemas.microsoft.com/office/powerpoint/2010/main" val="385284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6494085"/>
          </a:xfrm>
          <a:prstGeom prst="rect">
            <a:avLst/>
          </a:prstGeom>
        </p:spPr>
        <p:txBody>
          <a:bodyPr wrap="square">
            <a:spAutoFit/>
          </a:bodyPr>
          <a:lstStyle/>
          <a:p>
            <a:pPr marL="0" lvl="1" algn="just"/>
            <a:r>
              <a:rPr lang="es-ES" sz="2400" b="1" dirty="0">
                <a:latin typeface="Constantia" panose="02030602050306030303" pitchFamily="18" charset="0"/>
              </a:rPr>
              <a:t>10) </a:t>
            </a:r>
            <a:r>
              <a:rPr lang="es-ES" sz="2400" b="1" dirty="0">
                <a:latin typeface="Arial" panose="020B0604020202020204" pitchFamily="34" charset="0"/>
                <a:ea typeface="Calibri" panose="020F0502020204030204" pitchFamily="34" charset="0"/>
              </a:rPr>
              <a:t>Sobre deudores morosos: </a:t>
            </a:r>
            <a:r>
              <a:rPr lang="es-ES" sz="2400" dirty="0">
                <a:latin typeface="Arial" panose="020B0604020202020204" pitchFamily="34" charset="0"/>
                <a:ea typeface="Calibri" panose="020F0502020204030204" pitchFamily="34" charset="0"/>
              </a:rPr>
              <a:t>110701 Préstamos Asociados, 110702 Préstamos Honorarios, 110706 Cuenta por Cobrar Departamento Santiago, 110707 Cuenta por Cobrar Cabañas </a:t>
            </a:r>
            <a:r>
              <a:rPr lang="es-ES" sz="2400" dirty="0" err="1">
                <a:latin typeface="Arial" panose="020B0604020202020204" pitchFamily="34" charset="0"/>
                <a:ea typeface="Calibri" panose="020F0502020204030204" pitchFamily="34" charset="0"/>
              </a:rPr>
              <a:t>Tongoy</a:t>
            </a:r>
            <a:r>
              <a:rPr lang="es-ES" sz="2400" dirty="0">
                <a:latin typeface="Arial" panose="020B0604020202020204" pitchFamily="34" charset="0"/>
                <a:ea typeface="Calibri" panose="020F0502020204030204" pitchFamily="34" charset="0"/>
              </a:rPr>
              <a:t> y 110711 EDI (Cuenta Deudas de Difícil Recuperación)</a:t>
            </a:r>
            <a:endParaRPr lang="es-ES" sz="2400" dirty="0">
              <a:effectLst/>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marL="514350" lvl="0" indent="-514350" algn="just">
              <a:buFont typeface="+mj-lt"/>
              <a:buAutoNum type="romanLcPeriod"/>
            </a:pPr>
            <a:r>
              <a:rPr lang="es-ES" sz="2000" dirty="0">
                <a:latin typeface="Arial"/>
                <a:ea typeface="Calibri"/>
                <a:cs typeface="Times New Roman"/>
              </a:rPr>
              <a:t>Establecer un proceso formal de comunicación mensual entre ANDIME y el Servicio de Bienestar de MINEDUC. ANDIME debe proporcionar una lista actualizada de socios con cuotas impagas o deudas en morosidad, para que el Servicio de Bienestar evite otorgar nuevos préstamos a estos socios. </a:t>
            </a:r>
          </a:p>
          <a:p>
            <a:pPr marL="514350" lvl="0" indent="-514350" algn="just">
              <a:buFont typeface="+mj-lt"/>
              <a:buAutoNum type="romanLcPeriod"/>
            </a:pPr>
            <a:endParaRPr lang="es-CL" sz="2000" dirty="0">
              <a:latin typeface="Arial"/>
              <a:ea typeface="Calibri"/>
              <a:cs typeface="Times New Roman"/>
            </a:endParaRPr>
          </a:p>
          <a:p>
            <a:pPr marL="514350" lvl="0" indent="-514350" algn="just">
              <a:buFont typeface="+mj-lt"/>
              <a:buAutoNum type="romanLcPeriod"/>
            </a:pPr>
            <a:r>
              <a:rPr lang="es-ES" sz="2000" dirty="0">
                <a:latin typeface="Arial"/>
                <a:ea typeface="Calibri"/>
                <a:cs typeface="Times New Roman"/>
              </a:rPr>
              <a:t>Se sugiere que las deudas impagas se sigan enviando a descuento mensual automático, hasta que las cuotas sean regularizadas. Esta actualización mensual permitirá una gestión más eficiente de la recuperación de los montos adeudados.</a:t>
            </a:r>
          </a:p>
          <a:p>
            <a:pPr marL="514350" lvl="0" indent="-514350" algn="just">
              <a:buFont typeface="+mj-lt"/>
              <a:buAutoNum type="romanLcPeriod"/>
            </a:pPr>
            <a:endParaRPr lang="es-CL" sz="2000" dirty="0">
              <a:latin typeface="Arial"/>
              <a:ea typeface="Calibri"/>
              <a:cs typeface="Times New Roman"/>
            </a:endParaRPr>
          </a:p>
          <a:p>
            <a:pPr marL="514350" lvl="0" indent="-514350" algn="just">
              <a:buFont typeface="+mj-lt"/>
              <a:buAutoNum type="romanLcPeriod"/>
            </a:pPr>
            <a:r>
              <a:rPr lang="es-ES" sz="2000" dirty="0">
                <a:latin typeface="Arial"/>
                <a:ea typeface="Calibri"/>
                <a:cs typeface="Times New Roman"/>
              </a:rPr>
              <a:t>Implementar estas recomendaciones mejorará la transparencia y precisión en la entrega de estos beneficios, así como apoyará la gestión de las cuentas por cobrar y el control de los socios morosos, fortaleciendo los mecanismos de recuperación de deudas.</a:t>
            </a:r>
            <a:endParaRPr lang="es-CL" sz="2000" dirty="0">
              <a:latin typeface="Arial"/>
              <a:ea typeface="Calibri"/>
              <a:cs typeface="Times New Roman"/>
            </a:endParaRPr>
          </a:p>
        </p:txBody>
      </p:sp>
    </p:spTree>
    <p:extLst>
      <p:ext uri="{BB962C8B-B14F-4D97-AF65-F5344CB8AC3E}">
        <p14:creationId xmlns:p14="http://schemas.microsoft.com/office/powerpoint/2010/main" val="59940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1077218"/>
          </a:xfrm>
          <a:prstGeom prst="rect">
            <a:avLst/>
          </a:prstGeom>
        </p:spPr>
        <p:txBody>
          <a:bodyPr wrap="square">
            <a:spAutoFit/>
          </a:bodyPr>
          <a:lstStyle/>
          <a:p>
            <a:pPr marL="0" lvl="1" algn="just"/>
            <a:r>
              <a:rPr lang="es-ES" sz="2400" b="1" dirty="0">
                <a:latin typeface="Constantia" panose="02030602050306030303" pitchFamily="18" charset="0"/>
              </a:rPr>
              <a:t>11) </a:t>
            </a:r>
            <a:r>
              <a:rPr lang="es-ES" sz="2400" b="1" dirty="0">
                <a:latin typeface="Arial" panose="020B0604020202020204" pitchFamily="34" charset="0"/>
                <a:ea typeface="Calibri" panose="020F0502020204030204" pitchFamily="34" charset="0"/>
              </a:rPr>
              <a:t>Análisis de Balances Tributarios años 2023-2022</a:t>
            </a:r>
            <a:endParaRPr lang="es-CL" sz="2400" b="1" dirty="0">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endParaRPr lang="es-ES" sz="2000" dirty="0">
              <a:latin typeface="Arial"/>
              <a:ea typeface="Calibri"/>
              <a:cs typeface="Times New Roman"/>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14" y="908719"/>
            <a:ext cx="8753266" cy="523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3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60648"/>
            <a:ext cx="8784976" cy="1077218"/>
          </a:xfrm>
          <a:prstGeom prst="rect">
            <a:avLst/>
          </a:prstGeom>
        </p:spPr>
        <p:txBody>
          <a:bodyPr wrap="square">
            <a:spAutoFit/>
          </a:bodyPr>
          <a:lstStyle/>
          <a:p>
            <a:pPr marL="0" lvl="1" algn="just"/>
            <a:r>
              <a:rPr lang="es-ES" sz="2400" b="1" dirty="0">
                <a:latin typeface="Constantia" panose="02030602050306030303" pitchFamily="18" charset="0"/>
              </a:rPr>
              <a:t>11) </a:t>
            </a:r>
            <a:r>
              <a:rPr lang="es-ES" sz="2400" b="1" dirty="0">
                <a:latin typeface="Arial" panose="020B0604020202020204" pitchFamily="34" charset="0"/>
                <a:ea typeface="Calibri" panose="020F0502020204030204" pitchFamily="34" charset="0"/>
              </a:rPr>
              <a:t>Análisis de Balances Tributarios años 2023-2022</a:t>
            </a:r>
            <a:endParaRPr lang="es-CL" sz="2400" b="1" dirty="0">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endParaRPr lang="es-ES" sz="2000" dirty="0">
              <a:latin typeface="Arial"/>
              <a:ea typeface="Calibri"/>
              <a:cs typeface="Times New Roman"/>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17551"/>
            <a:ext cx="8352928" cy="60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995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116632"/>
            <a:ext cx="8784976" cy="1077218"/>
          </a:xfrm>
          <a:prstGeom prst="rect">
            <a:avLst/>
          </a:prstGeom>
        </p:spPr>
        <p:txBody>
          <a:bodyPr wrap="square">
            <a:spAutoFit/>
          </a:bodyPr>
          <a:lstStyle/>
          <a:p>
            <a:pPr marL="0" lvl="1" algn="just"/>
            <a:r>
              <a:rPr lang="es-ES" sz="2400" b="1" dirty="0">
                <a:latin typeface="Constantia" panose="02030602050306030303" pitchFamily="18" charset="0"/>
              </a:rPr>
              <a:t>11) </a:t>
            </a:r>
            <a:r>
              <a:rPr lang="es-ES" sz="2400" b="1" dirty="0">
                <a:latin typeface="Arial" panose="020B0604020202020204" pitchFamily="34" charset="0"/>
                <a:ea typeface="Calibri" panose="020F0502020204030204" pitchFamily="34" charset="0"/>
              </a:rPr>
              <a:t>Análisis de Balances Tributarios años 2023-2022</a:t>
            </a:r>
            <a:endParaRPr lang="es-CL" sz="2400" b="1" dirty="0">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endParaRPr lang="es-ES" sz="2000" dirty="0">
              <a:latin typeface="Arial"/>
              <a:ea typeface="Calibri"/>
              <a:cs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8680"/>
            <a:ext cx="7647684"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093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44624"/>
            <a:ext cx="8784976" cy="1077218"/>
          </a:xfrm>
          <a:prstGeom prst="rect">
            <a:avLst/>
          </a:prstGeom>
        </p:spPr>
        <p:txBody>
          <a:bodyPr wrap="square">
            <a:spAutoFit/>
          </a:bodyPr>
          <a:lstStyle/>
          <a:p>
            <a:pPr marL="0" lvl="1" algn="just"/>
            <a:r>
              <a:rPr lang="es-ES" sz="2400" b="1" dirty="0">
                <a:latin typeface="Constantia" panose="02030602050306030303" pitchFamily="18" charset="0"/>
              </a:rPr>
              <a:t>11) </a:t>
            </a:r>
            <a:r>
              <a:rPr lang="es-ES" sz="2400" b="1" dirty="0">
                <a:latin typeface="Arial" panose="020B0604020202020204" pitchFamily="34" charset="0"/>
                <a:ea typeface="Calibri" panose="020F0502020204030204" pitchFamily="34" charset="0"/>
              </a:rPr>
              <a:t>Análisis de Balances Tributarios años 2023-2022</a:t>
            </a:r>
            <a:endParaRPr lang="es-CL" sz="2400" b="1" dirty="0">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endParaRPr lang="es-ES" sz="2000" dirty="0">
              <a:latin typeface="Arial"/>
              <a:ea typeface="Calibri"/>
              <a:cs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9424"/>
            <a:ext cx="6877545" cy="637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5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116632"/>
            <a:ext cx="8784976" cy="5232202"/>
          </a:xfrm>
          <a:prstGeom prst="rect">
            <a:avLst/>
          </a:prstGeom>
        </p:spPr>
        <p:txBody>
          <a:bodyPr wrap="square">
            <a:spAutoFit/>
          </a:bodyPr>
          <a:lstStyle/>
          <a:p>
            <a:pPr lvl="1" algn="just"/>
            <a:r>
              <a:rPr lang="es-ES" sz="2400" b="1" dirty="0">
                <a:latin typeface="Constantia" panose="02030602050306030303" pitchFamily="18" charset="0"/>
              </a:rPr>
              <a:t>Trabajo de esta CRC</a:t>
            </a:r>
          </a:p>
          <a:p>
            <a:pPr lvl="1" algn="just"/>
            <a:endParaRPr lang="es-ES" sz="2400" b="1" dirty="0">
              <a:latin typeface="Constantia" panose="02030602050306030303" pitchFamily="18" charset="0"/>
            </a:endParaRPr>
          </a:p>
          <a:p>
            <a:pPr marL="342900" lvl="0" indent="-342900" algn="just">
              <a:buFont typeface="Arial" panose="020B0604020202020204" pitchFamily="34" charset="0"/>
              <a:buChar char="-"/>
            </a:pPr>
            <a:r>
              <a:rPr lang="es-ES" sz="2200" dirty="0">
                <a:effectLst/>
                <a:ea typeface="Calibri" panose="020F0502020204030204" pitchFamily="34" charset="0"/>
                <a:cs typeface="Times New Roman" panose="02020603050405020304" pitchFamily="18" charset="0"/>
              </a:rPr>
              <a:t>Trabajo de CRC: como se lleva la tesorería de ANDIME, aplicación de principios y reglamentaciones contables. Es Auditoría contable y de entrega de sugerencias.</a:t>
            </a:r>
          </a:p>
          <a:p>
            <a:pPr marL="342900" lvl="0" indent="-342900" algn="just">
              <a:buFont typeface="Arial" panose="020B0604020202020204" pitchFamily="34" charset="0"/>
              <a:buChar char="-"/>
            </a:pPr>
            <a:r>
              <a:rPr lang="es-ES" sz="2200" dirty="0">
                <a:effectLst/>
                <a:ea typeface="Calibri" panose="020F0502020204030204" pitchFamily="34" charset="0"/>
                <a:cs typeface="Times New Roman" panose="02020603050405020304" pitchFamily="18" charset="0"/>
              </a:rPr>
              <a:t>Trabajo individual sobre revisión y análisis de informes contables entregados por Tesorería Nacional, archivos digitales y respaldos físicos. Generación de observaciones</a:t>
            </a:r>
          </a:p>
          <a:p>
            <a:pPr marL="342900" lvl="0" indent="-342900" algn="just">
              <a:buFont typeface="Arial" panose="020B0604020202020204" pitchFamily="34" charset="0"/>
              <a:buChar char="-"/>
            </a:pPr>
            <a:r>
              <a:rPr lang="es-ES" sz="2200" dirty="0">
                <a:effectLst/>
                <a:ea typeface="Calibri" panose="020F0502020204030204" pitchFamily="34" charset="0"/>
                <a:cs typeface="Times New Roman" panose="02020603050405020304" pitchFamily="18" charset="0"/>
              </a:rPr>
              <a:t>Trabajo de reuniones </a:t>
            </a:r>
            <a:r>
              <a:rPr lang="es-ES" sz="2200" dirty="0" err="1">
                <a:effectLst/>
                <a:ea typeface="Calibri" panose="020F0502020204030204" pitchFamily="34" charset="0"/>
                <a:cs typeface="Times New Roman" panose="02020603050405020304" pitchFamily="18" charset="0"/>
              </a:rPr>
              <a:t>on</a:t>
            </a:r>
            <a:r>
              <a:rPr lang="es-ES" sz="2200" dirty="0">
                <a:effectLst/>
                <a:ea typeface="Calibri" panose="020F0502020204030204" pitchFamily="34" charset="0"/>
                <a:cs typeface="Times New Roman" panose="02020603050405020304" pitchFamily="18" charset="0"/>
              </a:rPr>
              <a:t> line</a:t>
            </a:r>
          </a:p>
          <a:p>
            <a:pPr marL="342900" lvl="0" indent="-342900" algn="just">
              <a:buFont typeface="Arial" panose="020B0604020202020204" pitchFamily="34" charset="0"/>
              <a:buChar char="-"/>
            </a:pPr>
            <a:r>
              <a:rPr lang="es-ES" sz="2200" dirty="0">
                <a:ea typeface="Calibri" panose="020F0502020204030204" pitchFamily="34" charset="0"/>
                <a:cs typeface="Times New Roman" panose="02020603050405020304" pitchFamily="18" charset="0"/>
              </a:rPr>
              <a:t>Reuniones presenciales, en oficinas de Andime Nacional, los días 26 y 27 de agosto y 23 y 24 de septiembre de 2024.</a:t>
            </a:r>
          </a:p>
          <a:p>
            <a:pPr marL="342900" lvl="0" indent="-342900" algn="just">
              <a:buFont typeface="Arial" panose="020B0604020202020204" pitchFamily="34" charset="0"/>
              <a:buChar char="-"/>
            </a:pPr>
            <a:r>
              <a:rPr lang="es-ES" sz="2200" dirty="0">
                <a:ea typeface="Calibri" panose="020F0502020204030204" pitchFamily="34" charset="0"/>
                <a:cs typeface="Times New Roman" panose="02020603050405020304" pitchFamily="18" charset="0"/>
              </a:rPr>
              <a:t>Por razones de salud, de estudios y laborales, Sr. Constantino no pudo participar de reuniones presenciales.</a:t>
            </a:r>
          </a:p>
          <a:p>
            <a:pPr marL="342900" lvl="0" indent="-342900" algn="just">
              <a:buFont typeface="Arial" panose="020B0604020202020204" pitchFamily="34" charset="0"/>
              <a:buChar char="-"/>
            </a:pPr>
            <a:r>
              <a:rPr lang="es-ES" sz="2200" dirty="0">
                <a:ea typeface="Calibri" panose="020F0502020204030204" pitchFamily="34" charset="0"/>
                <a:cs typeface="Times New Roman" panose="02020603050405020304" pitchFamily="18" charset="0"/>
              </a:rPr>
              <a:t>Reunión y entrega de información por Tesorero Nacional y equipo contable.</a:t>
            </a:r>
          </a:p>
        </p:txBody>
      </p:sp>
    </p:spTree>
    <p:extLst>
      <p:ext uri="{BB962C8B-B14F-4D97-AF65-F5344CB8AC3E}">
        <p14:creationId xmlns:p14="http://schemas.microsoft.com/office/powerpoint/2010/main" val="53264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44624"/>
            <a:ext cx="8784976" cy="1077218"/>
          </a:xfrm>
          <a:prstGeom prst="rect">
            <a:avLst/>
          </a:prstGeom>
        </p:spPr>
        <p:txBody>
          <a:bodyPr wrap="square">
            <a:spAutoFit/>
          </a:bodyPr>
          <a:lstStyle/>
          <a:p>
            <a:pPr marL="0" lvl="1" algn="just"/>
            <a:r>
              <a:rPr lang="es-ES" sz="2400" b="1" dirty="0">
                <a:latin typeface="Constantia" panose="02030602050306030303" pitchFamily="18" charset="0"/>
              </a:rPr>
              <a:t>11) </a:t>
            </a:r>
            <a:r>
              <a:rPr lang="es-ES" sz="2400" b="1" dirty="0">
                <a:latin typeface="Arial" panose="020B0604020202020204" pitchFamily="34" charset="0"/>
                <a:ea typeface="Calibri" panose="020F0502020204030204" pitchFamily="34" charset="0"/>
              </a:rPr>
              <a:t>Análisis de Balances Tributarios años 2023-2022</a:t>
            </a:r>
            <a:endParaRPr lang="es-CL" sz="2400" b="1" dirty="0">
              <a:latin typeface="Arial" panose="020B0604020202020204" pitchFamily="34" charset="0"/>
              <a:ea typeface="Calibri" panose="020F0502020204030204" pitchFamily="34" charset="0"/>
            </a:endParaRPr>
          </a:p>
          <a:p>
            <a:pPr algn="just">
              <a:tabLst>
                <a:tab pos="363538" algn="l"/>
              </a:tabLst>
            </a:pPr>
            <a:endParaRPr lang="es-ES" sz="2000" dirty="0">
              <a:latin typeface="Arial"/>
              <a:ea typeface="Calibri"/>
              <a:cs typeface="Times New Roman"/>
            </a:endParaRPr>
          </a:p>
          <a:p>
            <a:pPr algn="just">
              <a:tabLst>
                <a:tab pos="363538" algn="l"/>
              </a:tabLst>
            </a:pPr>
            <a:endParaRPr lang="es-ES" sz="2000" dirty="0">
              <a:latin typeface="Arial"/>
              <a:ea typeface="Calibri"/>
              <a:cs typeface="Times New Roman"/>
            </a:endParaRPr>
          </a:p>
        </p:txBody>
      </p:sp>
      <p:pic>
        <p:nvPicPr>
          <p:cNvPr id="4" name="3 Imagen" descr="Gráfico de líneas&#10;&#10;Descripción generada automáticamente"/>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40960" cy="5904656"/>
          </a:xfrm>
          <a:prstGeom prst="rect">
            <a:avLst/>
          </a:prstGeom>
          <a:noFill/>
        </p:spPr>
      </p:pic>
    </p:spTree>
    <p:extLst>
      <p:ext uri="{BB962C8B-B14F-4D97-AF65-F5344CB8AC3E}">
        <p14:creationId xmlns:p14="http://schemas.microsoft.com/office/powerpoint/2010/main" val="4175628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692696"/>
            <a:ext cx="8784976" cy="3416320"/>
          </a:xfrm>
          <a:prstGeom prst="rect">
            <a:avLst/>
          </a:prstGeom>
        </p:spPr>
        <p:txBody>
          <a:bodyPr wrap="square">
            <a:spAutoFit/>
          </a:bodyPr>
          <a:lstStyle/>
          <a:p>
            <a:pPr algn="just"/>
            <a:r>
              <a:rPr lang="es-ES" sz="2400" b="1" dirty="0"/>
              <a:t> </a:t>
            </a:r>
            <a:r>
              <a:rPr lang="es-ES" sz="2400" b="1" dirty="0">
                <a:latin typeface="Arial" panose="020B0604020202020204" pitchFamily="34" charset="0"/>
                <a:cs typeface="Arial" panose="020B0604020202020204" pitchFamily="34" charset="0"/>
              </a:rPr>
              <a:t>Conclusión Final CRC</a:t>
            </a:r>
          </a:p>
          <a:p>
            <a:pPr algn="just"/>
            <a:endParaRPr lang="es-ES" sz="2400" dirty="0">
              <a:latin typeface="Arial" panose="020B0604020202020204" pitchFamily="34" charset="0"/>
              <a:cs typeface="Arial" panose="020B0604020202020204" pitchFamily="34" charset="0"/>
            </a:endParaRPr>
          </a:p>
          <a:p>
            <a:pPr algn="just"/>
            <a:r>
              <a:rPr lang="es-ES" sz="2400" dirty="0">
                <a:effectLst/>
                <a:latin typeface="Arial" panose="020B0604020202020204" pitchFamily="34" charset="0"/>
                <a:ea typeface="Calibri" panose="020F0502020204030204" pitchFamily="34" charset="0"/>
                <a:cs typeface="Arial" panose="020B0604020202020204" pitchFamily="34" charset="0"/>
              </a:rPr>
              <a:t>Considerando </a:t>
            </a:r>
            <a:r>
              <a:rPr lang="es-ES" sz="2400" dirty="0">
                <a:effectLst/>
                <a:latin typeface="Arial" panose="020B0604020202020204" pitchFamily="34" charset="0"/>
                <a:ea typeface="Calibri" panose="020F0502020204030204" pitchFamily="34" charset="0"/>
              </a:rPr>
              <a:t>que la implementación de las recomendaciones o sugerencias realizadas mejorará la transparencia y precisión de los estados financieros de ANDIME, </a:t>
            </a:r>
            <a:r>
              <a:rPr lang="es-ES" sz="2400" b="1" dirty="0">
                <a:effectLst/>
                <a:latin typeface="Arial" panose="020B0604020202020204" pitchFamily="34" charset="0"/>
                <a:ea typeface="Calibri" panose="020F0502020204030204" pitchFamily="34" charset="0"/>
              </a:rPr>
              <a:t>por mayoría de sus integrantes, recomienda a la Asamblea la aprobación del Balance e Informes Contables del periodo 01 de enero al 31 de diciembre de 2023</a:t>
            </a:r>
            <a:r>
              <a:rPr lang="es-ES" sz="2400" dirty="0">
                <a:effectLst/>
                <a:latin typeface="Arial" panose="020B0604020202020204" pitchFamily="34" charset="0"/>
                <a:ea typeface="Calibri" panose="020F0502020204030204" pitchFamily="34" charset="0"/>
              </a:rPr>
              <a:t>, entregadas por la Tesorería del Directorio Nacional de ANDIME</a:t>
            </a:r>
            <a:endParaRPr lang="es-ES" sz="2400" dirty="0"/>
          </a:p>
        </p:txBody>
      </p:sp>
      <p:pic>
        <p:nvPicPr>
          <p:cNvPr id="6" name="5 Imagen"/>
          <p:cNvPicPr/>
          <p:nvPr/>
        </p:nvPicPr>
        <p:blipFill rotWithShape="1">
          <a:blip r:embed="rId2"/>
          <a:srcRect l="27007" t="61329" r="30358" b="2719"/>
          <a:stretch/>
        </p:blipFill>
        <p:spPr bwMode="auto">
          <a:xfrm>
            <a:off x="1979712" y="4383757"/>
            <a:ext cx="4176464" cy="1997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115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691043"/>
            <a:ext cx="8784976" cy="5114221"/>
          </a:xfrm>
          <a:prstGeom prst="rect">
            <a:avLst/>
          </a:prstGeom>
        </p:spPr>
        <p:txBody>
          <a:bodyPr wrap="square">
            <a:spAutoFit/>
          </a:bodyPr>
          <a:lstStyle/>
          <a:p>
            <a:pPr algn="just"/>
            <a:r>
              <a:rPr lang="es-ES" sz="2400" b="1" dirty="0">
                <a:latin typeface="Constantia" panose="02030602050306030303" pitchFamily="18" charset="0"/>
              </a:rPr>
              <a:t>1) </a:t>
            </a:r>
            <a:r>
              <a:rPr lang="es-ES" sz="2400" b="1" dirty="0">
                <a:effectLst/>
                <a:latin typeface="Arial" panose="020B0604020202020204" pitchFamily="34" charset="0"/>
                <a:ea typeface="Calibri" panose="020F0502020204030204" pitchFamily="34" charset="0"/>
              </a:rPr>
              <a:t>Generación y coherencia de Balances y Notas Explicativas (1)</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indent="228600" algn="just">
              <a:lnSpc>
                <a:spcPct val="150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Esta CRC sugiere: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romanLcParenR"/>
            </a:pPr>
            <a:r>
              <a:rPr lang="es-ES" sz="2000" dirty="0">
                <a:latin typeface="Arial" panose="020B0604020202020204" pitchFamily="34" charset="0"/>
                <a:ea typeface="Calibri" panose="020F0502020204030204" pitchFamily="34" charset="0"/>
                <a:cs typeface="Times New Roman" panose="02020603050405020304" pitchFamily="18" charset="0"/>
              </a:rPr>
              <a:t>Nuevamente se plantea gestionar con profesionales encargados de la mantención del sistema contable ERP Manager para solucionar el problema informático de generación del Balance General o Clasificado y, así, no trabajarlo en forma manual como Auxiliar</a:t>
            </a:r>
          </a:p>
          <a:p>
            <a:pPr marL="342900" lvl="0" indent="-342900" algn="just">
              <a:lnSpc>
                <a:spcPct val="150000"/>
              </a:lnSpc>
              <a:buFont typeface="+mj-lt"/>
              <a:buAutoNum type="romanLcParenR"/>
            </a:pPr>
            <a:r>
              <a:rPr lang="es-ES" sz="2000" dirty="0">
                <a:effectLst/>
                <a:latin typeface="Arial" panose="020B0604020202020204" pitchFamily="34" charset="0"/>
                <a:ea typeface="Calibri" panose="020F0502020204030204" pitchFamily="34" charset="0"/>
                <a:cs typeface="Times New Roman" panose="02020603050405020304" pitchFamily="18" charset="0"/>
              </a:rPr>
              <a:t>El sistema contable adquirido debe emitir todos los informes contables que se requieren y, además considerando que se paga una mantención mensual del sistema, quienes venden este sistema, deben dar solución a problemas informáticos que pueden estar generándose.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1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A2B32-686B-07CC-6AFC-12565B99B743}"/>
            </a:ext>
          </a:extLst>
        </p:cNvPr>
        <p:cNvGrpSpPr/>
        <p:nvPr/>
      </p:nvGrpSpPr>
      <p:grpSpPr>
        <a:xfrm>
          <a:off x="0" y="0"/>
          <a:ext cx="0" cy="0"/>
          <a:chOff x="0" y="0"/>
          <a:chExt cx="0" cy="0"/>
        </a:xfrm>
      </p:grpSpPr>
      <p:sp>
        <p:nvSpPr>
          <p:cNvPr id="7" name="6 Rectángulo">
            <a:extLst>
              <a:ext uri="{FF2B5EF4-FFF2-40B4-BE49-F238E27FC236}">
                <a16:creationId xmlns:a16="http://schemas.microsoft.com/office/drawing/2014/main" id="{A7FF1384-BCD1-7E18-1579-384079374FD1}"/>
              </a:ext>
            </a:extLst>
          </p:cNvPr>
          <p:cNvSpPr/>
          <p:nvPr/>
        </p:nvSpPr>
        <p:spPr>
          <a:xfrm>
            <a:off x="107504" y="250864"/>
            <a:ext cx="8784976" cy="5114221"/>
          </a:xfrm>
          <a:prstGeom prst="rect">
            <a:avLst/>
          </a:prstGeom>
        </p:spPr>
        <p:txBody>
          <a:bodyPr wrap="square">
            <a:spAutoFit/>
          </a:bodyPr>
          <a:lstStyle/>
          <a:p>
            <a:pPr algn="just"/>
            <a:r>
              <a:rPr lang="es-ES" sz="2400" b="1" dirty="0">
                <a:latin typeface="Constantia" panose="02030602050306030303" pitchFamily="18" charset="0"/>
              </a:rPr>
              <a:t>1) </a:t>
            </a:r>
            <a:r>
              <a:rPr lang="es-ES" sz="2400" b="1" dirty="0">
                <a:effectLst/>
                <a:latin typeface="Arial" panose="020B0604020202020204" pitchFamily="34" charset="0"/>
                <a:ea typeface="Calibri" panose="020F0502020204030204" pitchFamily="34" charset="0"/>
              </a:rPr>
              <a:t>Generación y coherencia de Balances y Notas Explicativas (2)</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indent="228600" algn="just">
              <a:lnSpc>
                <a:spcPct val="150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Esta CRC sugiere: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63538" indent="-363538" algn="just">
              <a:lnSpc>
                <a:spcPct val="150000"/>
              </a:lnSpc>
            </a:pPr>
            <a:r>
              <a:rPr lang="es-ES" sz="2000" dirty="0" err="1">
                <a:latin typeface="Arial" panose="020B0604020202020204" pitchFamily="34" charset="0"/>
                <a:ea typeface="Calibri" panose="020F0502020204030204" pitchFamily="34" charset="0"/>
                <a:cs typeface="Times New Roman" panose="02020603050405020304" pitchFamily="18" charset="0"/>
              </a:rPr>
              <a:t>iii</a:t>
            </a:r>
            <a:r>
              <a:rPr lang="es-ES" sz="2000" dirty="0">
                <a:latin typeface="Arial" panose="020B0604020202020204" pitchFamily="34" charset="0"/>
                <a:ea typeface="Calibri" panose="020F0502020204030204" pitchFamily="34" charset="0"/>
                <a:cs typeface="Times New Roman" panose="02020603050405020304" pitchFamily="18" charset="0"/>
              </a:rPr>
              <a:t>) Mantener el cuidado en la clasificación de las cuentas contables y la coherencia con los informes contables que se emitan.</a:t>
            </a:r>
          </a:p>
          <a:p>
            <a:pPr marL="363538" indent="-363538" algn="just">
              <a:lnSpc>
                <a:spcPct val="150000"/>
              </a:lnSpc>
            </a:pPr>
            <a:r>
              <a:rPr lang="es-ES" sz="2000" dirty="0" err="1">
                <a:latin typeface="Arial" panose="020B0604020202020204" pitchFamily="34" charset="0"/>
                <a:ea typeface="Calibri" panose="020F0502020204030204" pitchFamily="34" charset="0"/>
                <a:cs typeface="Times New Roman" panose="02020603050405020304" pitchFamily="18" charset="0"/>
              </a:rPr>
              <a:t>iv</a:t>
            </a:r>
            <a:r>
              <a:rPr lang="es-ES" sz="2000" dirty="0">
                <a:latin typeface="Arial" panose="020B0604020202020204" pitchFamily="34" charset="0"/>
                <a:ea typeface="Calibri" panose="020F0502020204030204" pitchFamily="34" charset="0"/>
                <a:cs typeface="Times New Roman" panose="02020603050405020304" pitchFamily="18" charset="0"/>
              </a:rPr>
              <a:t>) Se reitera solicitud de mejorar la claridad y consistencia de las notas explicativas, para facilitar la comprensión y verificación de los datos financieros.</a:t>
            </a:r>
          </a:p>
          <a:p>
            <a:pPr marL="363538" indent="-363538" algn="just">
              <a:lnSpc>
                <a:spcPct val="150000"/>
              </a:lnSpc>
            </a:pPr>
            <a:r>
              <a:rPr lang="es-ES" sz="2000" dirty="0">
                <a:latin typeface="Arial" panose="020B0604020202020204" pitchFamily="34" charset="0"/>
                <a:ea typeface="Calibri" panose="020F0502020204030204" pitchFamily="34" charset="0"/>
                <a:cs typeface="Times New Roman" panose="02020603050405020304" pitchFamily="18" charset="0"/>
              </a:rPr>
              <a:t>v) Los asientos contables deben presentar coherencia y estar asociados a la naturaleza del gasto, y se debe velar por mantener los expedientes contables con todos sus respaldos correspondientes.</a:t>
            </a:r>
            <a:endParaRPr lang="es-CL"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73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6370975"/>
          </a:xfrm>
          <a:prstGeom prst="rect">
            <a:avLst/>
          </a:prstGeom>
        </p:spPr>
        <p:txBody>
          <a:bodyPr wrap="square">
            <a:spAutoFit/>
          </a:bodyPr>
          <a:lstStyle/>
          <a:p>
            <a:pPr marL="363538" indent="-363538" algn="just"/>
            <a:r>
              <a:rPr lang="es-ES" sz="2400" b="1" dirty="0">
                <a:latin typeface="Constantia" panose="02030602050306030303" pitchFamily="18" charset="0"/>
              </a:rPr>
              <a:t>2) </a:t>
            </a:r>
            <a:r>
              <a:rPr lang="es-ES" sz="2400" b="1" dirty="0">
                <a:latin typeface="Arial" panose="020B0604020202020204" pitchFamily="34" charset="0"/>
                <a:ea typeface="Calibri" panose="020F0502020204030204" pitchFamily="34" charset="0"/>
              </a:rPr>
              <a:t>Cuentas contables: 110301 Depósito a Plazo Bancario y 110302 Depósito a Plazo Indemnización (1)</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algn="just"/>
            <a:r>
              <a:rPr lang="es-ES" sz="2000" dirty="0">
                <a:latin typeface="Arial" panose="020B0604020202020204" pitchFamily="34" charset="0"/>
                <a:ea typeface="Calibri" panose="020F0502020204030204" pitchFamily="34" charset="0"/>
              </a:rPr>
              <a:t>Representan más del 24% del activo de nuestra Asociación gremial ANDIME y más del 36% de los Activos Circulantes. Han tenido el siguiente comportamiento en los últimos 5 años: </a:t>
            </a:r>
            <a:endParaRPr lang="es-CL" sz="2000" dirty="0">
              <a:latin typeface="Arial" panose="020B0604020202020204" pitchFamily="34" charset="0"/>
              <a:ea typeface="Calibri" panose="020F0502020204030204" pitchFamily="34" charset="0"/>
            </a:endParaRPr>
          </a:p>
          <a:p>
            <a:endParaRPr lang="es-ES" sz="2000" dirty="0">
              <a:effectLst/>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pPr algn="just"/>
            <a:r>
              <a:rPr lang="es-ES" sz="2000" dirty="0">
                <a:latin typeface="Arial" panose="020B0604020202020204" pitchFamily="34" charset="0"/>
                <a:ea typeface="Calibri" panose="020F0502020204030204" pitchFamily="34" charset="0"/>
              </a:rPr>
              <a:t>En la revisión de los </a:t>
            </a:r>
            <a:r>
              <a:rPr lang="es-ES" sz="2000" dirty="0" err="1">
                <a:latin typeface="Arial" panose="020B0604020202020204" pitchFamily="34" charset="0"/>
                <a:ea typeface="Calibri" panose="020F0502020204030204" pitchFamily="34" charset="0"/>
              </a:rPr>
              <a:t>voucher</a:t>
            </a:r>
            <a:r>
              <a:rPr lang="es-ES" sz="2000" dirty="0">
                <a:latin typeface="Arial" panose="020B0604020202020204" pitchFamily="34" charset="0"/>
                <a:ea typeface="Calibri" panose="020F0502020204030204" pitchFamily="34" charset="0"/>
              </a:rPr>
              <a:t> o comprobantes de depósitos a plazo, nuevamente se constata que los tres documentos bancarios se encuentran a nombre del titular «Asociación de Funcionarios del Ministerio de Educación, RUT: 70.295.800-8», todos vigentes al 31/12/2023 en el Banco Estado y tomados a un plazo de 90 días renovable. Con ello podemos certificar que los $473.228.397 son de propiedad de nuestra asociación gremial ANDIME</a:t>
            </a:r>
          </a:p>
          <a:p>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997848143"/>
              </p:ext>
            </p:extLst>
          </p:nvPr>
        </p:nvGraphicFramePr>
        <p:xfrm>
          <a:off x="971600" y="1988840"/>
          <a:ext cx="4968552" cy="1872207"/>
        </p:xfrm>
        <a:graphic>
          <a:graphicData uri="http://schemas.openxmlformats.org/drawingml/2006/table">
            <a:tbl>
              <a:tblPr firstRow="1" firstCol="1" bandRow="1">
                <a:tableStyleId>{5C22544A-7EE6-4342-B048-85BDC9FD1C3A}</a:tableStyleId>
              </a:tblPr>
              <a:tblGrid>
                <a:gridCol w="914457">
                  <a:extLst>
                    <a:ext uri="{9D8B030D-6E8A-4147-A177-3AD203B41FA5}">
                      <a16:colId xmlns:a16="http://schemas.microsoft.com/office/drawing/2014/main" val="20000"/>
                    </a:ext>
                  </a:extLst>
                </a:gridCol>
                <a:gridCol w="1353397">
                  <a:extLst>
                    <a:ext uri="{9D8B030D-6E8A-4147-A177-3AD203B41FA5}">
                      <a16:colId xmlns:a16="http://schemas.microsoft.com/office/drawing/2014/main" val="20001"/>
                    </a:ext>
                  </a:extLst>
                </a:gridCol>
                <a:gridCol w="1188795">
                  <a:extLst>
                    <a:ext uri="{9D8B030D-6E8A-4147-A177-3AD203B41FA5}">
                      <a16:colId xmlns:a16="http://schemas.microsoft.com/office/drawing/2014/main" val="20002"/>
                    </a:ext>
                  </a:extLst>
                </a:gridCol>
                <a:gridCol w="1511903">
                  <a:extLst>
                    <a:ext uri="{9D8B030D-6E8A-4147-A177-3AD203B41FA5}">
                      <a16:colId xmlns:a16="http://schemas.microsoft.com/office/drawing/2014/main" val="20003"/>
                    </a:ext>
                  </a:extLst>
                </a:gridCol>
              </a:tblGrid>
              <a:tr h="528132">
                <a:tc>
                  <a:txBody>
                    <a:bodyPr/>
                    <a:lstStyle/>
                    <a:p>
                      <a:pPr algn="ctr">
                        <a:lnSpc>
                          <a:spcPct val="115000"/>
                        </a:lnSpc>
                        <a:spcAft>
                          <a:spcPts val="0"/>
                        </a:spcAft>
                      </a:pPr>
                      <a:r>
                        <a:rPr lang="es-CL" sz="1100">
                          <a:effectLst/>
                        </a:rPr>
                        <a:t>Año</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Cantidad D. a P.</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Monto Total</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Variación</a:t>
                      </a:r>
                    </a:p>
                    <a:p>
                      <a:pPr algn="ctr">
                        <a:lnSpc>
                          <a:spcPct val="115000"/>
                        </a:lnSpc>
                        <a:spcAft>
                          <a:spcPts val="0"/>
                        </a:spcAft>
                      </a:pPr>
                      <a:r>
                        <a:rPr lang="es-CL" sz="1100">
                          <a:effectLst/>
                        </a:rPr>
                        <a:t>s/año anterior</a:t>
                      </a:r>
                      <a:endParaRPr lang="es-CL"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68815">
                <a:tc>
                  <a:txBody>
                    <a:bodyPr/>
                    <a:lstStyle/>
                    <a:p>
                      <a:pPr algn="ctr">
                        <a:lnSpc>
                          <a:spcPct val="115000"/>
                        </a:lnSpc>
                        <a:spcAft>
                          <a:spcPts val="0"/>
                        </a:spcAft>
                      </a:pPr>
                      <a:r>
                        <a:rPr lang="es-CL" sz="1100">
                          <a:effectLst/>
                        </a:rPr>
                        <a:t>2019</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2</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194.782.797</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 --</a:t>
                      </a:r>
                      <a:endParaRPr lang="es-CL"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68815">
                <a:tc>
                  <a:txBody>
                    <a:bodyPr/>
                    <a:lstStyle/>
                    <a:p>
                      <a:pPr algn="ctr">
                        <a:lnSpc>
                          <a:spcPct val="115000"/>
                        </a:lnSpc>
                        <a:spcAft>
                          <a:spcPts val="0"/>
                        </a:spcAft>
                      </a:pPr>
                      <a:r>
                        <a:rPr lang="es-CL" sz="1100">
                          <a:effectLst/>
                        </a:rPr>
                        <a:t>2020</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4</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430.601.396</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235.818.599</a:t>
                      </a:r>
                      <a:endParaRPr lang="es-CL"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268815">
                <a:tc>
                  <a:txBody>
                    <a:bodyPr/>
                    <a:lstStyle/>
                    <a:p>
                      <a:pPr algn="ctr">
                        <a:lnSpc>
                          <a:spcPct val="115000"/>
                        </a:lnSpc>
                        <a:spcAft>
                          <a:spcPts val="0"/>
                        </a:spcAft>
                      </a:pPr>
                      <a:r>
                        <a:rPr lang="es-CL" sz="1100">
                          <a:effectLst/>
                        </a:rPr>
                        <a:t>2021</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dirty="0">
                          <a:effectLst/>
                        </a:rPr>
                        <a:t>6</a:t>
                      </a:r>
                      <a:endParaRPr lang="es-CL"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659.229.533</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228.628.137</a:t>
                      </a:r>
                      <a:endParaRPr lang="es-CL"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268815">
                <a:tc>
                  <a:txBody>
                    <a:bodyPr/>
                    <a:lstStyle/>
                    <a:p>
                      <a:pPr algn="ctr">
                        <a:lnSpc>
                          <a:spcPct val="115000"/>
                        </a:lnSpc>
                        <a:spcAft>
                          <a:spcPts val="0"/>
                        </a:spcAft>
                      </a:pPr>
                      <a:r>
                        <a:rPr lang="es-CL" sz="1100">
                          <a:effectLst/>
                        </a:rPr>
                        <a:t>2022</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4</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568.968.550</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-90.260.983</a:t>
                      </a:r>
                      <a:endParaRPr lang="es-CL"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268815">
                <a:tc>
                  <a:txBody>
                    <a:bodyPr/>
                    <a:lstStyle/>
                    <a:p>
                      <a:pPr algn="ctr">
                        <a:lnSpc>
                          <a:spcPct val="115000"/>
                        </a:lnSpc>
                        <a:spcAft>
                          <a:spcPts val="0"/>
                        </a:spcAft>
                      </a:pPr>
                      <a:r>
                        <a:rPr lang="es-CL" sz="1100">
                          <a:effectLst/>
                        </a:rPr>
                        <a:t>2023</a:t>
                      </a:r>
                      <a:endParaRPr lang="es-CL"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L" sz="1100">
                          <a:effectLst/>
                        </a:rPr>
                        <a:t>3</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a:effectLst/>
                        </a:rPr>
                        <a:t>473.228.397</a:t>
                      </a:r>
                      <a:endParaRPr lang="es-CL"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L" sz="1100" dirty="0">
                          <a:effectLst/>
                        </a:rPr>
                        <a:t>-95.740.153</a:t>
                      </a:r>
                      <a:endParaRPr lang="es-CL"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22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16632"/>
            <a:ext cx="8784976" cy="6678751"/>
          </a:xfrm>
          <a:prstGeom prst="rect">
            <a:avLst/>
          </a:prstGeom>
        </p:spPr>
        <p:txBody>
          <a:bodyPr wrap="square">
            <a:spAutoFit/>
          </a:bodyPr>
          <a:lstStyle/>
          <a:p>
            <a:pPr marL="363538" indent="-363538" algn="just"/>
            <a:r>
              <a:rPr lang="es-ES" sz="2400" b="1" dirty="0">
                <a:latin typeface="Constantia" panose="02030602050306030303" pitchFamily="18" charset="0"/>
              </a:rPr>
              <a:t>2) </a:t>
            </a:r>
            <a:r>
              <a:rPr lang="es-ES" sz="2400" b="1" dirty="0">
                <a:latin typeface="Arial" panose="020B0604020202020204" pitchFamily="34" charset="0"/>
                <a:ea typeface="Calibri" panose="020F0502020204030204" pitchFamily="34" charset="0"/>
              </a:rPr>
              <a:t>Cuentas contables: 110301 Depósito a Plazo Bancario y 110302 Depósito a Plazo Indemnización (2)</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algn="just"/>
            <a:r>
              <a:rPr lang="es-ES" sz="2000" dirty="0">
                <a:latin typeface="Arial" panose="020B0604020202020204" pitchFamily="34" charset="0"/>
                <a:ea typeface="Calibri" panose="020F0502020204030204" pitchFamily="34" charset="0"/>
              </a:rPr>
              <a:t>El detalle real y de conformidad con su contabilización se presenta a continuación:</a:t>
            </a:r>
            <a:endParaRPr lang="es-CL"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endParaRPr lang="es-ES" sz="2000" dirty="0">
              <a:latin typeface="Arial" panose="020B0604020202020204" pitchFamily="34" charset="0"/>
              <a:ea typeface="Calibri" panose="020F0502020204030204" pitchFamily="34" charset="0"/>
            </a:endParaRPr>
          </a:p>
          <a:p>
            <a:pPr algn="just"/>
            <a:r>
              <a:rPr lang="es-ES" sz="2000" dirty="0">
                <a:latin typeface="Arial" panose="020B0604020202020204" pitchFamily="34" charset="0"/>
                <a:ea typeface="Calibri" panose="020F0502020204030204" pitchFamily="34" charset="0"/>
              </a:rPr>
              <a:t>En el D. a P. N°11901965 se contabilizó un monto menor al que se establece en el documento bancario, se contabilizó por $411.380.014 y el valor correcto del D. a P. es $411.380.349, lo que produce la diferencia de $335.-</a:t>
            </a:r>
            <a:endParaRPr lang="es-CL" sz="2000" dirty="0">
              <a:latin typeface="Arial" panose="020B0604020202020204" pitchFamily="34" charset="0"/>
              <a:ea typeface="Calibri" panose="020F0502020204030204" pitchFamily="34" charset="0"/>
            </a:endParaRPr>
          </a:p>
          <a:p>
            <a:pPr algn="just"/>
            <a:r>
              <a:rPr lang="es-ES" sz="2000" dirty="0">
                <a:latin typeface="Arial" panose="020B0604020202020204" pitchFamily="34" charset="0"/>
                <a:ea typeface="Calibri" panose="020F0502020204030204" pitchFamily="34" charset="0"/>
              </a:rPr>
              <a:t>Se concuerda que el ajuste y regularización contable se realice durante el periodo 2024</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12776"/>
            <a:ext cx="6336704" cy="3456384"/>
          </a:xfrm>
          <a:prstGeom prst="rect">
            <a:avLst/>
          </a:prstGeom>
          <a:noFill/>
          <a:ln>
            <a:noFill/>
          </a:ln>
        </p:spPr>
      </p:pic>
    </p:spTree>
    <p:extLst>
      <p:ext uri="{BB962C8B-B14F-4D97-AF65-F5344CB8AC3E}">
        <p14:creationId xmlns:p14="http://schemas.microsoft.com/office/powerpoint/2010/main" val="275146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5909310"/>
          </a:xfrm>
          <a:prstGeom prst="rect">
            <a:avLst/>
          </a:prstGeom>
        </p:spPr>
        <p:txBody>
          <a:bodyPr wrap="square">
            <a:spAutoFit/>
          </a:bodyPr>
          <a:lstStyle/>
          <a:p>
            <a:pPr marL="363538" indent="-363538" algn="just"/>
            <a:r>
              <a:rPr lang="es-ES" sz="2400" b="1" dirty="0">
                <a:latin typeface="Constantia" panose="02030602050306030303" pitchFamily="18" charset="0"/>
              </a:rPr>
              <a:t>3) </a:t>
            </a:r>
            <a:r>
              <a:rPr lang="es-ES" sz="2400" b="1" dirty="0">
                <a:latin typeface="Arial" panose="020B0604020202020204" pitchFamily="34" charset="0"/>
                <a:ea typeface="Calibri" panose="020F0502020204030204" pitchFamily="34" charset="0"/>
              </a:rPr>
              <a:t>420703 Comisiones Bancarias y 420705 Otros Gastos Bancarios</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algn="just">
              <a:lnSpc>
                <a:spcPct val="150000"/>
              </a:lnSpc>
              <a:tabLst>
                <a:tab pos="363538" algn="l"/>
              </a:tabLst>
            </a:pPr>
            <a:r>
              <a:rPr lang="es-ES" sz="2000" dirty="0">
                <a:latin typeface="Arial" panose="020B0604020202020204" pitchFamily="34" charset="0"/>
                <a:ea typeface="Calibri" panose="020F0502020204030204" pitchFamily="34" charset="0"/>
                <a:cs typeface="Times New Roman" panose="02020603050405020304" pitchFamily="18" charset="0"/>
              </a:rPr>
              <a:t>	</a:t>
            </a:r>
            <a:r>
              <a:rPr lang="es-ES" sz="2000" dirty="0">
                <a:latin typeface="Arial" panose="020B0604020202020204" pitchFamily="34" charset="0"/>
                <a:ea typeface="Calibri" panose="020F0502020204030204" pitchFamily="34" charset="0"/>
              </a:rPr>
              <a:t>La cuenta contable “Comisiones Bancarias” presenta un valor total de $4.949.879 lo que corresponde al pago de servicios por comisiones bancaria por mantención de la cuenta corporativa, que incluye las 69 chequeras electrónicas, que se encuentran asignadas a los Tesoreros o Presidentes de los Directorios Provinciales de </a:t>
            </a:r>
            <a:r>
              <a:rPr lang="es-ES" sz="2000" dirty="0" err="1">
                <a:latin typeface="Arial" panose="020B0604020202020204" pitchFamily="34" charset="0"/>
                <a:ea typeface="Calibri" panose="020F0502020204030204" pitchFamily="34" charset="0"/>
              </a:rPr>
              <a:t>Andime</a:t>
            </a:r>
            <a:r>
              <a:rPr lang="es-ES" sz="2000" dirty="0">
                <a:latin typeface="Arial" panose="020B0604020202020204" pitchFamily="34" charset="0"/>
                <a:ea typeface="Calibri" panose="020F0502020204030204" pitchFamily="34" charset="0"/>
              </a:rPr>
              <a:t>.</a:t>
            </a:r>
          </a:p>
          <a:p>
            <a:pPr algn="just">
              <a:lnSpc>
                <a:spcPct val="150000"/>
              </a:lnSpc>
              <a:tabLst>
                <a:tab pos="363538" algn="l"/>
              </a:tabLst>
            </a:pPr>
            <a:r>
              <a:rPr lang="es-ES" sz="2000" dirty="0">
                <a:latin typeface="Arial" panose="020B0604020202020204" pitchFamily="34" charset="0"/>
                <a:ea typeface="Calibri" panose="020F0502020204030204" pitchFamily="34" charset="0"/>
              </a:rPr>
              <a:t>	</a:t>
            </a:r>
            <a:r>
              <a:rPr lang="es-ES" sz="2000" dirty="0">
                <a:latin typeface="Arial" panose="020B0604020202020204" pitchFamily="34" charset="0"/>
                <a:ea typeface="Calibri" panose="020F0502020204030204" pitchFamily="34" charset="0"/>
                <a:cs typeface="Times New Roman" panose="02020603050405020304" pitchFamily="18" charset="0"/>
              </a:rPr>
              <a:t>Por su lado, la cuenta contable “Otros Gastos Bancarios” presenta un valor de $344.283, donde igual se encuentran contabilizadas comisiones bancarias por mantención de la cuenta corporativa (un mes por $339.479) y otras comisiones por $4.804.</a:t>
            </a:r>
          </a:p>
          <a:p>
            <a:pPr algn="just">
              <a:lnSpc>
                <a:spcPct val="150000"/>
              </a:lnSpc>
              <a:tabLst>
                <a:tab pos="363538" algn="l"/>
              </a:tabLst>
            </a:pPr>
            <a:r>
              <a:rPr lang="es-CL" sz="2000" dirty="0">
                <a:latin typeface="Arial" panose="020B0604020202020204" pitchFamily="34" charset="0"/>
                <a:ea typeface="Calibri" panose="020F0502020204030204" pitchFamily="34" charset="0"/>
              </a:rPr>
              <a:t>	</a:t>
            </a:r>
            <a:r>
              <a:rPr lang="es-ES" sz="2000" dirty="0">
                <a:latin typeface="Arial" panose="020B0604020202020204" pitchFamily="34" charset="0"/>
                <a:ea typeface="Calibri" panose="020F0502020204030204" pitchFamily="34" charset="0"/>
              </a:rPr>
              <a:t>Esta CRC sugiere usar una sola cuenta para la contabilización de los gastos bancarios.</a:t>
            </a:r>
            <a:endParaRPr lang="es-CL"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0137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504" y="250864"/>
            <a:ext cx="8784976" cy="7104509"/>
          </a:xfrm>
          <a:prstGeom prst="rect">
            <a:avLst/>
          </a:prstGeom>
        </p:spPr>
        <p:txBody>
          <a:bodyPr wrap="square">
            <a:spAutoFit/>
          </a:bodyPr>
          <a:lstStyle/>
          <a:p>
            <a:pPr algn="just"/>
            <a:r>
              <a:rPr lang="es-ES" sz="2400" b="1" dirty="0">
                <a:latin typeface="Constantia" panose="02030602050306030303" pitchFamily="18" charset="0"/>
              </a:rPr>
              <a:t>4) </a:t>
            </a:r>
            <a:r>
              <a:rPr lang="es-ES" sz="2400" b="1" dirty="0">
                <a:latin typeface="Arial" panose="020B0604020202020204" pitchFamily="34" charset="0"/>
                <a:ea typeface="Calibri" panose="020F0502020204030204" pitchFamily="34" charset="0"/>
              </a:rPr>
              <a:t>120201 </a:t>
            </a:r>
            <a:r>
              <a:rPr lang="es-ES" sz="2400" b="1" dirty="0">
                <a:effectLst/>
                <a:latin typeface="Arial" panose="020B0604020202020204" pitchFamily="34" charset="0"/>
                <a:ea typeface="Calibri" panose="020F0502020204030204" pitchFamily="34" charset="0"/>
              </a:rPr>
              <a:t>Cabañas </a:t>
            </a:r>
            <a:r>
              <a:rPr lang="es-ES" sz="2400" b="1" dirty="0" err="1">
                <a:effectLst/>
                <a:latin typeface="Arial" panose="020B0604020202020204" pitchFamily="34" charset="0"/>
                <a:ea typeface="Calibri" panose="020F0502020204030204" pitchFamily="34" charset="0"/>
              </a:rPr>
              <a:t>Tongoy</a:t>
            </a:r>
            <a:r>
              <a:rPr lang="es-ES" sz="2400" b="1" dirty="0">
                <a:effectLst/>
                <a:latin typeface="Arial" panose="020B0604020202020204" pitchFamily="34" charset="0"/>
                <a:ea typeface="Calibri" panose="020F0502020204030204" pitchFamily="34" charset="0"/>
              </a:rPr>
              <a:t> (1)</a:t>
            </a:r>
            <a:endParaRPr lang="es-ES" sz="2400" dirty="0">
              <a:effectLst/>
              <a:latin typeface="Constantia" panose="02030602050306030303" pitchFamily="18" charset="0"/>
              <a:ea typeface="Calibri" panose="020F0502020204030204" pitchFamily="34" charset="0"/>
              <a:cs typeface="Times New Roman" panose="02020603050405020304" pitchFamily="18" charset="0"/>
            </a:endParaRPr>
          </a:p>
          <a:p>
            <a:pPr indent="228600" algn="just">
              <a:lnSpc>
                <a:spcPct val="150000"/>
              </a:lnSpc>
              <a:spcAft>
                <a:spcPts val="1000"/>
              </a:spcAft>
            </a:pPr>
            <a:r>
              <a:rPr lang="es-ES" sz="2000" dirty="0">
                <a:latin typeface="Arial" panose="020B0604020202020204" pitchFamily="34" charset="0"/>
                <a:ea typeface="Calibri" panose="020F0502020204030204" pitchFamily="34" charset="0"/>
                <a:cs typeface="Times New Roman" panose="02020603050405020304" pitchFamily="18" charset="0"/>
              </a:rPr>
              <a:t>Esta cuenta presenta un saldo inicial de $278.717.402, movimientos contables en el año 2023 por $7.712.200, Corrección Monetaria por $15.388.903 y un saldo final de $301.818.505 al 31/12/2023</a:t>
            </a:r>
          </a:p>
          <a:p>
            <a:pPr indent="228600" algn="just">
              <a:lnSpc>
                <a:spcPct val="150000"/>
              </a:lnSpc>
              <a:spcAft>
                <a:spcPts val="1000"/>
              </a:spcAft>
            </a:pPr>
            <a:r>
              <a:rPr lang="es-CL" sz="2000" dirty="0">
                <a:latin typeface="Arial" panose="020B0604020202020204" pitchFamily="34" charset="0"/>
                <a:ea typeface="Calibri" panose="020F0502020204030204" pitchFamily="34" charset="0"/>
                <a:cs typeface="Times New Roman" panose="02020603050405020304" pitchFamily="18" charset="0"/>
              </a:rPr>
              <a:t>Los $7.712.200 corresponden a aumentos de obras del contrato del proyecto de construcción de 6 cabañas (3 </a:t>
            </a:r>
            <a:r>
              <a:rPr lang="es-CL" sz="2000" dirty="0" err="1">
                <a:latin typeface="Arial" panose="020B0604020202020204" pitchFamily="34" charset="0"/>
                <a:ea typeface="Calibri" panose="020F0502020204030204" pitchFamily="34" charset="0"/>
                <a:cs typeface="Times New Roman" panose="02020603050405020304" pitchFamily="18" charset="0"/>
              </a:rPr>
              <a:t>duplex</a:t>
            </a:r>
            <a:r>
              <a:rPr lang="es-CL" sz="2000" dirty="0">
                <a:latin typeface="Arial" panose="020B0604020202020204" pitchFamily="34" charset="0"/>
                <a:ea typeface="Calibri" panose="020F0502020204030204" pitchFamily="34" charset="0"/>
                <a:cs typeface="Times New Roman" panose="02020603050405020304" pitchFamily="18" charset="0"/>
              </a:rPr>
              <a:t>), el cual contempla cada cabaña dúplex de 44 mts2 en el primer piso y 47 mts2 en el segundo piso, un pozo y fosa para residuos, caja metálica para balones de gas y reja de cierre perimetral.</a:t>
            </a:r>
          </a:p>
          <a:p>
            <a:pPr indent="228600" algn="just">
              <a:lnSpc>
                <a:spcPct val="150000"/>
              </a:lnSpc>
              <a:spcAft>
                <a:spcPts val="1000"/>
              </a:spcAft>
            </a:pPr>
            <a:r>
              <a:rPr lang="es-CL" sz="2000" dirty="0">
                <a:latin typeface="Arial" panose="020B0604020202020204" pitchFamily="34" charset="0"/>
                <a:ea typeface="Calibri" panose="020F0502020204030204" pitchFamily="34" charset="0"/>
                <a:cs typeface="Times New Roman" panose="02020603050405020304" pitchFamily="18" charset="0"/>
              </a:rPr>
              <a:t>El contratista es don Simón Pablo Ulloa </a:t>
            </a:r>
            <a:r>
              <a:rPr lang="es-CL" sz="2000" dirty="0" err="1">
                <a:latin typeface="Arial" panose="020B0604020202020204" pitchFamily="34" charset="0"/>
                <a:ea typeface="Calibri" panose="020F0502020204030204" pitchFamily="34" charset="0"/>
                <a:cs typeface="Times New Roman" panose="02020603050405020304" pitchFamily="18" charset="0"/>
              </a:rPr>
              <a:t>Collio</a:t>
            </a:r>
            <a:r>
              <a:rPr lang="es-CL" sz="2000" dirty="0">
                <a:latin typeface="Arial" panose="020B0604020202020204" pitchFamily="34" charset="0"/>
                <a:ea typeface="Calibri" panose="020F0502020204030204" pitchFamily="34" charset="0"/>
                <a:cs typeface="Times New Roman" panose="02020603050405020304" pitchFamily="18" charset="0"/>
              </a:rPr>
              <a:t>, RUT: 12.893.769-2 y se firmó contrato de construcción con fecha 15/11/2022, que establece:</a:t>
            </a:r>
          </a:p>
          <a:p>
            <a:pPr indent="228600" algn="just">
              <a:lnSpc>
                <a:spcPct val="150000"/>
              </a:lnSpc>
              <a:spcAft>
                <a:spcPts val="1000"/>
              </a:spcAft>
            </a:pPr>
            <a:r>
              <a:rPr lang="es-CL" sz="2000" dirty="0">
                <a:latin typeface="Arial" panose="020B0604020202020204" pitchFamily="34" charset="0"/>
                <a:ea typeface="Calibri" panose="020F0502020204030204" pitchFamily="34" charset="0"/>
                <a:cs typeface="Times New Roman" panose="02020603050405020304" pitchFamily="18" charset="0"/>
              </a:rPr>
              <a:t>-	Monto Inicial $140.000.000.-</a:t>
            </a:r>
          </a:p>
          <a:p>
            <a:pPr indent="228600" algn="just">
              <a:lnSpc>
                <a:spcPct val="150000"/>
              </a:lnSpc>
              <a:spcAft>
                <a:spcPts val="1000"/>
              </a:spcAft>
            </a:pPr>
            <a:r>
              <a:rPr lang="es-CL" sz="2000" dirty="0">
                <a:latin typeface="Arial" panose="020B0604020202020204" pitchFamily="34" charset="0"/>
                <a:ea typeface="Calibri" panose="020F0502020204030204" pitchFamily="34" charset="0"/>
                <a:cs typeface="Times New Roman" panose="02020603050405020304" pitchFamily="18" charset="0"/>
              </a:rPr>
              <a:t>-	Plazo: 12 meses corridos, sin antecedente de aumento de plazo.</a:t>
            </a:r>
          </a:p>
          <a:p>
            <a:pPr indent="228600" algn="just">
              <a:lnSpc>
                <a:spcPct val="150000"/>
              </a:lnSpc>
              <a:spcAft>
                <a:spcPts val="1000"/>
              </a:spcAft>
            </a:pPr>
            <a:endParaRPr lang="es-E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738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2780</TotalTime>
  <Words>3665</Words>
  <Application>Microsoft Office PowerPoint</Application>
  <PresentationFormat>Presentación en pantalla (4:3)</PresentationFormat>
  <Paragraphs>225</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Constantia</vt:lpstr>
      <vt:lpstr>Wingdings 2</vt:lpstr>
      <vt:lpstr>Flujo</vt:lpstr>
      <vt:lpstr>COMISIÓN REVISORA DE CUENTAS  INFORME DE REVISIÓN DEL EJERCICIO CONTABLE AÑO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Propuestas para un Plan de Trabajo</dc:title>
  <dc:creator>Armando Ruiz</dc:creator>
  <cp:lastModifiedBy>Carlos Antonio Diaz Garcia</cp:lastModifiedBy>
  <cp:revision>163</cp:revision>
  <cp:lastPrinted>2024-10-09T03:38:01Z</cp:lastPrinted>
  <dcterms:created xsi:type="dcterms:W3CDTF">2014-07-18T03:18:00Z</dcterms:created>
  <dcterms:modified xsi:type="dcterms:W3CDTF">2024-10-09T15:26:38Z</dcterms:modified>
</cp:coreProperties>
</file>