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56" r:id="rId2"/>
    <p:sldId id="274" r:id="rId3"/>
    <p:sldId id="260" r:id="rId4"/>
    <p:sldId id="259" r:id="rId5"/>
    <p:sldId id="261" r:id="rId6"/>
    <p:sldId id="264" r:id="rId7"/>
    <p:sldId id="265" r:id="rId8"/>
    <p:sldId id="266" r:id="rId9"/>
    <p:sldId id="263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632850-08F6-4411-BBE0-D0635BFE836B}" type="doc">
      <dgm:prSet loTypeId="urn:microsoft.com/office/officeart/2005/8/layout/process5" loCatId="process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8BB2F51E-35E1-4AEE-9AEF-4D3E4B2F1717}">
      <dgm:prSet custT="1"/>
      <dgm:spPr/>
      <dgm:t>
        <a:bodyPr/>
        <a:lstStyle/>
        <a:p>
          <a:r>
            <a:rPr lang="es-CL" sz="1800" b="1" dirty="0"/>
            <a:t>Trabajo decente </a:t>
          </a:r>
          <a:r>
            <a:rPr lang="es-CL" sz="1800" dirty="0"/>
            <a:t>: Según definición OIT y mirado desde lo público.</a:t>
          </a:r>
          <a:endParaRPr lang="en-US" sz="1800" dirty="0"/>
        </a:p>
      </dgm:t>
    </dgm:pt>
    <dgm:pt modelId="{082FBB9E-E3B0-45E7-8E15-D9C0CDF1DE25}" type="parTrans" cxnId="{C2A26ACE-FF3E-4F2F-BD9B-EF4299AC271C}">
      <dgm:prSet/>
      <dgm:spPr/>
      <dgm:t>
        <a:bodyPr/>
        <a:lstStyle/>
        <a:p>
          <a:endParaRPr lang="en-US"/>
        </a:p>
      </dgm:t>
    </dgm:pt>
    <dgm:pt modelId="{BEEB38E7-AF0F-496F-BAF1-67865CC91D03}" type="sibTrans" cxnId="{C2A26ACE-FF3E-4F2F-BD9B-EF4299AC271C}">
      <dgm:prSet/>
      <dgm:spPr/>
      <dgm:t>
        <a:bodyPr/>
        <a:lstStyle/>
        <a:p>
          <a:endParaRPr lang="en-US"/>
        </a:p>
      </dgm:t>
    </dgm:pt>
    <dgm:pt modelId="{294B36DB-9B5D-4E2F-A03B-D43FC648213A}">
      <dgm:prSet custT="1"/>
      <dgm:spPr/>
      <dgm:t>
        <a:bodyPr/>
        <a:lstStyle/>
        <a:p>
          <a:r>
            <a:rPr lang="es-CL" sz="1800" b="1" dirty="0"/>
            <a:t>Empleo Público</a:t>
          </a:r>
          <a:r>
            <a:rPr lang="es-CL" sz="1800" dirty="0"/>
            <a:t>: Caracterizado por distintas formas de contratación: Honorarios (en extinción);  Contratas, Código del trabajo y </a:t>
          </a:r>
          <a:r>
            <a:rPr lang="es-CL" sz="1800" b="1" dirty="0"/>
            <a:t>mínimamente titularidad en planta.</a:t>
          </a:r>
          <a:endParaRPr lang="en-US" sz="1800" b="1" dirty="0"/>
        </a:p>
      </dgm:t>
    </dgm:pt>
    <dgm:pt modelId="{51A94116-1E64-4A8F-8089-305E0DF7399C}" type="parTrans" cxnId="{92404423-54A0-4057-9BFF-199A42B44362}">
      <dgm:prSet/>
      <dgm:spPr/>
      <dgm:t>
        <a:bodyPr/>
        <a:lstStyle/>
        <a:p>
          <a:endParaRPr lang="en-US"/>
        </a:p>
      </dgm:t>
    </dgm:pt>
    <dgm:pt modelId="{C02D2B24-C8C9-4D55-99A5-B2EA09FE4BDA}" type="sibTrans" cxnId="{92404423-54A0-4057-9BFF-199A42B44362}">
      <dgm:prSet/>
      <dgm:spPr/>
      <dgm:t>
        <a:bodyPr/>
        <a:lstStyle/>
        <a:p>
          <a:endParaRPr lang="en-US"/>
        </a:p>
      </dgm:t>
    </dgm:pt>
    <dgm:pt modelId="{37D52584-7EAD-4DCE-8B9B-7517DA8B60AB}">
      <dgm:prSet custT="1"/>
      <dgm:spPr/>
      <dgm:t>
        <a:bodyPr/>
        <a:lstStyle/>
        <a:p>
          <a:r>
            <a:rPr lang="es-CL" sz="1800" b="1" dirty="0"/>
            <a:t>Carrera Funcionaria: </a:t>
          </a:r>
          <a:r>
            <a:rPr lang="es-CL" sz="1800" dirty="0"/>
            <a:t>Está definido en cuerpos legales. </a:t>
          </a:r>
          <a:r>
            <a:rPr lang="en-US" sz="1800" dirty="0">
              <a:effectLst/>
            </a:rPr>
            <a:t>es un </a:t>
          </a:r>
          <a:r>
            <a:rPr lang="en-US" sz="1800" dirty="0" err="1">
              <a:effectLst/>
            </a:rPr>
            <a:t>sistema</a:t>
          </a:r>
          <a:r>
            <a:rPr lang="en-US" sz="1800" dirty="0">
              <a:effectLst/>
            </a:rPr>
            <a:t> integral de </a:t>
          </a:r>
          <a:r>
            <a:rPr lang="en-US" sz="1800" dirty="0" err="1">
              <a:effectLst/>
            </a:rPr>
            <a:t>regulación</a:t>
          </a:r>
          <a:r>
            <a:rPr lang="en-US" sz="1800" dirty="0">
              <a:effectLst/>
            </a:rPr>
            <a:t> del </a:t>
          </a:r>
          <a:r>
            <a:rPr lang="en-US" sz="1800" dirty="0" err="1">
              <a:effectLst/>
            </a:rPr>
            <a:t>empleo</a:t>
          </a:r>
          <a:r>
            <a:rPr lang="en-US" sz="1800" dirty="0">
              <a:effectLst/>
            </a:rPr>
            <a:t> </a:t>
          </a:r>
          <a:r>
            <a:rPr lang="en-US" sz="1800" dirty="0" err="1">
              <a:effectLst/>
            </a:rPr>
            <a:t>público</a:t>
          </a:r>
          <a:r>
            <a:rPr lang="en-US" sz="1800" dirty="0">
              <a:effectLst/>
            </a:rPr>
            <a:t> </a:t>
          </a:r>
          <a:r>
            <a:rPr lang="en-US" sz="1800" dirty="0" err="1">
              <a:effectLst/>
            </a:rPr>
            <a:t>aplicable</a:t>
          </a:r>
          <a:r>
            <a:rPr lang="en-US" sz="1800" dirty="0">
              <a:effectLst/>
            </a:rPr>
            <a:t> al personal titular de planta.</a:t>
          </a:r>
          <a:endParaRPr lang="en-US" sz="1800" dirty="0"/>
        </a:p>
      </dgm:t>
    </dgm:pt>
    <dgm:pt modelId="{DB5995CC-49D4-4CAA-9929-32342BD1187A}" type="parTrans" cxnId="{33760852-631E-4A11-9AAC-90C6DC00D7D2}">
      <dgm:prSet/>
      <dgm:spPr/>
      <dgm:t>
        <a:bodyPr/>
        <a:lstStyle/>
        <a:p>
          <a:endParaRPr lang="en-US"/>
        </a:p>
      </dgm:t>
    </dgm:pt>
    <dgm:pt modelId="{8717F7D8-8C84-4564-88BD-7824444A1731}" type="sibTrans" cxnId="{33760852-631E-4A11-9AAC-90C6DC00D7D2}">
      <dgm:prSet/>
      <dgm:spPr/>
      <dgm:t>
        <a:bodyPr/>
        <a:lstStyle/>
        <a:p>
          <a:endParaRPr lang="en-US"/>
        </a:p>
      </dgm:t>
    </dgm:pt>
    <dgm:pt modelId="{08B834B0-4D36-44DF-9BE6-CCC70FBE2FF7}">
      <dgm:prSet custT="1"/>
      <dgm:spPr/>
      <dgm:t>
        <a:bodyPr/>
        <a:lstStyle/>
        <a:p>
          <a:r>
            <a:rPr lang="es-CL" sz="1800" b="1" dirty="0"/>
            <a:t>Contrataciones en el Estado</a:t>
          </a:r>
          <a:r>
            <a:rPr lang="es-CL" sz="1800" dirty="0"/>
            <a:t>: Reconocer regulaciones y tendencias para la defensa del empleo público</a:t>
          </a:r>
          <a:endParaRPr lang="en-US" sz="1800" dirty="0"/>
        </a:p>
      </dgm:t>
    </dgm:pt>
    <dgm:pt modelId="{2E32189C-038C-4C57-9F6D-266C58A6DA05}" type="parTrans" cxnId="{65845AF2-8205-4750-AA0C-11A0A1BA4E6E}">
      <dgm:prSet/>
      <dgm:spPr/>
      <dgm:t>
        <a:bodyPr/>
        <a:lstStyle/>
        <a:p>
          <a:endParaRPr lang="en-US"/>
        </a:p>
      </dgm:t>
    </dgm:pt>
    <dgm:pt modelId="{AD946885-02A5-45AD-A020-23E83DB160B9}" type="sibTrans" cxnId="{65845AF2-8205-4750-AA0C-11A0A1BA4E6E}">
      <dgm:prSet/>
      <dgm:spPr/>
      <dgm:t>
        <a:bodyPr/>
        <a:lstStyle/>
        <a:p>
          <a:endParaRPr lang="en-US"/>
        </a:p>
      </dgm:t>
    </dgm:pt>
    <dgm:pt modelId="{F4EA8664-5CD5-4DC1-8571-E0EBA1CDEAD8}" type="pres">
      <dgm:prSet presAssocID="{E1632850-08F6-4411-BBE0-D0635BFE836B}" presName="diagram" presStyleCnt="0">
        <dgm:presLayoutVars>
          <dgm:dir/>
          <dgm:resizeHandles val="exact"/>
        </dgm:presLayoutVars>
      </dgm:prSet>
      <dgm:spPr/>
    </dgm:pt>
    <dgm:pt modelId="{5AEB5D9A-5668-4362-B534-7F5E8190CAED}" type="pres">
      <dgm:prSet presAssocID="{8BB2F51E-35E1-4AEE-9AEF-4D3E4B2F1717}" presName="node" presStyleLbl="node1" presStyleIdx="0" presStyleCnt="4" custScaleX="129951" custScaleY="132162" custLinFactNeighborX="-36863" custLinFactNeighborY="2124">
        <dgm:presLayoutVars>
          <dgm:bulletEnabled val="1"/>
        </dgm:presLayoutVars>
      </dgm:prSet>
      <dgm:spPr/>
    </dgm:pt>
    <dgm:pt modelId="{B6CD7704-4173-4B2D-99A6-3EBEB9C51D03}" type="pres">
      <dgm:prSet presAssocID="{BEEB38E7-AF0F-496F-BAF1-67865CC91D03}" presName="sibTrans" presStyleLbl="sibTrans2D1" presStyleIdx="0" presStyleCnt="3"/>
      <dgm:spPr/>
    </dgm:pt>
    <dgm:pt modelId="{B7953118-FA69-4788-8715-D466E4958EE1}" type="pres">
      <dgm:prSet presAssocID="{BEEB38E7-AF0F-496F-BAF1-67865CC91D03}" presName="connectorText" presStyleLbl="sibTrans2D1" presStyleIdx="0" presStyleCnt="3"/>
      <dgm:spPr/>
    </dgm:pt>
    <dgm:pt modelId="{2F413CE6-A1D0-4CCB-BA28-D3774581DAE4}" type="pres">
      <dgm:prSet presAssocID="{294B36DB-9B5D-4E2F-A03B-D43FC648213A}" presName="node" presStyleLbl="node1" presStyleIdx="1" presStyleCnt="4" custScaleX="223372" custScaleY="162373">
        <dgm:presLayoutVars>
          <dgm:bulletEnabled val="1"/>
        </dgm:presLayoutVars>
      </dgm:prSet>
      <dgm:spPr/>
    </dgm:pt>
    <dgm:pt modelId="{4808B661-C9CA-4E68-BDEF-10B095DDE71B}" type="pres">
      <dgm:prSet presAssocID="{C02D2B24-C8C9-4D55-99A5-B2EA09FE4BDA}" presName="sibTrans" presStyleLbl="sibTrans2D1" presStyleIdx="1" presStyleCnt="3"/>
      <dgm:spPr/>
    </dgm:pt>
    <dgm:pt modelId="{64C7DD68-4C2A-4171-A377-374463C12F2E}" type="pres">
      <dgm:prSet presAssocID="{C02D2B24-C8C9-4D55-99A5-B2EA09FE4BDA}" presName="connectorText" presStyleLbl="sibTrans2D1" presStyleIdx="1" presStyleCnt="3"/>
      <dgm:spPr/>
    </dgm:pt>
    <dgm:pt modelId="{C00D179B-3541-4744-9C0B-A97B1E27F7DB}" type="pres">
      <dgm:prSet presAssocID="{37D52584-7EAD-4DCE-8B9B-7517DA8B60AB}" presName="node" presStyleLbl="node1" presStyleIdx="2" presStyleCnt="4" custScaleX="197379" custScaleY="207945" custLinFactNeighborX="-678" custLinFactNeighborY="-15790">
        <dgm:presLayoutVars>
          <dgm:bulletEnabled val="1"/>
        </dgm:presLayoutVars>
      </dgm:prSet>
      <dgm:spPr/>
    </dgm:pt>
    <dgm:pt modelId="{8272CF6B-3651-4D77-B279-6336730F4B4F}" type="pres">
      <dgm:prSet presAssocID="{8717F7D8-8C84-4564-88BD-7824444A1731}" presName="sibTrans" presStyleLbl="sibTrans2D1" presStyleIdx="2" presStyleCnt="3" custScaleX="83847" custLinFactNeighborX="-23307" custLinFactNeighborY="-13568"/>
      <dgm:spPr/>
    </dgm:pt>
    <dgm:pt modelId="{54E3A306-48AE-4B6D-85FF-45611F39039F}" type="pres">
      <dgm:prSet presAssocID="{8717F7D8-8C84-4564-88BD-7824444A1731}" presName="connectorText" presStyleLbl="sibTrans2D1" presStyleIdx="2" presStyleCnt="3"/>
      <dgm:spPr/>
    </dgm:pt>
    <dgm:pt modelId="{ACA856FA-AB21-422F-B7CD-4B9CFB48AF55}" type="pres">
      <dgm:prSet presAssocID="{08B834B0-4D36-44DF-9BE6-CCC70FBE2FF7}" presName="node" presStyleLbl="node1" presStyleIdx="3" presStyleCnt="4" custScaleX="154913" custScaleY="210266" custLinFactNeighborX="-37067" custLinFactNeighborY="-22023">
        <dgm:presLayoutVars>
          <dgm:bulletEnabled val="1"/>
        </dgm:presLayoutVars>
      </dgm:prSet>
      <dgm:spPr/>
    </dgm:pt>
  </dgm:ptLst>
  <dgm:cxnLst>
    <dgm:cxn modelId="{FBDFCD03-1044-46C9-83BC-AEEA68522189}" type="presOf" srcId="{8717F7D8-8C84-4564-88BD-7824444A1731}" destId="{8272CF6B-3651-4D77-B279-6336730F4B4F}" srcOrd="0" destOrd="0" presId="urn:microsoft.com/office/officeart/2005/8/layout/process5"/>
    <dgm:cxn modelId="{C0C74209-6456-40F6-969C-0E12F7969D37}" type="presOf" srcId="{E1632850-08F6-4411-BBE0-D0635BFE836B}" destId="{F4EA8664-5CD5-4DC1-8571-E0EBA1CDEAD8}" srcOrd="0" destOrd="0" presId="urn:microsoft.com/office/officeart/2005/8/layout/process5"/>
    <dgm:cxn modelId="{C3B22511-DB2C-4216-8C7D-9A8CD1C125BD}" type="presOf" srcId="{BEEB38E7-AF0F-496F-BAF1-67865CC91D03}" destId="{B6CD7704-4173-4B2D-99A6-3EBEB9C51D03}" srcOrd="0" destOrd="0" presId="urn:microsoft.com/office/officeart/2005/8/layout/process5"/>
    <dgm:cxn modelId="{2C668B15-82C7-4E41-B7D7-555FF000C6B6}" type="presOf" srcId="{8BB2F51E-35E1-4AEE-9AEF-4D3E4B2F1717}" destId="{5AEB5D9A-5668-4362-B534-7F5E8190CAED}" srcOrd="0" destOrd="0" presId="urn:microsoft.com/office/officeart/2005/8/layout/process5"/>
    <dgm:cxn modelId="{92404423-54A0-4057-9BFF-199A42B44362}" srcId="{E1632850-08F6-4411-BBE0-D0635BFE836B}" destId="{294B36DB-9B5D-4E2F-A03B-D43FC648213A}" srcOrd="1" destOrd="0" parTransId="{51A94116-1E64-4A8F-8089-305E0DF7399C}" sibTransId="{C02D2B24-C8C9-4D55-99A5-B2EA09FE4BDA}"/>
    <dgm:cxn modelId="{29185466-F411-4A47-9774-F3D65BAD1087}" type="presOf" srcId="{8717F7D8-8C84-4564-88BD-7824444A1731}" destId="{54E3A306-48AE-4B6D-85FF-45611F39039F}" srcOrd="1" destOrd="0" presId="urn:microsoft.com/office/officeart/2005/8/layout/process5"/>
    <dgm:cxn modelId="{2C75DD6F-2867-42CB-9200-D81FE7AFEE56}" type="presOf" srcId="{08B834B0-4D36-44DF-9BE6-CCC70FBE2FF7}" destId="{ACA856FA-AB21-422F-B7CD-4B9CFB48AF55}" srcOrd="0" destOrd="0" presId="urn:microsoft.com/office/officeart/2005/8/layout/process5"/>
    <dgm:cxn modelId="{33760852-631E-4A11-9AAC-90C6DC00D7D2}" srcId="{E1632850-08F6-4411-BBE0-D0635BFE836B}" destId="{37D52584-7EAD-4DCE-8B9B-7517DA8B60AB}" srcOrd="2" destOrd="0" parTransId="{DB5995CC-49D4-4CAA-9929-32342BD1187A}" sibTransId="{8717F7D8-8C84-4564-88BD-7824444A1731}"/>
    <dgm:cxn modelId="{5A2045A9-B5E7-4CC3-B296-A425B991C014}" type="presOf" srcId="{C02D2B24-C8C9-4D55-99A5-B2EA09FE4BDA}" destId="{64C7DD68-4C2A-4171-A377-374463C12F2E}" srcOrd="1" destOrd="0" presId="urn:microsoft.com/office/officeart/2005/8/layout/process5"/>
    <dgm:cxn modelId="{08F465AA-5157-42B8-A487-549C9963A231}" type="presOf" srcId="{BEEB38E7-AF0F-496F-BAF1-67865CC91D03}" destId="{B7953118-FA69-4788-8715-D466E4958EE1}" srcOrd="1" destOrd="0" presId="urn:microsoft.com/office/officeart/2005/8/layout/process5"/>
    <dgm:cxn modelId="{7DF882B0-B84D-4C98-B824-C33B3C49DF96}" type="presOf" srcId="{294B36DB-9B5D-4E2F-A03B-D43FC648213A}" destId="{2F413CE6-A1D0-4CCB-BA28-D3774581DAE4}" srcOrd="0" destOrd="0" presId="urn:microsoft.com/office/officeart/2005/8/layout/process5"/>
    <dgm:cxn modelId="{D5E97EB3-69FE-493B-99B7-1C54319C3F39}" type="presOf" srcId="{37D52584-7EAD-4DCE-8B9B-7517DA8B60AB}" destId="{C00D179B-3541-4744-9C0B-A97B1E27F7DB}" srcOrd="0" destOrd="0" presId="urn:microsoft.com/office/officeart/2005/8/layout/process5"/>
    <dgm:cxn modelId="{C2A26ACE-FF3E-4F2F-BD9B-EF4299AC271C}" srcId="{E1632850-08F6-4411-BBE0-D0635BFE836B}" destId="{8BB2F51E-35E1-4AEE-9AEF-4D3E4B2F1717}" srcOrd="0" destOrd="0" parTransId="{082FBB9E-E3B0-45E7-8E15-D9C0CDF1DE25}" sibTransId="{BEEB38E7-AF0F-496F-BAF1-67865CC91D03}"/>
    <dgm:cxn modelId="{FAE575D0-909E-4F41-B432-A008E4989BFA}" type="presOf" srcId="{C02D2B24-C8C9-4D55-99A5-B2EA09FE4BDA}" destId="{4808B661-C9CA-4E68-BDEF-10B095DDE71B}" srcOrd="0" destOrd="0" presId="urn:microsoft.com/office/officeart/2005/8/layout/process5"/>
    <dgm:cxn modelId="{65845AF2-8205-4750-AA0C-11A0A1BA4E6E}" srcId="{E1632850-08F6-4411-BBE0-D0635BFE836B}" destId="{08B834B0-4D36-44DF-9BE6-CCC70FBE2FF7}" srcOrd="3" destOrd="0" parTransId="{2E32189C-038C-4C57-9F6D-266C58A6DA05}" sibTransId="{AD946885-02A5-45AD-A020-23E83DB160B9}"/>
    <dgm:cxn modelId="{6AC2615C-0D1F-46D0-B2DC-9FD9296433EE}" type="presParOf" srcId="{F4EA8664-5CD5-4DC1-8571-E0EBA1CDEAD8}" destId="{5AEB5D9A-5668-4362-B534-7F5E8190CAED}" srcOrd="0" destOrd="0" presId="urn:microsoft.com/office/officeart/2005/8/layout/process5"/>
    <dgm:cxn modelId="{5A434636-933F-42C0-AD4F-6FF932EF7E12}" type="presParOf" srcId="{F4EA8664-5CD5-4DC1-8571-E0EBA1CDEAD8}" destId="{B6CD7704-4173-4B2D-99A6-3EBEB9C51D03}" srcOrd="1" destOrd="0" presId="urn:microsoft.com/office/officeart/2005/8/layout/process5"/>
    <dgm:cxn modelId="{7DC44040-2A32-46E9-AF0D-BC31598199E2}" type="presParOf" srcId="{B6CD7704-4173-4B2D-99A6-3EBEB9C51D03}" destId="{B7953118-FA69-4788-8715-D466E4958EE1}" srcOrd="0" destOrd="0" presId="urn:microsoft.com/office/officeart/2005/8/layout/process5"/>
    <dgm:cxn modelId="{E96F1F7C-9A43-49C5-A27B-5825166BB4A2}" type="presParOf" srcId="{F4EA8664-5CD5-4DC1-8571-E0EBA1CDEAD8}" destId="{2F413CE6-A1D0-4CCB-BA28-D3774581DAE4}" srcOrd="2" destOrd="0" presId="urn:microsoft.com/office/officeart/2005/8/layout/process5"/>
    <dgm:cxn modelId="{D441B6BD-FE0E-418A-AB46-4B86D0D1EC14}" type="presParOf" srcId="{F4EA8664-5CD5-4DC1-8571-E0EBA1CDEAD8}" destId="{4808B661-C9CA-4E68-BDEF-10B095DDE71B}" srcOrd="3" destOrd="0" presId="urn:microsoft.com/office/officeart/2005/8/layout/process5"/>
    <dgm:cxn modelId="{F01B68CE-5367-4B22-830A-63C53CB44C82}" type="presParOf" srcId="{4808B661-C9CA-4E68-BDEF-10B095DDE71B}" destId="{64C7DD68-4C2A-4171-A377-374463C12F2E}" srcOrd="0" destOrd="0" presId="urn:microsoft.com/office/officeart/2005/8/layout/process5"/>
    <dgm:cxn modelId="{87094FEB-5B5F-4C70-B652-12EE9CB93641}" type="presParOf" srcId="{F4EA8664-5CD5-4DC1-8571-E0EBA1CDEAD8}" destId="{C00D179B-3541-4744-9C0B-A97B1E27F7DB}" srcOrd="4" destOrd="0" presId="urn:microsoft.com/office/officeart/2005/8/layout/process5"/>
    <dgm:cxn modelId="{38286C88-8A25-4F0F-93B1-54378C28C4FC}" type="presParOf" srcId="{F4EA8664-5CD5-4DC1-8571-E0EBA1CDEAD8}" destId="{8272CF6B-3651-4D77-B279-6336730F4B4F}" srcOrd="5" destOrd="0" presId="urn:microsoft.com/office/officeart/2005/8/layout/process5"/>
    <dgm:cxn modelId="{AE143F66-D92C-493D-8192-A230CFF48BF1}" type="presParOf" srcId="{8272CF6B-3651-4D77-B279-6336730F4B4F}" destId="{54E3A306-48AE-4B6D-85FF-45611F39039F}" srcOrd="0" destOrd="0" presId="urn:microsoft.com/office/officeart/2005/8/layout/process5"/>
    <dgm:cxn modelId="{1810C844-DD7F-4B3C-8913-B4671FCEE510}" type="presParOf" srcId="{F4EA8664-5CD5-4DC1-8571-E0EBA1CDEAD8}" destId="{ACA856FA-AB21-422F-B7CD-4B9CFB48AF55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B55946-1491-4949-A4F3-E0AE56140C18}" type="doc">
      <dgm:prSet loTypeId="urn:microsoft.com/office/officeart/2005/8/layout/process4" loCatId="process" qsTypeId="urn:microsoft.com/office/officeart/2005/8/quickstyle/simple5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E67EA5A-B8B6-4C65-AC89-A204A4F5126B}">
      <dgm:prSet/>
      <dgm:spPr/>
      <dgm:t>
        <a:bodyPr/>
        <a:lstStyle/>
        <a:p>
          <a:r>
            <a:rPr lang="en-US"/>
            <a:t>La carrera funcionaria, según el Estatuto Administrativo (Ley N° 18.834, Artículo 3°, letra f), es un sistema integral de regulación del empleo público aplicable al personal titular de planta. Este sistema garantiza:</a:t>
          </a:r>
        </a:p>
      </dgm:t>
    </dgm:pt>
    <dgm:pt modelId="{92BE3E02-5B50-4A68-B3D7-6B29B3E5A948}" type="parTrans" cxnId="{24C9EB0D-F5F4-49FC-B816-9B775DD3CECD}">
      <dgm:prSet/>
      <dgm:spPr/>
      <dgm:t>
        <a:bodyPr/>
        <a:lstStyle/>
        <a:p>
          <a:endParaRPr lang="en-US"/>
        </a:p>
      </dgm:t>
    </dgm:pt>
    <dgm:pt modelId="{61B66BF8-59DA-4B96-A634-3BAE1537C6FD}" type="sibTrans" cxnId="{24C9EB0D-F5F4-49FC-B816-9B775DD3CECD}">
      <dgm:prSet/>
      <dgm:spPr/>
      <dgm:t>
        <a:bodyPr/>
        <a:lstStyle/>
        <a:p>
          <a:endParaRPr lang="en-US"/>
        </a:p>
      </dgm:t>
    </dgm:pt>
    <dgm:pt modelId="{4FADA91D-B180-4226-809F-E9C71E08FF84}">
      <dgm:prSet/>
      <dgm:spPr/>
      <dgm:t>
        <a:bodyPr/>
        <a:lstStyle/>
        <a:p>
          <a:r>
            <a:rPr lang="en-US"/>
            <a:t>Igualdad de oportunidades para el ingreso</a:t>
          </a:r>
        </a:p>
      </dgm:t>
    </dgm:pt>
    <dgm:pt modelId="{D74AE7FA-2318-40A6-882D-32AACC2E61E1}" type="parTrans" cxnId="{35B07470-D4B5-4832-A8E2-F906137E0BCC}">
      <dgm:prSet/>
      <dgm:spPr/>
      <dgm:t>
        <a:bodyPr/>
        <a:lstStyle/>
        <a:p>
          <a:endParaRPr lang="en-US"/>
        </a:p>
      </dgm:t>
    </dgm:pt>
    <dgm:pt modelId="{65BCB319-5C8D-4B9F-A31C-67938CAC03DB}" type="sibTrans" cxnId="{35B07470-D4B5-4832-A8E2-F906137E0BCC}">
      <dgm:prSet/>
      <dgm:spPr/>
      <dgm:t>
        <a:bodyPr/>
        <a:lstStyle/>
        <a:p>
          <a:endParaRPr lang="en-US"/>
        </a:p>
      </dgm:t>
    </dgm:pt>
    <dgm:pt modelId="{2DA9ADA2-9FEA-405C-95CD-0D0788D4E4B7}">
      <dgm:prSet/>
      <dgm:spPr/>
      <dgm:t>
        <a:bodyPr/>
        <a:lstStyle/>
        <a:p>
          <a:r>
            <a:rPr lang="en-US"/>
            <a:t>Dignidad de la función pública</a:t>
          </a:r>
        </a:p>
      </dgm:t>
    </dgm:pt>
    <dgm:pt modelId="{ADCDEF21-9E23-45C5-BB3F-12E59F7C4909}" type="parTrans" cxnId="{A455C7AC-9E64-4B6C-86E3-D9E8DAD69855}">
      <dgm:prSet/>
      <dgm:spPr/>
      <dgm:t>
        <a:bodyPr/>
        <a:lstStyle/>
        <a:p>
          <a:endParaRPr lang="en-US"/>
        </a:p>
      </dgm:t>
    </dgm:pt>
    <dgm:pt modelId="{572C188F-9C69-456E-8C16-36FD7D8984B9}" type="sibTrans" cxnId="{A455C7AC-9E64-4B6C-86E3-D9E8DAD69855}">
      <dgm:prSet/>
      <dgm:spPr/>
      <dgm:t>
        <a:bodyPr/>
        <a:lstStyle/>
        <a:p>
          <a:endParaRPr lang="en-US"/>
        </a:p>
      </dgm:t>
    </dgm:pt>
    <dgm:pt modelId="{AD629180-D883-4FF8-8796-FDA32AD1AF7E}">
      <dgm:prSet/>
      <dgm:spPr/>
      <dgm:t>
        <a:bodyPr/>
        <a:lstStyle/>
        <a:p>
          <a:r>
            <a:rPr lang="en-US"/>
            <a:t>Capacitación y posibilidades de ascenso</a:t>
          </a:r>
        </a:p>
      </dgm:t>
    </dgm:pt>
    <dgm:pt modelId="{983351AA-1957-4B0A-9F35-CCD530AB10DD}" type="parTrans" cxnId="{C6A350D6-2746-4831-B352-74DCA5E1F939}">
      <dgm:prSet/>
      <dgm:spPr/>
      <dgm:t>
        <a:bodyPr/>
        <a:lstStyle/>
        <a:p>
          <a:endParaRPr lang="en-US"/>
        </a:p>
      </dgm:t>
    </dgm:pt>
    <dgm:pt modelId="{CA446E3D-5984-476F-A81C-D7569099C6A1}" type="sibTrans" cxnId="{C6A350D6-2746-4831-B352-74DCA5E1F939}">
      <dgm:prSet/>
      <dgm:spPr/>
      <dgm:t>
        <a:bodyPr/>
        <a:lstStyle/>
        <a:p>
          <a:endParaRPr lang="en-US"/>
        </a:p>
      </dgm:t>
    </dgm:pt>
    <dgm:pt modelId="{DE0A9AC6-2990-4E35-AE33-12FC8F3D0897}">
      <dgm:prSet/>
      <dgm:spPr/>
      <dgm:t>
        <a:bodyPr/>
        <a:lstStyle/>
        <a:p>
          <a:r>
            <a:rPr lang="en-US"/>
            <a:t>Estabilidad en el empleo</a:t>
          </a:r>
        </a:p>
      </dgm:t>
    </dgm:pt>
    <dgm:pt modelId="{C9DE0D9C-0F06-4B6A-91AD-5B6F2F818D12}" type="parTrans" cxnId="{ED0FF736-7F04-4CC2-9649-84A633780260}">
      <dgm:prSet/>
      <dgm:spPr/>
      <dgm:t>
        <a:bodyPr/>
        <a:lstStyle/>
        <a:p>
          <a:endParaRPr lang="en-US"/>
        </a:p>
      </dgm:t>
    </dgm:pt>
    <dgm:pt modelId="{F70D1CD9-0976-46B3-8FE2-68F2220ACE29}" type="sibTrans" cxnId="{ED0FF736-7F04-4CC2-9649-84A633780260}">
      <dgm:prSet/>
      <dgm:spPr/>
      <dgm:t>
        <a:bodyPr/>
        <a:lstStyle/>
        <a:p>
          <a:endParaRPr lang="en-US"/>
        </a:p>
      </dgm:t>
    </dgm:pt>
    <dgm:pt modelId="{7C33A01A-D9C7-4CBE-9952-7CE396C57D32}">
      <dgm:prSet/>
      <dgm:spPr/>
      <dgm:t>
        <a:bodyPr/>
        <a:lstStyle/>
        <a:p>
          <a:r>
            <a:rPr lang="en-US"/>
            <a:t>Objetividad en las calificaciones, basadas en el mérito y la antigüedad</a:t>
          </a:r>
        </a:p>
      </dgm:t>
    </dgm:pt>
    <dgm:pt modelId="{1417A464-81B3-4A72-AE9F-842D0ECA83E7}" type="parTrans" cxnId="{96CC5006-5BC9-4B71-A375-701358E5B69E}">
      <dgm:prSet/>
      <dgm:spPr/>
      <dgm:t>
        <a:bodyPr/>
        <a:lstStyle/>
        <a:p>
          <a:endParaRPr lang="en-US"/>
        </a:p>
      </dgm:t>
    </dgm:pt>
    <dgm:pt modelId="{96D4BE0C-1384-4852-9195-1183D83CB33B}" type="sibTrans" cxnId="{96CC5006-5BC9-4B71-A375-701358E5B69E}">
      <dgm:prSet/>
      <dgm:spPr/>
      <dgm:t>
        <a:bodyPr/>
        <a:lstStyle/>
        <a:p>
          <a:endParaRPr lang="en-US"/>
        </a:p>
      </dgm:t>
    </dgm:pt>
    <dgm:pt modelId="{70C8EC5F-23F1-45A0-835C-C9D329B2978B}" type="pres">
      <dgm:prSet presAssocID="{D7B55946-1491-4949-A4F3-E0AE56140C18}" presName="Name0" presStyleCnt="0">
        <dgm:presLayoutVars>
          <dgm:dir/>
          <dgm:animLvl val="lvl"/>
          <dgm:resizeHandles val="exact"/>
        </dgm:presLayoutVars>
      </dgm:prSet>
      <dgm:spPr/>
    </dgm:pt>
    <dgm:pt modelId="{D339AE5A-FCC2-4584-936D-981ACE10D23D}" type="pres">
      <dgm:prSet presAssocID="{AE67EA5A-B8B6-4C65-AC89-A204A4F5126B}" presName="boxAndChildren" presStyleCnt="0"/>
      <dgm:spPr/>
    </dgm:pt>
    <dgm:pt modelId="{A61B0A43-6356-41FF-992A-3DD819D38D18}" type="pres">
      <dgm:prSet presAssocID="{AE67EA5A-B8B6-4C65-AC89-A204A4F5126B}" presName="parentTextBox" presStyleLbl="node1" presStyleIdx="0" presStyleCnt="1"/>
      <dgm:spPr/>
    </dgm:pt>
    <dgm:pt modelId="{BC10E749-FE5D-4722-9C9C-84CA0990E240}" type="pres">
      <dgm:prSet presAssocID="{AE67EA5A-B8B6-4C65-AC89-A204A4F5126B}" presName="entireBox" presStyleLbl="node1" presStyleIdx="0" presStyleCnt="1"/>
      <dgm:spPr/>
    </dgm:pt>
    <dgm:pt modelId="{BB44BC13-39EE-41EB-80E9-A46010691492}" type="pres">
      <dgm:prSet presAssocID="{AE67EA5A-B8B6-4C65-AC89-A204A4F5126B}" presName="descendantBox" presStyleCnt="0"/>
      <dgm:spPr/>
    </dgm:pt>
    <dgm:pt modelId="{25DE9164-C97D-4C4A-A22F-A76286BF0BE5}" type="pres">
      <dgm:prSet presAssocID="{4FADA91D-B180-4226-809F-E9C71E08FF84}" presName="childTextBox" presStyleLbl="fgAccFollowNode1" presStyleIdx="0" presStyleCnt="5">
        <dgm:presLayoutVars>
          <dgm:bulletEnabled val="1"/>
        </dgm:presLayoutVars>
      </dgm:prSet>
      <dgm:spPr/>
    </dgm:pt>
    <dgm:pt modelId="{0FBFEE5D-7FB0-4737-A23F-BC6C1C5AF215}" type="pres">
      <dgm:prSet presAssocID="{2DA9ADA2-9FEA-405C-95CD-0D0788D4E4B7}" presName="childTextBox" presStyleLbl="fgAccFollowNode1" presStyleIdx="1" presStyleCnt="5">
        <dgm:presLayoutVars>
          <dgm:bulletEnabled val="1"/>
        </dgm:presLayoutVars>
      </dgm:prSet>
      <dgm:spPr/>
    </dgm:pt>
    <dgm:pt modelId="{9F0BAC20-B893-4F29-AFF9-97BE3382F370}" type="pres">
      <dgm:prSet presAssocID="{AD629180-D883-4FF8-8796-FDA32AD1AF7E}" presName="childTextBox" presStyleLbl="fgAccFollowNode1" presStyleIdx="2" presStyleCnt="5">
        <dgm:presLayoutVars>
          <dgm:bulletEnabled val="1"/>
        </dgm:presLayoutVars>
      </dgm:prSet>
      <dgm:spPr/>
    </dgm:pt>
    <dgm:pt modelId="{CB8311E0-E139-4A9D-8AB5-0D38F313BDBE}" type="pres">
      <dgm:prSet presAssocID="{DE0A9AC6-2990-4E35-AE33-12FC8F3D0897}" presName="childTextBox" presStyleLbl="fgAccFollowNode1" presStyleIdx="3" presStyleCnt="5">
        <dgm:presLayoutVars>
          <dgm:bulletEnabled val="1"/>
        </dgm:presLayoutVars>
      </dgm:prSet>
      <dgm:spPr/>
    </dgm:pt>
    <dgm:pt modelId="{E63913DD-B4F0-44F9-A739-91E7A7500426}" type="pres">
      <dgm:prSet presAssocID="{7C33A01A-D9C7-4CBE-9952-7CE396C57D32}" presName="childTextBox" presStyleLbl="fgAccFollowNode1" presStyleIdx="4" presStyleCnt="5">
        <dgm:presLayoutVars>
          <dgm:bulletEnabled val="1"/>
        </dgm:presLayoutVars>
      </dgm:prSet>
      <dgm:spPr/>
    </dgm:pt>
  </dgm:ptLst>
  <dgm:cxnLst>
    <dgm:cxn modelId="{96CC5006-5BC9-4B71-A375-701358E5B69E}" srcId="{AE67EA5A-B8B6-4C65-AC89-A204A4F5126B}" destId="{7C33A01A-D9C7-4CBE-9952-7CE396C57D32}" srcOrd="4" destOrd="0" parTransId="{1417A464-81B3-4A72-AE9F-842D0ECA83E7}" sibTransId="{96D4BE0C-1384-4852-9195-1183D83CB33B}"/>
    <dgm:cxn modelId="{24C9EB0D-F5F4-49FC-B816-9B775DD3CECD}" srcId="{D7B55946-1491-4949-A4F3-E0AE56140C18}" destId="{AE67EA5A-B8B6-4C65-AC89-A204A4F5126B}" srcOrd="0" destOrd="0" parTransId="{92BE3E02-5B50-4A68-B3D7-6B29B3E5A948}" sibTransId="{61B66BF8-59DA-4B96-A634-3BAE1537C6FD}"/>
    <dgm:cxn modelId="{ED0FF736-7F04-4CC2-9649-84A633780260}" srcId="{AE67EA5A-B8B6-4C65-AC89-A204A4F5126B}" destId="{DE0A9AC6-2990-4E35-AE33-12FC8F3D0897}" srcOrd="3" destOrd="0" parTransId="{C9DE0D9C-0F06-4B6A-91AD-5B6F2F818D12}" sibTransId="{F70D1CD9-0976-46B3-8FE2-68F2220ACE29}"/>
    <dgm:cxn modelId="{DA69365E-F043-4BA9-8537-360A5E1E8392}" type="presOf" srcId="{D7B55946-1491-4949-A4F3-E0AE56140C18}" destId="{70C8EC5F-23F1-45A0-835C-C9D329B2978B}" srcOrd="0" destOrd="0" presId="urn:microsoft.com/office/officeart/2005/8/layout/process4"/>
    <dgm:cxn modelId="{35B07470-D4B5-4832-A8E2-F906137E0BCC}" srcId="{AE67EA5A-B8B6-4C65-AC89-A204A4F5126B}" destId="{4FADA91D-B180-4226-809F-E9C71E08FF84}" srcOrd="0" destOrd="0" parTransId="{D74AE7FA-2318-40A6-882D-32AACC2E61E1}" sibTransId="{65BCB319-5C8D-4B9F-A31C-67938CAC03DB}"/>
    <dgm:cxn modelId="{84CFA855-E4A3-43CF-A461-D1C0C7316AD9}" type="presOf" srcId="{7C33A01A-D9C7-4CBE-9952-7CE396C57D32}" destId="{E63913DD-B4F0-44F9-A739-91E7A7500426}" srcOrd="0" destOrd="0" presId="urn:microsoft.com/office/officeart/2005/8/layout/process4"/>
    <dgm:cxn modelId="{5284247C-38B7-4EAA-BD4B-1161F10FB7AD}" type="presOf" srcId="{AE67EA5A-B8B6-4C65-AC89-A204A4F5126B}" destId="{BC10E749-FE5D-4722-9C9C-84CA0990E240}" srcOrd="1" destOrd="0" presId="urn:microsoft.com/office/officeart/2005/8/layout/process4"/>
    <dgm:cxn modelId="{EF5F5F80-0469-4CDE-A191-D16C96310C53}" type="presOf" srcId="{AE67EA5A-B8B6-4C65-AC89-A204A4F5126B}" destId="{A61B0A43-6356-41FF-992A-3DD819D38D18}" srcOrd="0" destOrd="0" presId="urn:microsoft.com/office/officeart/2005/8/layout/process4"/>
    <dgm:cxn modelId="{99F60186-A0A0-495E-9128-5744A52ABDF6}" type="presOf" srcId="{AD629180-D883-4FF8-8796-FDA32AD1AF7E}" destId="{9F0BAC20-B893-4F29-AFF9-97BE3382F370}" srcOrd="0" destOrd="0" presId="urn:microsoft.com/office/officeart/2005/8/layout/process4"/>
    <dgm:cxn modelId="{A455C7AC-9E64-4B6C-86E3-D9E8DAD69855}" srcId="{AE67EA5A-B8B6-4C65-AC89-A204A4F5126B}" destId="{2DA9ADA2-9FEA-405C-95CD-0D0788D4E4B7}" srcOrd="1" destOrd="0" parTransId="{ADCDEF21-9E23-45C5-BB3F-12E59F7C4909}" sibTransId="{572C188F-9C69-456E-8C16-36FD7D8984B9}"/>
    <dgm:cxn modelId="{C6A350D6-2746-4831-B352-74DCA5E1F939}" srcId="{AE67EA5A-B8B6-4C65-AC89-A204A4F5126B}" destId="{AD629180-D883-4FF8-8796-FDA32AD1AF7E}" srcOrd="2" destOrd="0" parTransId="{983351AA-1957-4B0A-9F35-CCD530AB10DD}" sibTransId="{CA446E3D-5984-476F-A81C-D7569099C6A1}"/>
    <dgm:cxn modelId="{1B1E49E1-DB71-479C-BDAA-194857E65362}" type="presOf" srcId="{2DA9ADA2-9FEA-405C-95CD-0D0788D4E4B7}" destId="{0FBFEE5D-7FB0-4737-A23F-BC6C1C5AF215}" srcOrd="0" destOrd="0" presId="urn:microsoft.com/office/officeart/2005/8/layout/process4"/>
    <dgm:cxn modelId="{033FF6EC-16E4-4F23-9898-8CAFDDAEB0C3}" type="presOf" srcId="{4FADA91D-B180-4226-809F-E9C71E08FF84}" destId="{25DE9164-C97D-4C4A-A22F-A76286BF0BE5}" srcOrd="0" destOrd="0" presId="urn:microsoft.com/office/officeart/2005/8/layout/process4"/>
    <dgm:cxn modelId="{073B95FB-E44F-49E8-9D12-8EB94848F01A}" type="presOf" srcId="{DE0A9AC6-2990-4E35-AE33-12FC8F3D0897}" destId="{CB8311E0-E139-4A9D-8AB5-0D38F313BDBE}" srcOrd="0" destOrd="0" presId="urn:microsoft.com/office/officeart/2005/8/layout/process4"/>
    <dgm:cxn modelId="{A4D37F4F-57BA-47F6-8763-7C7B2D1283F6}" type="presParOf" srcId="{70C8EC5F-23F1-45A0-835C-C9D329B2978B}" destId="{D339AE5A-FCC2-4584-936D-981ACE10D23D}" srcOrd="0" destOrd="0" presId="urn:microsoft.com/office/officeart/2005/8/layout/process4"/>
    <dgm:cxn modelId="{CED3AEC3-6CB1-4711-89B8-0ACCE9F1F84A}" type="presParOf" srcId="{D339AE5A-FCC2-4584-936D-981ACE10D23D}" destId="{A61B0A43-6356-41FF-992A-3DD819D38D18}" srcOrd="0" destOrd="0" presId="urn:microsoft.com/office/officeart/2005/8/layout/process4"/>
    <dgm:cxn modelId="{03F5A240-CEEC-4509-AA38-723F07FC84D7}" type="presParOf" srcId="{D339AE5A-FCC2-4584-936D-981ACE10D23D}" destId="{BC10E749-FE5D-4722-9C9C-84CA0990E240}" srcOrd="1" destOrd="0" presId="urn:microsoft.com/office/officeart/2005/8/layout/process4"/>
    <dgm:cxn modelId="{5755C6F6-33D4-4F51-B195-022DA1EDCA7C}" type="presParOf" srcId="{D339AE5A-FCC2-4584-936D-981ACE10D23D}" destId="{BB44BC13-39EE-41EB-80E9-A46010691492}" srcOrd="2" destOrd="0" presId="urn:microsoft.com/office/officeart/2005/8/layout/process4"/>
    <dgm:cxn modelId="{35B4DFAF-7779-4F62-8430-7D18DE811625}" type="presParOf" srcId="{BB44BC13-39EE-41EB-80E9-A46010691492}" destId="{25DE9164-C97D-4C4A-A22F-A76286BF0BE5}" srcOrd="0" destOrd="0" presId="urn:microsoft.com/office/officeart/2005/8/layout/process4"/>
    <dgm:cxn modelId="{75DBFF35-DC20-4B28-9C18-190FDD4550B7}" type="presParOf" srcId="{BB44BC13-39EE-41EB-80E9-A46010691492}" destId="{0FBFEE5D-7FB0-4737-A23F-BC6C1C5AF215}" srcOrd="1" destOrd="0" presId="urn:microsoft.com/office/officeart/2005/8/layout/process4"/>
    <dgm:cxn modelId="{38046E49-D155-4C45-9CB6-2692512B4AB5}" type="presParOf" srcId="{BB44BC13-39EE-41EB-80E9-A46010691492}" destId="{9F0BAC20-B893-4F29-AFF9-97BE3382F370}" srcOrd="2" destOrd="0" presId="urn:microsoft.com/office/officeart/2005/8/layout/process4"/>
    <dgm:cxn modelId="{1C1EE350-1621-4325-BAFD-598938623E46}" type="presParOf" srcId="{BB44BC13-39EE-41EB-80E9-A46010691492}" destId="{CB8311E0-E139-4A9D-8AB5-0D38F313BDBE}" srcOrd="3" destOrd="0" presId="urn:microsoft.com/office/officeart/2005/8/layout/process4"/>
    <dgm:cxn modelId="{DE63AEBA-3491-4838-A54E-848E30AB58D5}" type="presParOf" srcId="{BB44BC13-39EE-41EB-80E9-A46010691492}" destId="{E63913DD-B4F0-44F9-A739-91E7A7500426}" srcOrd="4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EB5D9A-5668-4362-B534-7F5E8190CAED}">
      <dsp:nvSpPr>
        <dsp:cNvPr id="0" name=""/>
        <dsp:cNvSpPr/>
      </dsp:nvSpPr>
      <dsp:spPr>
        <a:xfrm>
          <a:off x="49052" y="171465"/>
          <a:ext cx="2149826" cy="13118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b="1" kern="1200" dirty="0"/>
            <a:t>Trabajo decente </a:t>
          </a:r>
          <a:r>
            <a:rPr lang="es-CL" sz="1800" kern="1200" dirty="0"/>
            <a:t>: Según definición OIT y mirado desde lo público.</a:t>
          </a:r>
          <a:endParaRPr lang="en-US" sz="1800" kern="1200" dirty="0"/>
        </a:p>
      </dsp:txBody>
      <dsp:txXfrm>
        <a:off x="87475" y="209888"/>
        <a:ext cx="2072980" cy="1234996"/>
      </dsp:txXfrm>
    </dsp:sp>
    <dsp:sp modelId="{B6CD7704-4173-4B2D-99A6-3EBEB9C51D03}">
      <dsp:nvSpPr>
        <dsp:cNvPr id="0" name=""/>
        <dsp:cNvSpPr/>
      </dsp:nvSpPr>
      <dsp:spPr>
        <a:xfrm rot="21582720">
          <a:off x="2478621" y="613745"/>
          <a:ext cx="673942" cy="41027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2478622" y="696109"/>
        <a:ext cx="550860" cy="246165"/>
      </dsp:txXfrm>
    </dsp:sp>
    <dsp:sp modelId="{2F413CE6-A1D0-4CCB-BA28-D3774581DAE4}">
      <dsp:nvSpPr>
        <dsp:cNvPr id="0" name=""/>
        <dsp:cNvSpPr/>
      </dsp:nvSpPr>
      <dsp:spPr>
        <a:xfrm>
          <a:off x="3470452" y="444"/>
          <a:ext cx="3695324" cy="16117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b="1" kern="1200" dirty="0"/>
            <a:t>Empleo Público</a:t>
          </a:r>
          <a:r>
            <a:rPr lang="es-CL" sz="1800" kern="1200" dirty="0"/>
            <a:t>: Caracterizado por distintas formas de contratación: Honorarios (en extinción);  Contratas, Código del trabajo y </a:t>
          </a:r>
          <a:r>
            <a:rPr lang="es-CL" sz="1800" b="1" kern="1200" dirty="0"/>
            <a:t>mínimamente titularidad en planta.</a:t>
          </a:r>
          <a:endParaRPr lang="en-US" sz="1800" b="1" kern="1200" dirty="0"/>
        </a:p>
      </dsp:txBody>
      <dsp:txXfrm>
        <a:off x="3517658" y="47650"/>
        <a:ext cx="3600912" cy="1517305"/>
      </dsp:txXfrm>
    </dsp:sp>
    <dsp:sp modelId="{4808B661-C9CA-4E68-BDEF-10B095DDE71B}">
      <dsp:nvSpPr>
        <dsp:cNvPr id="0" name=""/>
        <dsp:cNvSpPr/>
      </dsp:nvSpPr>
      <dsp:spPr>
        <a:xfrm rot="5103181">
          <a:off x="5272160" y="1657537"/>
          <a:ext cx="274780" cy="41027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 rot="-5400000">
        <a:off x="5282914" y="1725438"/>
        <a:ext cx="246165" cy="192346"/>
      </dsp:txXfrm>
    </dsp:sp>
    <dsp:sp modelId="{C00D179B-3541-4744-9C0B-A97B1E27F7DB}">
      <dsp:nvSpPr>
        <dsp:cNvPr id="0" name=""/>
        <dsp:cNvSpPr/>
      </dsp:nvSpPr>
      <dsp:spPr>
        <a:xfrm>
          <a:off x="3889247" y="2128684"/>
          <a:ext cx="3265312" cy="20640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b="1" kern="1200" dirty="0"/>
            <a:t>Carrera Funcionaria: </a:t>
          </a:r>
          <a:r>
            <a:rPr lang="es-CL" sz="1800" kern="1200" dirty="0"/>
            <a:t>Está definido en cuerpos legales. </a:t>
          </a:r>
          <a:r>
            <a:rPr lang="en-US" sz="1800" kern="1200" dirty="0">
              <a:effectLst/>
            </a:rPr>
            <a:t>es un </a:t>
          </a:r>
          <a:r>
            <a:rPr lang="en-US" sz="1800" kern="1200" dirty="0" err="1">
              <a:effectLst/>
            </a:rPr>
            <a:t>sistema</a:t>
          </a:r>
          <a:r>
            <a:rPr lang="en-US" sz="1800" kern="1200" dirty="0">
              <a:effectLst/>
            </a:rPr>
            <a:t> integral de </a:t>
          </a:r>
          <a:r>
            <a:rPr lang="en-US" sz="1800" kern="1200" dirty="0" err="1">
              <a:effectLst/>
            </a:rPr>
            <a:t>regulación</a:t>
          </a:r>
          <a:r>
            <a:rPr lang="en-US" sz="1800" kern="1200" dirty="0">
              <a:effectLst/>
            </a:rPr>
            <a:t> del </a:t>
          </a:r>
          <a:r>
            <a:rPr lang="en-US" sz="1800" kern="1200" dirty="0" err="1">
              <a:effectLst/>
            </a:rPr>
            <a:t>empleo</a:t>
          </a:r>
          <a:r>
            <a:rPr lang="en-US" sz="1800" kern="1200" dirty="0">
              <a:effectLst/>
            </a:rPr>
            <a:t> </a:t>
          </a:r>
          <a:r>
            <a:rPr lang="en-US" sz="1800" kern="1200" dirty="0" err="1">
              <a:effectLst/>
            </a:rPr>
            <a:t>público</a:t>
          </a:r>
          <a:r>
            <a:rPr lang="en-US" sz="1800" kern="1200" dirty="0">
              <a:effectLst/>
            </a:rPr>
            <a:t> </a:t>
          </a:r>
          <a:r>
            <a:rPr lang="en-US" sz="1800" kern="1200" dirty="0" err="1">
              <a:effectLst/>
            </a:rPr>
            <a:t>aplicable</a:t>
          </a:r>
          <a:r>
            <a:rPr lang="en-US" sz="1800" kern="1200" dirty="0">
              <a:effectLst/>
            </a:rPr>
            <a:t> al personal titular de planta.</a:t>
          </a:r>
          <a:endParaRPr lang="en-US" sz="1800" kern="1200" dirty="0"/>
        </a:p>
      </dsp:txBody>
      <dsp:txXfrm>
        <a:off x="3949701" y="2189138"/>
        <a:ext cx="3144404" cy="1943158"/>
      </dsp:txXfrm>
    </dsp:sp>
    <dsp:sp modelId="{8272CF6B-3651-4D77-B279-6336730F4B4F}">
      <dsp:nvSpPr>
        <dsp:cNvPr id="0" name=""/>
        <dsp:cNvSpPr/>
      </dsp:nvSpPr>
      <dsp:spPr>
        <a:xfrm rot="10850906">
          <a:off x="2839391" y="2866658"/>
          <a:ext cx="561649" cy="41027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 rot="10800000">
        <a:off x="2962466" y="2949624"/>
        <a:ext cx="438567" cy="246165"/>
      </dsp:txXfrm>
    </dsp:sp>
    <dsp:sp modelId="{ACA856FA-AB21-422F-B7CD-4B9CFB48AF55}">
      <dsp:nvSpPr>
        <dsp:cNvPr id="0" name=""/>
        <dsp:cNvSpPr/>
      </dsp:nvSpPr>
      <dsp:spPr>
        <a:xfrm>
          <a:off x="62734" y="2055296"/>
          <a:ext cx="2562782" cy="20871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b="1" kern="1200" dirty="0"/>
            <a:t>Contrataciones en el Estado</a:t>
          </a:r>
          <a:r>
            <a:rPr lang="es-CL" sz="1800" kern="1200" dirty="0"/>
            <a:t>: Reconocer regulaciones y tendencias para la defensa del empleo público</a:t>
          </a:r>
          <a:endParaRPr lang="en-US" sz="1800" kern="1200" dirty="0"/>
        </a:p>
      </dsp:txBody>
      <dsp:txXfrm>
        <a:off x="123863" y="2116425"/>
        <a:ext cx="2440524" cy="19648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10E749-FE5D-4722-9C9C-84CA0990E240}">
      <dsp:nvSpPr>
        <dsp:cNvPr id="0" name=""/>
        <dsp:cNvSpPr/>
      </dsp:nvSpPr>
      <dsp:spPr>
        <a:xfrm>
          <a:off x="0" y="0"/>
          <a:ext cx="8987404" cy="365394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La carrera funcionaria, según el Estatuto Administrativo (Ley N° 18.834, Artículo 3°, letra f), es un sistema integral de regulación del empleo público aplicable al personal titular de planta. Este sistema garantiza:</a:t>
          </a:r>
        </a:p>
      </dsp:txBody>
      <dsp:txXfrm>
        <a:off x="0" y="0"/>
        <a:ext cx="8987404" cy="1973128"/>
      </dsp:txXfrm>
    </dsp:sp>
    <dsp:sp modelId="{25DE9164-C97D-4C4A-A22F-A76286BF0BE5}">
      <dsp:nvSpPr>
        <dsp:cNvPr id="0" name=""/>
        <dsp:cNvSpPr/>
      </dsp:nvSpPr>
      <dsp:spPr>
        <a:xfrm>
          <a:off x="1097" y="1900049"/>
          <a:ext cx="1797041" cy="1680812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Igualdad de oportunidades para el ingreso</a:t>
          </a:r>
        </a:p>
      </dsp:txBody>
      <dsp:txXfrm>
        <a:off x="1097" y="1900049"/>
        <a:ext cx="1797041" cy="1680812"/>
      </dsp:txXfrm>
    </dsp:sp>
    <dsp:sp modelId="{0FBFEE5D-7FB0-4737-A23F-BC6C1C5AF215}">
      <dsp:nvSpPr>
        <dsp:cNvPr id="0" name=""/>
        <dsp:cNvSpPr/>
      </dsp:nvSpPr>
      <dsp:spPr>
        <a:xfrm>
          <a:off x="1798139" y="1900049"/>
          <a:ext cx="1797041" cy="1680812"/>
        </a:xfrm>
        <a:prstGeom prst="rect">
          <a:avLst/>
        </a:prstGeom>
        <a:solidFill>
          <a:schemeClr val="accent5">
            <a:tint val="40000"/>
            <a:alpha val="90000"/>
            <a:hueOff val="655717"/>
            <a:satOff val="-366"/>
            <a:lumOff val="19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Dignidad de la función pública</a:t>
          </a:r>
        </a:p>
      </dsp:txBody>
      <dsp:txXfrm>
        <a:off x="1798139" y="1900049"/>
        <a:ext cx="1797041" cy="1680812"/>
      </dsp:txXfrm>
    </dsp:sp>
    <dsp:sp modelId="{9F0BAC20-B893-4F29-AFF9-97BE3382F370}">
      <dsp:nvSpPr>
        <dsp:cNvPr id="0" name=""/>
        <dsp:cNvSpPr/>
      </dsp:nvSpPr>
      <dsp:spPr>
        <a:xfrm>
          <a:off x="3595181" y="1900049"/>
          <a:ext cx="1797041" cy="1680812"/>
        </a:xfrm>
        <a:prstGeom prst="rect">
          <a:avLst/>
        </a:prstGeom>
        <a:solidFill>
          <a:schemeClr val="accent5">
            <a:tint val="40000"/>
            <a:alpha val="90000"/>
            <a:hueOff val="1311434"/>
            <a:satOff val="-732"/>
            <a:lumOff val="38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Capacitación y posibilidades de ascenso</a:t>
          </a:r>
        </a:p>
      </dsp:txBody>
      <dsp:txXfrm>
        <a:off x="3595181" y="1900049"/>
        <a:ext cx="1797041" cy="1680812"/>
      </dsp:txXfrm>
    </dsp:sp>
    <dsp:sp modelId="{CB8311E0-E139-4A9D-8AB5-0D38F313BDBE}">
      <dsp:nvSpPr>
        <dsp:cNvPr id="0" name=""/>
        <dsp:cNvSpPr/>
      </dsp:nvSpPr>
      <dsp:spPr>
        <a:xfrm>
          <a:off x="5392222" y="1900049"/>
          <a:ext cx="1797041" cy="1680812"/>
        </a:xfrm>
        <a:prstGeom prst="rect">
          <a:avLst/>
        </a:prstGeom>
        <a:solidFill>
          <a:schemeClr val="accent5">
            <a:tint val="40000"/>
            <a:alpha val="90000"/>
            <a:hueOff val="1967151"/>
            <a:satOff val="-1098"/>
            <a:lumOff val="58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Estabilidad en el empleo</a:t>
          </a:r>
        </a:p>
      </dsp:txBody>
      <dsp:txXfrm>
        <a:off x="5392222" y="1900049"/>
        <a:ext cx="1797041" cy="1680812"/>
      </dsp:txXfrm>
    </dsp:sp>
    <dsp:sp modelId="{E63913DD-B4F0-44F9-A739-91E7A7500426}">
      <dsp:nvSpPr>
        <dsp:cNvPr id="0" name=""/>
        <dsp:cNvSpPr/>
      </dsp:nvSpPr>
      <dsp:spPr>
        <a:xfrm>
          <a:off x="7189264" y="1900049"/>
          <a:ext cx="1797041" cy="1680812"/>
        </a:xfrm>
        <a:prstGeom prst="rect">
          <a:avLst/>
        </a:prstGeom>
        <a:solidFill>
          <a:schemeClr val="accent5">
            <a:tint val="40000"/>
            <a:alpha val="90000"/>
            <a:hueOff val="2622869"/>
            <a:satOff val="-1464"/>
            <a:lumOff val="77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Objetividad en las calificaciones, basadas en el mérito y la antigüedad</a:t>
          </a:r>
        </a:p>
      </dsp:txBody>
      <dsp:txXfrm>
        <a:off x="7189264" y="1900049"/>
        <a:ext cx="1797041" cy="16808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8FFC6-C234-407E-8980-DD0F01BDA708}" type="datetimeFigureOut">
              <a:rPr lang="es-CL" smtClean="0"/>
              <a:t>15-10-2024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EAB16-666E-4650-8911-79FA5F32A5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5080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EAB16-666E-4650-8911-79FA5F32A552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1077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C767F6-1732-C273-0DA2-FD554A5208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sz="4000" dirty="0"/>
              <a:t>LA CARRERA FUNCIONARIA EN LA ADMINISTRACIÓN PÚBLICA</a:t>
            </a:r>
            <a:br>
              <a:rPr lang="es-MX" sz="4000" dirty="0"/>
            </a:br>
            <a:r>
              <a:rPr lang="es-MX" sz="4000" dirty="0"/>
              <a:t>EN CHILE</a:t>
            </a:r>
            <a:endParaRPr lang="es-CL" sz="40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F0A1333-EA48-F056-AEF8-1704E49D1B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ASAMBLEA NACIONAL ANDIME</a:t>
            </a:r>
          </a:p>
          <a:p>
            <a:r>
              <a:rPr lang="es-MX" dirty="0"/>
              <a:t>OCTUBRE 2024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09515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 63">
            <a:extLst>
              <a:ext uri="{FF2B5EF4-FFF2-40B4-BE49-F238E27FC236}">
                <a16:creationId xmlns:a16="http://schemas.microsoft.com/office/drawing/2014/main" id="{04E9F44E-02E7-4A97-B7DB-1DB0F1F4E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65" name="Freeform 11">
              <a:extLst>
                <a:ext uri="{FF2B5EF4-FFF2-40B4-BE49-F238E27FC236}">
                  <a16:creationId xmlns:a16="http://schemas.microsoft.com/office/drawing/2014/main" id="{154F2546-BFC4-4B9A-B22A-40C22269F5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66" name="Freeform 12">
              <a:extLst>
                <a:ext uri="{FF2B5EF4-FFF2-40B4-BE49-F238E27FC236}">
                  <a16:creationId xmlns:a16="http://schemas.microsoft.com/office/drawing/2014/main" id="{4BB2355B-3CC7-4F78-AEE5-42361DBF49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67" name="Freeform 13">
              <a:extLst>
                <a:ext uri="{FF2B5EF4-FFF2-40B4-BE49-F238E27FC236}">
                  <a16:creationId xmlns:a16="http://schemas.microsoft.com/office/drawing/2014/main" id="{031B8A19-2FD3-4302-91CF-C8B6F93B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68" name="Freeform 14">
              <a:extLst>
                <a:ext uri="{FF2B5EF4-FFF2-40B4-BE49-F238E27FC236}">
                  <a16:creationId xmlns:a16="http://schemas.microsoft.com/office/drawing/2014/main" id="{73162A24-700C-424E-96EC-86CB156D05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69" name="Freeform 15">
              <a:extLst>
                <a:ext uri="{FF2B5EF4-FFF2-40B4-BE49-F238E27FC236}">
                  <a16:creationId xmlns:a16="http://schemas.microsoft.com/office/drawing/2014/main" id="{1F0C1D92-E435-4491-B392-AB951E055E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70" name="Freeform 16">
              <a:extLst>
                <a:ext uri="{FF2B5EF4-FFF2-40B4-BE49-F238E27FC236}">
                  <a16:creationId xmlns:a16="http://schemas.microsoft.com/office/drawing/2014/main" id="{0212CAD4-9EC5-41A6-B23D-EBA0527104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71" name="Freeform 17">
              <a:extLst>
                <a:ext uri="{FF2B5EF4-FFF2-40B4-BE49-F238E27FC236}">
                  <a16:creationId xmlns:a16="http://schemas.microsoft.com/office/drawing/2014/main" id="{6EFDEEEF-07D4-42EA-BAF2-B6FB6442DD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72" name="Freeform 18">
              <a:extLst>
                <a:ext uri="{FF2B5EF4-FFF2-40B4-BE49-F238E27FC236}">
                  <a16:creationId xmlns:a16="http://schemas.microsoft.com/office/drawing/2014/main" id="{2F4FA7A2-4814-4283-AED6-51BE578606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73" name="Freeform 19">
              <a:extLst>
                <a:ext uri="{FF2B5EF4-FFF2-40B4-BE49-F238E27FC236}">
                  <a16:creationId xmlns:a16="http://schemas.microsoft.com/office/drawing/2014/main" id="{3A80AF23-BF8E-4209-B9DE-1D2A637B4D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74" name="Freeform 20">
              <a:extLst>
                <a:ext uri="{FF2B5EF4-FFF2-40B4-BE49-F238E27FC236}">
                  <a16:creationId xmlns:a16="http://schemas.microsoft.com/office/drawing/2014/main" id="{19128847-0CCA-451D-A00A-2855A4D6D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75" name="Freeform 21">
              <a:extLst>
                <a:ext uri="{FF2B5EF4-FFF2-40B4-BE49-F238E27FC236}">
                  <a16:creationId xmlns:a16="http://schemas.microsoft.com/office/drawing/2014/main" id="{5007ABF4-C6D7-4D5A-B621-E22A6CDE24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76" name="Freeform 22">
              <a:extLst>
                <a:ext uri="{FF2B5EF4-FFF2-40B4-BE49-F238E27FC236}">
                  <a16:creationId xmlns:a16="http://schemas.microsoft.com/office/drawing/2014/main" id="{C626D9E0-6E9C-49D1-9350-E85A88DD35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3F22DE9C-F188-48E2-A82C-4434A8EEEA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157"/>
            <a:ext cx="2356675" cy="6853096"/>
            <a:chOff x="6627813" y="195610"/>
            <a:chExt cx="1952625" cy="5678141"/>
          </a:xfrm>
        </p:grpSpPr>
        <p:sp>
          <p:nvSpPr>
            <p:cNvPr id="79" name="Freeform 27">
              <a:extLst>
                <a:ext uri="{FF2B5EF4-FFF2-40B4-BE49-F238E27FC236}">
                  <a16:creationId xmlns:a16="http://schemas.microsoft.com/office/drawing/2014/main" id="{02013AA2-1F55-4C5D-AA37-2F66C2056B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80" name="Freeform 28">
              <a:extLst>
                <a:ext uri="{FF2B5EF4-FFF2-40B4-BE49-F238E27FC236}">
                  <a16:creationId xmlns:a16="http://schemas.microsoft.com/office/drawing/2014/main" id="{1FB61D00-6151-464C-A1C0-2F19F6413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81" name="Freeform 29">
              <a:extLst>
                <a:ext uri="{FF2B5EF4-FFF2-40B4-BE49-F238E27FC236}">
                  <a16:creationId xmlns:a16="http://schemas.microsoft.com/office/drawing/2014/main" id="{A5ED6B64-D948-4BCE-9D88-5BB2FDD8F3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82" name="Freeform 30">
              <a:extLst>
                <a:ext uri="{FF2B5EF4-FFF2-40B4-BE49-F238E27FC236}">
                  <a16:creationId xmlns:a16="http://schemas.microsoft.com/office/drawing/2014/main" id="{F89D4BEB-9156-4620-A774-3B780CC758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83" name="Freeform 31">
              <a:extLst>
                <a:ext uri="{FF2B5EF4-FFF2-40B4-BE49-F238E27FC236}">
                  <a16:creationId xmlns:a16="http://schemas.microsoft.com/office/drawing/2014/main" id="{B4A8D726-AC9C-413C-BA61-279C42A85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84" name="Freeform 32">
              <a:extLst>
                <a:ext uri="{FF2B5EF4-FFF2-40B4-BE49-F238E27FC236}">
                  <a16:creationId xmlns:a16="http://schemas.microsoft.com/office/drawing/2014/main" id="{F17D811C-C413-4847-8A99-0C428A5835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85" name="Freeform 33">
              <a:extLst>
                <a:ext uri="{FF2B5EF4-FFF2-40B4-BE49-F238E27FC236}">
                  <a16:creationId xmlns:a16="http://schemas.microsoft.com/office/drawing/2014/main" id="{75BC74C6-A8D3-43B7-88D6-D36F1C0388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86" name="Freeform 34">
              <a:extLst>
                <a:ext uri="{FF2B5EF4-FFF2-40B4-BE49-F238E27FC236}">
                  <a16:creationId xmlns:a16="http://schemas.microsoft.com/office/drawing/2014/main" id="{57EEDAFB-AA1B-4B29-B0D8-E3F097A308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87" name="Freeform 35">
              <a:extLst>
                <a:ext uri="{FF2B5EF4-FFF2-40B4-BE49-F238E27FC236}">
                  <a16:creationId xmlns:a16="http://schemas.microsoft.com/office/drawing/2014/main" id="{2037E8F3-503E-4F56-81D4-C0058A8556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88" name="Freeform 36">
              <a:extLst>
                <a:ext uri="{FF2B5EF4-FFF2-40B4-BE49-F238E27FC236}">
                  <a16:creationId xmlns:a16="http://schemas.microsoft.com/office/drawing/2014/main" id="{B3B14D57-F75A-402A-B35D-98E84AD685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89" name="Freeform 37">
              <a:extLst>
                <a:ext uri="{FF2B5EF4-FFF2-40B4-BE49-F238E27FC236}">
                  <a16:creationId xmlns:a16="http://schemas.microsoft.com/office/drawing/2014/main" id="{4AFB6E2F-5AF1-4DB0-851C-8F7492A9E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90" name="Freeform 38">
              <a:extLst>
                <a:ext uri="{FF2B5EF4-FFF2-40B4-BE49-F238E27FC236}">
                  <a16:creationId xmlns:a16="http://schemas.microsoft.com/office/drawing/2014/main" id="{6725B281-5E62-47B4-873A-9B1261423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92" name="Rectangle 91">
            <a:extLst>
              <a:ext uri="{FF2B5EF4-FFF2-40B4-BE49-F238E27FC236}">
                <a16:creationId xmlns:a16="http://schemas.microsoft.com/office/drawing/2014/main" id="{6A10670B-6568-4038-91D8-392C78C0CF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CL"/>
          </a:p>
        </p:txBody>
      </p:sp>
      <p:sp>
        <p:nvSpPr>
          <p:cNvPr id="94" name="Freeform 11">
            <a:extLst>
              <a:ext uri="{FF2B5EF4-FFF2-40B4-BE49-F238E27FC236}">
                <a16:creationId xmlns:a16="http://schemas.microsoft.com/office/drawing/2014/main" id="{179DBEAA-367B-4941-8368-15EBD551F6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s-CL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66AFD431-09B7-42CA-BF39-9FE5DBE53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9711C96E-3D2D-48C8-AAB9-C1CB02D1D5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tx2">
              <a:lumMod val="90000"/>
            </a:schemeClr>
          </a:solidFill>
        </p:grpSpPr>
        <p:sp>
          <p:nvSpPr>
            <p:cNvPr id="99" name="Freeform 11">
              <a:extLst>
                <a:ext uri="{FF2B5EF4-FFF2-40B4-BE49-F238E27FC236}">
                  <a16:creationId xmlns:a16="http://schemas.microsoft.com/office/drawing/2014/main" id="{0D18AF42-7CD5-4754-91D4-1BE53B5D1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00" name="Freeform 12">
              <a:extLst>
                <a:ext uri="{FF2B5EF4-FFF2-40B4-BE49-F238E27FC236}">
                  <a16:creationId xmlns:a16="http://schemas.microsoft.com/office/drawing/2014/main" id="{A28C8F1A-9407-4D67-8250-D8923BC6D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01" name="Freeform 13">
              <a:extLst>
                <a:ext uri="{FF2B5EF4-FFF2-40B4-BE49-F238E27FC236}">
                  <a16:creationId xmlns:a16="http://schemas.microsoft.com/office/drawing/2014/main" id="{5CE0A2B0-F7F1-442C-A287-CD6F729E28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02" name="Freeform 14">
              <a:extLst>
                <a:ext uri="{FF2B5EF4-FFF2-40B4-BE49-F238E27FC236}">
                  <a16:creationId xmlns:a16="http://schemas.microsoft.com/office/drawing/2014/main" id="{9E69CFA3-AE12-4EAF-A3A1-564BEEFEF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03" name="Freeform 15">
              <a:extLst>
                <a:ext uri="{FF2B5EF4-FFF2-40B4-BE49-F238E27FC236}">
                  <a16:creationId xmlns:a16="http://schemas.microsoft.com/office/drawing/2014/main" id="{ECB64037-2AE8-4CA9-AD8E-7ACC8618F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04" name="Freeform 16">
              <a:extLst>
                <a:ext uri="{FF2B5EF4-FFF2-40B4-BE49-F238E27FC236}">
                  <a16:creationId xmlns:a16="http://schemas.microsoft.com/office/drawing/2014/main" id="{8D319B10-EE8E-453F-A137-D7EEFA2089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05" name="Freeform 17">
              <a:extLst>
                <a:ext uri="{FF2B5EF4-FFF2-40B4-BE49-F238E27FC236}">
                  <a16:creationId xmlns:a16="http://schemas.microsoft.com/office/drawing/2014/main" id="{3283F486-509C-4A42-8EED-794A991D2F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06" name="Freeform 18">
              <a:extLst>
                <a:ext uri="{FF2B5EF4-FFF2-40B4-BE49-F238E27FC236}">
                  <a16:creationId xmlns:a16="http://schemas.microsoft.com/office/drawing/2014/main" id="{EBBFBB12-E756-4386-9C17-CA57438389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07" name="Freeform 19">
              <a:extLst>
                <a:ext uri="{FF2B5EF4-FFF2-40B4-BE49-F238E27FC236}">
                  <a16:creationId xmlns:a16="http://schemas.microsoft.com/office/drawing/2014/main" id="{7ADD0E7E-F4A6-4B3F-8A2F-BCBFAFBA23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08" name="Freeform 20">
              <a:extLst>
                <a:ext uri="{FF2B5EF4-FFF2-40B4-BE49-F238E27FC236}">
                  <a16:creationId xmlns:a16="http://schemas.microsoft.com/office/drawing/2014/main" id="{C19FCFB7-5E71-4197-8EC7-2ACB6DB028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09" name="Freeform 21">
              <a:extLst>
                <a:ext uri="{FF2B5EF4-FFF2-40B4-BE49-F238E27FC236}">
                  <a16:creationId xmlns:a16="http://schemas.microsoft.com/office/drawing/2014/main" id="{EAA533FE-4903-48DD-A921-421A9C44AF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10" name="Freeform 22">
              <a:extLst>
                <a:ext uri="{FF2B5EF4-FFF2-40B4-BE49-F238E27FC236}">
                  <a16:creationId xmlns:a16="http://schemas.microsoft.com/office/drawing/2014/main" id="{54CC5D8E-0D6C-4021-B84E-5D6182C0E1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3C4FDF54-9F6B-557F-F531-7EBEDFB0D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9756" y="1159566"/>
            <a:ext cx="3662939" cy="456826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>
                <a:solidFill>
                  <a:schemeClr val="bg1">
                    <a:lumMod val="95000"/>
                    <a:lumOff val="5000"/>
                  </a:schemeClr>
                </a:solidFill>
              </a:rPr>
              <a:t>Estatuto Administrativo (Ley N° 18.834)</a:t>
            </a:r>
            <a:br>
              <a:rPr lang="en-US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en-US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2" name="Freeform 6">
            <a:extLst>
              <a:ext uri="{FF2B5EF4-FFF2-40B4-BE49-F238E27FC236}">
                <a16:creationId xmlns:a16="http://schemas.microsoft.com/office/drawing/2014/main" id="{E7D63BAB-D0DB-4F66-92F9-4D2E0A2E5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643468"/>
            <a:ext cx="7560245" cy="5571066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/>
          <a:lstStyle/>
          <a:p>
            <a:endParaRPr lang="es-CL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636F916-A0AA-81E4-857D-178AA64FFB6A}"/>
              </a:ext>
            </a:extLst>
          </p:cNvPr>
          <p:cNvSpPr txBox="1"/>
          <p:nvPr/>
        </p:nvSpPr>
        <p:spPr>
          <a:xfrm>
            <a:off x="637310" y="1286934"/>
            <a:ext cx="5292436" cy="42841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286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400" dirty="0">
                <a:solidFill>
                  <a:srgbClr val="FFFFFF"/>
                </a:solidFill>
                <a:effectLst/>
              </a:rPr>
              <a:t>En </a:t>
            </a:r>
            <a:r>
              <a:rPr lang="en-US" sz="2400" dirty="0" err="1">
                <a:solidFill>
                  <a:srgbClr val="FFFFFF"/>
                </a:solidFill>
                <a:effectLst/>
              </a:rPr>
              <a:t>el</a:t>
            </a:r>
            <a:r>
              <a:rPr lang="en-US" sz="2400" dirty="0">
                <a:solidFill>
                  <a:srgbClr val="FFFFFF"/>
                </a:solidFill>
                <a:effectLst/>
              </a:rPr>
              <a:t>  </a:t>
            </a:r>
            <a:r>
              <a:rPr lang="en-US" sz="2400" b="1" i="1" u="sng" dirty="0">
                <a:solidFill>
                  <a:srgbClr val="FFFFFF"/>
                </a:solidFill>
                <a:effectLst/>
              </a:rPr>
              <a:t>“TITULO II De la </a:t>
            </a:r>
            <a:r>
              <a:rPr lang="en-US" sz="2400" b="1" i="1" u="sng" dirty="0" err="1">
                <a:solidFill>
                  <a:srgbClr val="FFFFFF"/>
                </a:solidFill>
                <a:effectLst/>
              </a:rPr>
              <a:t>carrera</a:t>
            </a:r>
            <a:r>
              <a:rPr lang="en-US" sz="2400" b="1" i="1" u="sng" dirty="0">
                <a:solidFill>
                  <a:srgbClr val="FFFFFF"/>
                </a:solidFill>
                <a:effectLst/>
              </a:rPr>
              <a:t> </a:t>
            </a:r>
            <a:r>
              <a:rPr lang="en-US" sz="2400" b="1" i="1" u="sng" dirty="0" err="1">
                <a:solidFill>
                  <a:srgbClr val="FFFFFF"/>
                </a:solidFill>
                <a:effectLst/>
              </a:rPr>
              <a:t>funcionaria</a:t>
            </a:r>
            <a:r>
              <a:rPr lang="en-US" sz="2400" b="1" i="1" u="sng" dirty="0">
                <a:solidFill>
                  <a:srgbClr val="FFFFFF"/>
                </a:solidFill>
                <a:effectLst/>
              </a:rPr>
              <a:t>”</a:t>
            </a:r>
            <a:r>
              <a:rPr lang="en-US" sz="2400" dirty="0">
                <a:solidFill>
                  <a:srgbClr val="FFFFFF"/>
                </a:solidFill>
                <a:effectLst/>
              </a:rPr>
              <a:t> del DFL 29 que Fija </a:t>
            </a:r>
            <a:r>
              <a:rPr lang="en-US" sz="2400" dirty="0" err="1">
                <a:solidFill>
                  <a:srgbClr val="FFFFFF"/>
                </a:solidFill>
                <a:effectLst/>
              </a:rPr>
              <a:t>el</a:t>
            </a:r>
            <a:r>
              <a:rPr lang="en-US" sz="2400" dirty="0">
                <a:solidFill>
                  <a:srgbClr val="FFFFFF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FFFFFF"/>
                </a:solidFill>
                <a:effectLst/>
              </a:rPr>
              <a:t>texto</a:t>
            </a:r>
            <a:r>
              <a:rPr lang="en-US" sz="2400" dirty="0">
                <a:solidFill>
                  <a:srgbClr val="FFFFFF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FFFFFF"/>
                </a:solidFill>
                <a:effectLst/>
              </a:rPr>
              <a:t>refundido</a:t>
            </a:r>
            <a:r>
              <a:rPr lang="en-US" sz="2400" dirty="0">
                <a:solidFill>
                  <a:srgbClr val="FFFFFF"/>
                </a:solidFill>
                <a:effectLst/>
              </a:rPr>
              <a:t> , </a:t>
            </a:r>
            <a:r>
              <a:rPr lang="en-US" sz="2400" dirty="0" err="1">
                <a:solidFill>
                  <a:srgbClr val="FFFFFF"/>
                </a:solidFill>
                <a:effectLst/>
              </a:rPr>
              <a:t>coordinado</a:t>
            </a:r>
            <a:r>
              <a:rPr lang="en-US" sz="2400" dirty="0">
                <a:solidFill>
                  <a:srgbClr val="FFFFFF"/>
                </a:solidFill>
                <a:effectLst/>
              </a:rPr>
              <a:t> y </a:t>
            </a:r>
            <a:r>
              <a:rPr lang="en-US" sz="2400" dirty="0" err="1">
                <a:solidFill>
                  <a:srgbClr val="FFFFFF"/>
                </a:solidFill>
                <a:effectLst/>
              </a:rPr>
              <a:t>sistematizado</a:t>
            </a:r>
            <a:r>
              <a:rPr lang="en-US" sz="2400" dirty="0">
                <a:solidFill>
                  <a:srgbClr val="FFFFFF"/>
                </a:solidFill>
                <a:effectLst/>
              </a:rPr>
              <a:t> de la ley Nº 18.834, </a:t>
            </a:r>
            <a:r>
              <a:rPr lang="en-US" sz="2400" dirty="0" err="1">
                <a:solidFill>
                  <a:srgbClr val="FFFFFF"/>
                </a:solidFill>
                <a:effectLst/>
              </a:rPr>
              <a:t>sobre</a:t>
            </a:r>
            <a:r>
              <a:rPr lang="en-US" sz="2400" dirty="0">
                <a:solidFill>
                  <a:srgbClr val="FFFFFF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FFFFFF"/>
                </a:solidFill>
                <a:effectLst/>
              </a:rPr>
              <a:t>estatuto</a:t>
            </a:r>
            <a:r>
              <a:rPr lang="en-US" sz="2400" dirty="0">
                <a:solidFill>
                  <a:srgbClr val="FFFFFF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FFFFFF"/>
                </a:solidFill>
                <a:effectLst/>
              </a:rPr>
              <a:t>administrativo</a:t>
            </a:r>
            <a:r>
              <a:rPr lang="en-US" sz="2400" dirty="0">
                <a:solidFill>
                  <a:srgbClr val="FFFFFF"/>
                </a:solidFill>
                <a:effectLst/>
              </a:rPr>
              <a:t>, de </a:t>
            </a:r>
            <a:r>
              <a:rPr lang="en-US" sz="2400" dirty="0" err="1">
                <a:solidFill>
                  <a:srgbClr val="FFFFFF"/>
                </a:solidFill>
                <a:effectLst/>
              </a:rPr>
              <a:t>trata</a:t>
            </a:r>
            <a:r>
              <a:rPr lang="en-US" sz="2400" dirty="0">
                <a:solidFill>
                  <a:srgbClr val="FFFFFF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FFFFFF"/>
                </a:solidFill>
                <a:effectLst/>
              </a:rPr>
              <a:t>en</a:t>
            </a:r>
            <a:r>
              <a:rPr lang="en-US" sz="2400" dirty="0">
                <a:solidFill>
                  <a:srgbClr val="FFFFFF"/>
                </a:solidFill>
                <a:effectLst/>
              </a:rPr>
              <a:t> extenso la </a:t>
            </a:r>
            <a:r>
              <a:rPr lang="en-US" sz="2400" dirty="0" err="1">
                <a:solidFill>
                  <a:srgbClr val="FFFFFF"/>
                </a:solidFill>
                <a:effectLst/>
              </a:rPr>
              <a:t>carrera</a:t>
            </a:r>
            <a:r>
              <a:rPr lang="en-US" sz="2400" dirty="0">
                <a:solidFill>
                  <a:srgbClr val="FFFFFF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FFFFFF"/>
                </a:solidFill>
                <a:effectLst/>
              </a:rPr>
              <a:t>funcionaria</a:t>
            </a:r>
            <a:r>
              <a:rPr lang="en-US" sz="2400" dirty="0">
                <a:solidFill>
                  <a:srgbClr val="FFFFFF"/>
                </a:solidFill>
                <a:effectLst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95622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B7EFD05-5F12-420E-8AEF-74D5EF9D5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6B6786B7-9BA0-488B-8C6B-1C5BB4E2A5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ACF6C842-D596-43D3-B584-5672E0D331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6DF84F3E-35FA-497B-B6FA-F453E82F3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2846D7FA-E05C-448E-B156-F77C205A1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E269AD3A-E6B6-4322-A013-276CBC1B08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CEFB9F00-6239-4BF6-B439-D16231B24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74D1DDDB-FC85-40C5-9225-06312C4515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E9217709-40C1-4F4A-AB69-8A693608A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ACCD26D6-BC97-43F5-B803-5838985FC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8136022F-2988-42E2-90E1-617D189FF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03859925-85FA-4D69-A0AB-6F827E3B5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BAE65FC7-970A-4DCC-9FB4-CF0F7496A9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64F33C7-E158-4057-87E7-6F42AA6D0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157"/>
            <a:ext cx="2356675" cy="6853096"/>
            <a:chOff x="6627813" y="195610"/>
            <a:chExt cx="1952625" cy="5678141"/>
          </a:xfrm>
        </p:grpSpPr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26714E66-FCC0-42F6-B127-0F91203BC5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7E0BD3C9-F0D9-4A53-87DF-71D17D328D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DFA9FE4C-FCED-4A9A-9E43-358EB7501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E5D5BB28-15EC-4D32-9C05-C2206AF9E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06210E9D-4080-4566-B32A-3A8BE356F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894D3505-0982-40B2-8131-1B6BFF2736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11598CAB-0965-48D6-999C-91450C50D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29E94126-468A-4060-BCBC-DC3806A46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438F3422-C112-405B-B955-7B16907214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C99C65FC-23C1-4B1D-A385-29B46619D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53D192C3-5E79-4B85-98D0-8F6C681CD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8709C0CF-D42A-4EE0-9C30-B0B72C69AD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B8FE8EF1-7AF2-4864-A8DE-7EE3481DA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CL"/>
          </a:p>
        </p:txBody>
      </p:sp>
      <p:sp>
        <p:nvSpPr>
          <p:cNvPr id="38" name="Freeform 6">
            <a:extLst>
              <a:ext uri="{FF2B5EF4-FFF2-40B4-BE49-F238E27FC236}">
                <a16:creationId xmlns:a16="http://schemas.microsoft.com/office/drawing/2014/main" id="{76CB6AE4-A444-41E5-A744-47F048A15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s-CL"/>
          </a:p>
        </p:txBody>
      </p: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A922CC7D-9AB0-495B-8AEC-81B7CDEE1A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01EF6D3-851E-4B24-A9CD-D38CA18A5B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34C02ECD-F75C-45DF-A249-716AE4455D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11648B16-4A94-4F3F-B47F-F0C334287C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37B30A17-8AF2-443F-A549-420892746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899AF856-9FE0-41D3-AE38-0028650E5D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0AA03574-BAE0-48F0-AFFD-7FE53A80A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E5C11F0E-3CE3-4AA3-8903-97F7B6E77E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0084F2D6-47B1-4245-9971-C28AB2991F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5ED0731E-418A-460F-A64A-D885C733A6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CA7B555A-665D-4AF0-BE1D-FD9FD5518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76639BB9-DC72-4905-B646-14612CA4C4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33F5F41C-CB34-4D75-A726-A6A1468CC3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4ECB3308-01BD-41F1-96DE-633B57C7EB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FA1BD3CB-6118-5B90-6712-B3CDC6D99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9592" y="5102398"/>
            <a:ext cx="8915399" cy="174447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CL" b="1" kern="100" dirty="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Estatuto Administrativo (Ley </a:t>
            </a:r>
            <a:r>
              <a:rPr lang="es-CL" b="1" kern="100" dirty="0" err="1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N°</a:t>
            </a:r>
            <a:r>
              <a:rPr lang="es-CL" b="1" kern="100" dirty="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18.834)</a:t>
            </a:r>
            <a:r>
              <a:rPr lang="es-CL" sz="3600" b="1" i="0" u="none" strike="noStrike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Párrafo 1: Del Ingreso</a:t>
            </a:r>
            <a:br>
              <a:rPr lang="es-CL" sz="3600" b="0" i="0" u="none" strike="noStrike" dirty="0">
                <a:effectLst/>
                <a:latin typeface="Arial" panose="020B0604020202020204" pitchFamily="34" charset="0"/>
              </a:rPr>
            </a:br>
            <a:endParaRPr lang="en-US" dirty="0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84A5389E-FAF0-49F8-B7DE-5DB1D39A4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57" name="Freeform 27">
              <a:extLst>
                <a:ext uri="{FF2B5EF4-FFF2-40B4-BE49-F238E27FC236}">
                  <a16:creationId xmlns:a16="http://schemas.microsoft.com/office/drawing/2014/main" id="{38290ECD-2C1E-41E9-B72C-8A74E6A4D0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58" name="Freeform 28">
              <a:extLst>
                <a:ext uri="{FF2B5EF4-FFF2-40B4-BE49-F238E27FC236}">
                  <a16:creationId xmlns:a16="http://schemas.microsoft.com/office/drawing/2014/main" id="{D4262E79-CD33-402B-8B11-B973D22F28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59" name="Freeform 29">
              <a:extLst>
                <a:ext uri="{FF2B5EF4-FFF2-40B4-BE49-F238E27FC236}">
                  <a16:creationId xmlns:a16="http://schemas.microsoft.com/office/drawing/2014/main" id="{D4E66077-E4B7-4D37-AAC4-0F2BDF92F3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60" name="Freeform 30">
              <a:extLst>
                <a:ext uri="{FF2B5EF4-FFF2-40B4-BE49-F238E27FC236}">
                  <a16:creationId xmlns:a16="http://schemas.microsoft.com/office/drawing/2014/main" id="{C1CA20B0-9D1B-4696-8843-E29F303F5F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61" name="Freeform 31">
              <a:extLst>
                <a:ext uri="{FF2B5EF4-FFF2-40B4-BE49-F238E27FC236}">
                  <a16:creationId xmlns:a16="http://schemas.microsoft.com/office/drawing/2014/main" id="{8D6F844C-835B-426A-B64E-08FFD6F25F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62" name="Freeform 32">
              <a:extLst>
                <a:ext uri="{FF2B5EF4-FFF2-40B4-BE49-F238E27FC236}">
                  <a16:creationId xmlns:a16="http://schemas.microsoft.com/office/drawing/2014/main" id="{0FA43E74-9BE8-4976-92B5-EAE1CE13D6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63" name="Freeform 33">
              <a:extLst>
                <a:ext uri="{FF2B5EF4-FFF2-40B4-BE49-F238E27FC236}">
                  <a16:creationId xmlns:a16="http://schemas.microsoft.com/office/drawing/2014/main" id="{9ACB84C5-04AD-4802-B5BD-57BDC91F7A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64" name="Freeform 34">
              <a:extLst>
                <a:ext uri="{FF2B5EF4-FFF2-40B4-BE49-F238E27FC236}">
                  <a16:creationId xmlns:a16="http://schemas.microsoft.com/office/drawing/2014/main" id="{800BB42D-795C-4D34-B0C0-48C6DCAA56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65" name="Freeform 35">
              <a:extLst>
                <a:ext uri="{FF2B5EF4-FFF2-40B4-BE49-F238E27FC236}">
                  <a16:creationId xmlns:a16="http://schemas.microsoft.com/office/drawing/2014/main" id="{F053FFBE-8DFA-4F0C-8654-84B82FF44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66" name="Freeform 36">
              <a:extLst>
                <a:ext uri="{FF2B5EF4-FFF2-40B4-BE49-F238E27FC236}">
                  <a16:creationId xmlns:a16="http://schemas.microsoft.com/office/drawing/2014/main" id="{CF5AB1EE-3C75-41FC-BAC6-83222999D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67" name="Freeform 37">
              <a:extLst>
                <a:ext uri="{FF2B5EF4-FFF2-40B4-BE49-F238E27FC236}">
                  <a16:creationId xmlns:a16="http://schemas.microsoft.com/office/drawing/2014/main" id="{5EB7AD58-332B-4EA3-9386-08FD9554B4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68" name="Freeform 38">
              <a:extLst>
                <a:ext uri="{FF2B5EF4-FFF2-40B4-BE49-F238E27FC236}">
                  <a16:creationId xmlns:a16="http://schemas.microsoft.com/office/drawing/2014/main" id="{60F8A3C2-0BFB-44EE-9532-B1FE646326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70" name="Rectangle 69">
            <a:extLst>
              <a:ext uri="{FF2B5EF4-FFF2-40B4-BE49-F238E27FC236}">
                <a16:creationId xmlns:a16="http://schemas.microsoft.com/office/drawing/2014/main" id="{AA4E6AA2-BEA6-4D9C-940A-56C57341D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CL"/>
          </a:p>
        </p:txBody>
      </p:sp>
      <p:sp>
        <p:nvSpPr>
          <p:cNvPr id="72" name="Freeform 33">
            <a:extLst>
              <a:ext uri="{FF2B5EF4-FFF2-40B4-BE49-F238E27FC236}">
                <a16:creationId xmlns:a16="http://schemas.microsoft.com/office/drawing/2014/main" id="{ED642ED3-CFED-4142-8502-CCC1994470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753578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s-CL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41115B3A-2379-6470-7A7D-21EF923420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362605"/>
              </p:ext>
            </p:extLst>
          </p:nvPr>
        </p:nvGraphicFramePr>
        <p:xfrm>
          <a:off x="2236531" y="408456"/>
          <a:ext cx="9148460" cy="44010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6049">
                  <a:extLst>
                    <a:ext uri="{9D8B030D-6E8A-4147-A177-3AD203B41FA5}">
                      <a16:colId xmlns:a16="http://schemas.microsoft.com/office/drawing/2014/main" val="233347811"/>
                    </a:ext>
                  </a:extLst>
                </a:gridCol>
                <a:gridCol w="7982411">
                  <a:extLst>
                    <a:ext uri="{9D8B030D-6E8A-4147-A177-3AD203B41FA5}">
                      <a16:colId xmlns:a16="http://schemas.microsoft.com/office/drawing/2014/main" val="769518862"/>
                    </a:ext>
                  </a:extLst>
                </a:gridCol>
              </a:tblGrid>
              <a:tr h="134371">
                <a:tc>
                  <a:txBody>
                    <a:bodyPr/>
                    <a:lstStyle/>
                    <a:p>
                      <a:pPr marL="228600" algn="just" fontAlgn="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CL" sz="700" kern="100">
                          <a:effectLst/>
                        </a:rPr>
                        <a:t>Artículo</a:t>
                      </a:r>
                      <a:endParaRPr lang="es-CL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6" marR="41656" marT="5641" marB="0"/>
                </a:tc>
                <a:tc>
                  <a:txBody>
                    <a:bodyPr/>
                    <a:lstStyle/>
                    <a:p>
                      <a:pPr marL="228600" algn="just" fontAlgn="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CL" sz="700" kern="100">
                          <a:effectLst/>
                        </a:rPr>
                        <a:t>Contenido</a:t>
                      </a:r>
                      <a:endParaRPr lang="es-CL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6" marR="41656" marT="5641" marB="0"/>
                </a:tc>
                <a:extLst>
                  <a:ext uri="{0D108BD9-81ED-4DB2-BD59-A6C34878D82A}">
                    <a16:rowId xmlns:a16="http://schemas.microsoft.com/office/drawing/2014/main" val="2392328031"/>
                  </a:ext>
                </a:extLst>
              </a:tr>
              <a:tr h="1755363">
                <a:tc>
                  <a:txBody>
                    <a:bodyPr/>
                    <a:lstStyle/>
                    <a:p>
                      <a:pPr marL="228600" algn="just" fontAlgn="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CL" sz="1400" kern="100">
                          <a:effectLst/>
                        </a:rPr>
                        <a:t>Art. 17</a:t>
                      </a:r>
                      <a:endParaRPr lang="es-CL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6" marR="41656" marT="5641" marB="0"/>
                </a:tc>
                <a:tc>
                  <a:txBody>
                    <a:bodyPr/>
                    <a:lstStyle/>
                    <a:p>
                      <a:pPr marL="228600" algn="just" fontAlgn="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CL" sz="1600" kern="100" dirty="0">
                          <a:effectLst/>
                        </a:rPr>
                        <a:t>El ingreso a cargos de carrera en calidad de titular se realiza por concurso público. Generalmente, el ingreso ocurre en el último grado de la planta, a menos que existan vacantes en grados superiores que no hayan sido provistas por promoción interna. Se prohíbe toda discriminación arbitraria (sexo, raza, religión, orientación sexual, identidad de género, entre otras).</a:t>
                      </a:r>
                      <a:endParaRPr lang="es-CL" sz="1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6" marR="41656" marT="5641" marB="0"/>
                </a:tc>
                <a:extLst>
                  <a:ext uri="{0D108BD9-81ED-4DB2-BD59-A6C34878D82A}">
                    <a16:rowId xmlns:a16="http://schemas.microsoft.com/office/drawing/2014/main" val="1699073244"/>
                  </a:ext>
                </a:extLst>
              </a:tr>
              <a:tr h="1505509">
                <a:tc>
                  <a:txBody>
                    <a:bodyPr/>
                    <a:lstStyle/>
                    <a:p>
                      <a:pPr marL="228600" algn="just" fontAlgn="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CL" sz="1400" kern="100">
                          <a:effectLst/>
                        </a:rPr>
                        <a:t>Art. 18</a:t>
                      </a:r>
                      <a:endParaRPr lang="es-CL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6" marR="41656" marT="5641" marB="0"/>
                </a:tc>
                <a:tc>
                  <a:txBody>
                    <a:bodyPr/>
                    <a:lstStyle/>
                    <a:p>
                      <a:pPr marL="228600" algn="just" fontAlgn="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CL" sz="1600" kern="100" dirty="0">
                          <a:effectLst/>
                        </a:rPr>
                        <a:t>El concurso es un procedimiento técnico y objetivo para seleccionar al personal, evaluando estudios, experiencia laboral, y aptitudes para el cargo. Las bases del concurso deben establecer la ponderación de los factores de evaluación y el puntaje mínimo para ser considerado postulante idóneo.</a:t>
                      </a:r>
                      <a:endParaRPr lang="es-CL" sz="1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6" marR="41656" marT="5641" marB="0"/>
                </a:tc>
                <a:extLst>
                  <a:ext uri="{0D108BD9-81ED-4DB2-BD59-A6C34878D82A}">
                    <a16:rowId xmlns:a16="http://schemas.microsoft.com/office/drawing/2014/main" val="1305911728"/>
                  </a:ext>
                </a:extLst>
              </a:tr>
              <a:tr h="1005801">
                <a:tc>
                  <a:txBody>
                    <a:bodyPr/>
                    <a:lstStyle/>
                    <a:p>
                      <a:pPr marL="228600" algn="just" fontAlgn="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CL" sz="1400" kern="100">
                          <a:effectLst/>
                        </a:rPr>
                        <a:t>Art. 19</a:t>
                      </a:r>
                      <a:endParaRPr lang="es-CL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6" marR="41656" marT="5641" marB="0"/>
                </a:tc>
                <a:tc>
                  <a:txBody>
                    <a:bodyPr/>
                    <a:lstStyle/>
                    <a:p>
                      <a:pPr marL="228600" algn="just" fontAlgn="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s-CL" sz="1600" kern="100" dirty="0">
                          <a:effectLst/>
                        </a:rPr>
                        <a:t>Se garantiza el secreto de la identidad de los candidatos durante la evaluación. Los resultados del concurso deben ser comunicados a los postulantes, y debe levantarse un acta del proceso.</a:t>
                      </a:r>
                      <a:endParaRPr lang="es-CL" sz="1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6" marR="41656" marT="5641" marB="0"/>
                </a:tc>
                <a:extLst>
                  <a:ext uri="{0D108BD9-81ED-4DB2-BD59-A6C34878D82A}">
                    <a16:rowId xmlns:a16="http://schemas.microsoft.com/office/drawing/2014/main" val="185990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9779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70D688D8-5B05-8F14-FE0A-5C198DD7D1DE}"/>
              </a:ext>
            </a:extLst>
          </p:cNvPr>
          <p:cNvSpPr txBox="1">
            <a:spLocks/>
          </p:cNvSpPr>
          <p:nvPr/>
        </p:nvSpPr>
        <p:spPr>
          <a:xfrm>
            <a:off x="2045776" y="5718875"/>
            <a:ext cx="9340162" cy="100738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L" b="1" kern="100" dirty="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Estatuto Administrativo (Ley </a:t>
            </a:r>
            <a:r>
              <a:rPr lang="es-CL" b="1" kern="100" dirty="0" err="1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N°</a:t>
            </a:r>
            <a:r>
              <a:rPr lang="es-CL" b="1" kern="100" dirty="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18.834)</a:t>
            </a:r>
            <a:r>
              <a:rPr lang="es-CL" b="1" kern="100" dirty="0">
                <a:solidFill>
                  <a:srgbClr val="000000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s-CL" b="1" kern="100" dirty="0">
                <a:solidFill>
                  <a:srgbClr val="000000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Párrafo 1: Del Ingreso</a:t>
            </a:r>
            <a:br>
              <a:rPr lang="es-CL" dirty="0">
                <a:latin typeface="Arial" panose="020B0604020202020204" pitchFamily="34" charset="0"/>
              </a:rPr>
            </a:br>
            <a:endParaRPr lang="en-US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57606C2-1D5F-0E21-BBE5-3682E7DD3A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980546"/>
              </p:ext>
            </p:extLst>
          </p:nvPr>
        </p:nvGraphicFramePr>
        <p:xfrm>
          <a:off x="2045776" y="288137"/>
          <a:ext cx="9639945" cy="52292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8182">
                  <a:extLst>
                    <a:ext uri="{9D8B030D-6E8A-4147-A177-3AD203B41FA5}">
                      <a16:colId xmlns:a16="http://schemas.microsoft.com/office/drawing/2014/main" val="49893665"/>
                    </a:ext>
                  </a:extLst>
                </a:gridCol>
                <a:gridCol w="8551763">
                  <a:extLst>
                    <a:ext uri="{9D8B030D-6E8A-4147-A177-3AD203B41FA5}">
                      <a16:colId xmlns:a16="http://schemas.microsoft.com/office/drawing/2014/main" val="1125626686"/>
                    </a:ext>
                  </a:extLst>
                </a:gridCol>
              </a:tblGrid>
              <a:tr h="1645036"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L" sz="1800" kern="0" dirty="0">
                          <a:effectLst/>
                        </a:rPr>
                        <a:t>Art. 20</a:t>
                      </a:r>
                      <a:endParaRPr lang="es-CL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L" sz="1800" b="0" kern="0" dirty="0">
                          <a:solidFill>
                            <a:schemeClr val="tx1"/>
                          </a:solidFill>
                          <a:effectLst/>
                        </a:rPr>
                        <a:t>La autoridad facultada debe publicar un aviso de las bases del concurso en el Diario Oficial, especificando la institución, características del cargo, requisitos, y lugar de presentación de antecedentes. El plazo mínimo entre la publicación y la fecha de recepción de antecedentes es de 8 días.</a:t>
                      </a:r>
                      <a:endParaRPr lang="es-CL" sz="1800" b="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0482877"/>
                  </a:ext>
                </a:extLst>
              </a:tr>
              <a:tr h="1312156"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L" sz="1800" kern="0">
                          <a:effectLst/>
                        </a:rPr>
                        <a:t>Art. 21</a:t>
                      </a:r>
                      <a:endParaRPr lang="es-CL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L" sz="1800" kern="0">
                          <a:effectLst/>
                        </a:rPr>
                        <a:t>El concurso será preparado por un comité de selección, compuesto por el jefe de personal y miembros de la junta calificadora, con excepción del representante de personal. El comité propondrá a los candidatos mejor evaluados (hasta 3) para cada cargo a proveer.</a:t>
                      </a:r>
                      <a:endParaRPr lang="es-CL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3235806"/>
                  </a:ext>
                </a:extLst>
              </a:tr>
              <a:tr h="979276"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L" sz="1800" kern="0">
                          <a:effectLst/>
                        </a:rPr>
                        <a:t>Art. 22</a:t>
                      </a:r>
                      <a:endParaRPr lang="es-CL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L" sz="1800" kern="0">
                          <a:effectLst/>
                        </a:rPr>
                        <a:t>La autoridad designará a una de las personas propuestas, quien deberá aceptar el cargo dentro del plazo indicado y presentar los documentos probatorios de los requisitos.</a:t>
                      </a:r>
                      <a:endParaRPr lang="es-CL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157406"/>
                  </a:ext>
                </a:extLst>
              </a:tr>
              <a:tr h="646396"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L" sz="1800" kern="0">
                          <a:effectLst/>
                        </a:rPr>
                        <a:t>Art. 23</a:t>
                      </a:r>
                      <a:endParaRPr lang="es-CL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L" sz="1800" kern="0">
                          <a:effectLst/>
                        </a:rPr>
                        <a:t>Las instituciones podrán contratar asesorías externas para la realización de los concursos, según la normativa vigente, mediante licitación.</a:t>
                      </a:r>
                      <a:endParaRPr lang="es-CL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760985"/>
                  </a:ext>
                </a:extLst>
              </a:tr>
              <a:tr h="646396"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L" sz="1800" kern="0">
                          <a:effectLst/>
                        </a:rPr>
                        <a:t>Art. 24</a:t>
                      </a:r>
                      <a:endParaRPr lang="es-CL" sz="1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L" sz="1800" kern="0" dirty="0">
                          <a:effectLst/>
                        </a:rPr>
                        <a:t>Una vez aceptado el cargo, la persona seleccionada será designada titular en el cargo correspondiente.</a:t>
                      </a:r>
                      <a:endParaRPr lang="es-CL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8560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5950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" name="Group 145">
            <a:extLst>
              <a:ext uri="{FF2B5EF4-FFF2-40B4-BE49-F238E27FC236}">
                <a16:creationId xmlns:a16="http://schemas.microsoft.com/office/drawing/2014/main" id="{7B7EFD05-5F12-420E-8AEF-74D5EF9D5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47" name="Freeform 11">
              <a:extLst>
                <a:ext uri="{FF2B5EF4-FFF2-40B4-BE49-F238E27FC236}">
                  <a16:creationId xmlns:a16="http://schemas.microsoft.com/office/drawing/2014/main" id="{6B6786B7-9BA0-488B-8C6B-1C5BB4E2A5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48" name="Freeform 12">
              <a:extLst>
                <a:ext uri="{FF2B5EF4-FFF2-40B4-BE49-F238E27FC236}">
                  <a16:creationId xmlns:a16="http://schemas.microsoft.com/office/drawing/2014/main" id="{ACF6C842-D596-43D3-B584-5672E0D331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49" name="Freeform 13">
              <a:extLst>
                <a:ext uri="{FF2B5EF4-FFF2-40B4-BE49-F238E27FC236}">
                  <a16:creationId xmlns:a16="http://schemas.microsoft.com/office/drawing/2014/main" id="{6DF84F3E-35FA-497B-B6FA-F453E82F3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50" name="Freeform 14">
              <a:extLst>
                <a:ext uri="{FF2B5EF4-FFF2-40B4-BE49-F238E27FC236}">
                  <a16:creationId xmlns:a16="http://schemas.microsoft.com/office/drawing/2014/main" id="{2846D7FA-E05C-448E-B156-F77C205A1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51" name="Freeform 15">
              <a:extLst>
                <a:ext uri="{FF2B5EF4-FFF2-40B4-BE49-F238E27FC236}">
                  <a16:creationId xmlns:a16="http://schemas.microsoft.com/office/drawing/2014/main" id="{E269AD3A-E6B6-4322-A013-276CBC1B08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52" name="Freeform 16">
              <a:extLst>
                <a:ext uri="{FF2B5EF4-FFF2-40B4-BE49-F238E27FC236}">
                  <a16:creationId xmlns:a16="http://schemas.microsoft.com/office/drawing/2014/main" id="{CEFB9F00-6239-4BF6-B439-D16231B24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53" name="Freeform 17">
              <a:extLst>
                <a:ext uri="{FF2B5EF4-FFF2-40B4-BE49-F238E27FC236}">
                  <a16:creationId xmlns:a16="http://schemas.microsoft.com/office/drawing/2014/main" id="{74D1DDDB-FC85-40C5-9225-06312C4515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54" name="Freeform 18">
              <a:extLst>
                <a:ext uri="{FF2B5EF4-FFF2-40B4-BE49-F238E27FC236}">
                  <a16:creationId xmlns:a16="http://schemas.microsoft.com/office/drawing/2014/main" id="{E9217709-40C1-4F4A-AB69-8A693608A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55" name="Freeform 19">
              <a:extLst>
                <a:ext uri="{FF2B5EF4-FFF2-40B4-BE49-F238E27FC236}">
                  <a16:creationId xmlns:a16="http://schemas.microsoft.com/office/drawing/2014/main" id="{ACCD26D6-BC97-43F5-B803-5838985FC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56" name="Freeform 20">
              <a:extLst>
                <a:ext uri="{FF2B5EF4-FFF2-40B4-BE49-F238E27FC236}">
                  <a16:creationId xmlns:a16="http://schemas.microsoft.com/office/drawing/2014/main" id="{8136022F-2988-42E2-90E1-617D189FF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57" name="Freeform 21">
              <a:extLst>
                <a:ext uri="{FF2B5EF4-FFF2-40B4-BE49-F238E27FC236}">
                  <a16:creationId xmlns:a16="http://schemas.microsoft.com/office/drawing/2014/main" id="{03859925-85FA-4D69-A0AB-6F827E3B5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58" name="Freeform 22">
              <a:extLst>
                <a:ext uri="{FF2B5EF4-FFF2-40B4-BE49-F238E27FC236}">
                  <a16:creationId xmlns:a16="http://schemas.microsoft.com/office/drawing/2014/main" id="{BAE65FC7-970A-4DCC-9FB4-CF0F7496A9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B64F33C7-E158-4057-87E7-6F42AA6D0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157"/>
            <a:ext cx="2356675" cy="6853096"/>
            <a:chOff x="6627813" y="195610"/>
            <a:chExt cx="1952625" cy="5678141"/>
          </a:xfrm>
        </p:grpSpPr>
        <p:sp>
          <p:nvSpPr>
            <p:cNvPr id="161" name="Freeform 27">
              <a:extLst>
                <a:ext uri="{FF2B5EF4-FFF2-40B4-BE49-F238E27FC236}">
                  <a16:creationId xmlns:a16="http://schemas.microsoft.com/office/drawing/2014/main" id="{26714E66-FCC0-42F6-B127-0F91203BC5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62" name="Freeform 28">
              <a:extLst>
                <a:ext uri="{FF2B5EF4-FFF2-40B4-BE49-F238E27FC236}">
                  <a16:creationId xmlns:a16="http://schemas.microsoft.com/office/drawing/2014/main" id="{7E0BD3C9-F0D9-4A53-87DF-71D17D328D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63" name="Freeform 29">
              <a:extLst>
                <a:ext uri="{FF2B5EF4-FFF2-40B4-BE49-F238E27FC236}">
                  <a16:creationId xmlns:a16="http://schemas.microsoft.com/office/drawing/2014/main" id="{DFA9FE4C-FCED-4A9A-9E43-358EB7501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64" name="Freeform 30">
              <a:extLst>
                <a:ext uri="{FF2B5EF4-FFF2-40B4-BE49-F238E27FC236}">
                  <a16:creationId xmlns:a16="http://schemas.microsoft.com/office/drawing/2014/main" id="{E5D5BB28-15EC-4D32-9C05-C2206AF9E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65" name="Freeform 31">
              <a:extLst>
                <a:ext uri="{FF2B5EF4-FFF2-40B4-BE49-F238E27FC236}">
                  <a16:creationId xmlns:a16="http://schemas.microsoft.com/office/drawing/2014/main" id="{06210E9D-4080-4566-B32A-3A8BE356F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66" name="Freeform 32">
              <a:extLst>
                <a:ext uri="{FF2B5EF4-FFF2-40B4-BE49-F238E27FC236}">
                  <a16:creationId xmlns:a16="http://schemas.microsoft.com/office/drawing/2014/main" id="{894D3505-0982-40B2-8131-1B6BFF2736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67" name="Freeform 33">
              <a:extLst>
                <a:ext uri="{FF2B5EF4-FFF2-40B4-BE49-F238E27FC236}">
                  <a16:creationId xmlns:a16="http://schemas.microsoft.com/office/drawing/2014/main" id="{11598CAB-0965-48D6-999C-91450C50D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68" name="Freeform 34">
              <a:extLst>
                <a:ext uri="{FF2B5EF4-FFF2-40B4-BE49-F238E27FC236}">
                  <a16:creationId xmlns:a16="http://schemas.microsoft.com/office/drawing/2014/main" id="{29E94126-468A-4060-BCBC-DC3806A46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69" name="Freeform 35">
              <a:extLst>
                <a:ext uri="{FF2B5EF4-FFF2-40B4-BE49-F238E27FC236}">
                  <a16:creationId xmlns:a16="http://schemas.microsoft.com/office/drawing/2014/main" id="{438F3422-C112-405B-B955-7B16907214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70" name="Freeform 36">
              <a:extLst>
                <a:ext uri="{FF2B5EF4-FFF2-40B4-BE49-F238E27FC236}">
                  <a16:creationId xmlns:a16="http://schemas.microsoft.com/office/drawing/2014/main" id="{C99C65FC-23C1-4B1D-A385-29B46619D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71" name="Freeform 37">
              <a:extLst>
                <a:ext uri="{FF2B5EF4-FFF2-40B4-BE49-F238E27FC236}">
                  <a16:creationId xmlns:a16="http://schemas.microsoft.com/office/drawing/2014/main" id="{53D192C3-5E79-4B85-98D0-8F6C681CD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72" name="Freeform 38">
              <a:extLst>
                <a:ext uri="{FF2B5EF4-FFF2-40B4-BE49-F238E27FC236}">
                  <a16:creationId xmlns:a16="http://schemas.microsoft.com/office/drawing/2014/main" id="{8709C0CF-D42A-4EE0-9C30-B0B72C69AD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174" name="Rectangle 173">
            <a:extLst>
              <a:ext uri="{FF2B5EF4-FFF2-40B4-BE49-F238E27FC236}">
                <a16:creationId xmlns:a16="http://schemas.microsoft.com/office/drawing/2014/main" id="{B8FE8EF1-7AF2-4864-A8DE-7EE3481DA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CL"/>
          </a:p>
        </p:txBody>
      </p:sp>
      <p:sp>
        <p:nvSpPr>
          <p:cNvPr id="176" name="Freeform 6">
            <a:extLst>
              <a:ext uri="{FF2B5EF4-FFF2-40B4-BE49-F238E27FC236}">
                <a16:creationId xmlns:a16="http://schemas.microsoft.com/office/drawing/2014/main" id="{76CB6AE4-A444-41E5-A744-47F048A15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s-C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F639F7E-690C-03C4-0F7E-A6EC3A474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3" y="4775200"/>
            <a:ext cx="8915399" cy="823448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b="1" dirty="0" err="1"/>
              <a:t>Estatuto</a:t>
            </a:r>
            <a:r>
              <a:rPr lang="en-US" sz="2400" b="1" dirty="0"/>
              <a:t> </a:t>
            </a:r>
            <a:r>
              <a:rPr lang="en-US" sz="2400" b="1" dirty="0" err="1"/>
              <a:t>Administrativo</a:t>
            </a:r>
            <a:r>
              <a:rPr lang="en-US" sz="2400" b="1" dirty="0"/>
              <a:t> (Ley N° 18.834) </a:t>
            </a:r>
            <a:br>
              <a:rPr lang="en-US" sz="2400" b="1" dirty="0"/>
            </a:br>
            <a:r>
              <a:rPr lang="en-US" sz="2500" b="1" kern="100" dirty="0" err="1">
                <a:solidFill>
                  <a:srgbClr val="000000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Párrafo</a:t>
            </a:r>
            <a:r>
              <a:rPr lang="en-US" sz="2500" b="1" kern="100" dirty="0">
                <a:solidFill>
                  <a:srgbClr val="000000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 2: Del </a:t>
            </a:r>
            <a:r>
              <a:rPr lang="en-US" sz="2500" b="1" kern="100" dirty="0" err="1">
                <a:solidFill>
                  <a:srgbClr val="000000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Empleo</a:t>
            </a:r>
            <a:r>
              <a:rPr lang="en-US" sz="2500" b="1" kern="100" dirty="0">
                <a:solidFill>
                  <a:srgbClr val="000000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 a </a:t>
            </a:r>
            <a:r>
              <a:rPr lang="en-US" sz="2500" b="1" kern="100" dirty="0" err="1">
                <a:solidFill>
                  <a:srgbClr val="000000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Prueba</a:t>
            </a:r>
            <a:endParaRPr lang="en-US" sz="2500" b="1" kern="100" dirty="0">
              <a:solidFill>
                <a:srgbClr val="000000"/>
              </a:solidFill>
              <a:latin typeface="Aptos" panose="020B00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8528AB9-7BE6-B9B8-EF13-8CAE64F1CD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455085"/>
              </p:ext>
            </p:extLst>
          </p:nvPr>
        </p:nvGraphicFramePr>
        <p:xfrm>
          <a:off x="2589213" y="1669044"/>
          <a:ext cx="9644778" cy="2267587"/>
        </p:xfrm>
        <a:graphic>
          <a:graphicData uri="http://schemas.openxmlformats.org/drawingml/2006/table">
            <a:tbl>
              <a:tblPr firstRow="1" firstCol="1" bandRow="1">
                <a:noFill/>
              </a:tblPr>
              <a:tblGrid>
                <a:gridCol w="1875256">
                  <a:extLst>
                    <a:ext uri="{9D8B030D-6E8A-4147-A177-3AD203B41FA5}">
                      <a16:colId xmlns:a16="http://schemas.microsoft.com/office/drawing/2014/main" val="3987974747"/>
                    </a:ext>
                  </a:extLst>
                </a:gridCol>
                <a:gridCol w="7769522">
                  <a:extLst>
                    <a:ext uri="{9D8B030D-6E8A-4147-A177-3AD203B41FA5}">
                      <a16:colId xmlns:a16="http://schemas.microsoft.com/office/drawing/2014/main" val="2925609018"/>
                    </a:ext>
                  </a:extLst>
                </a:gridCol>
              </a:tblGrid>
              <a:tr h="2267587">
                <a:tc>
                  <a:txBody>
                    <a:bodyPr/>
                    <a:lstStyle/>
                    <a:p>
                      <a:pPr marL="2286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L" sz="2500" b="0" kern="100" cap="all" spc="150" dirty="0">
                        <a:solidFill>
                          <a:schemeClr val="lt1"/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2500" b="0" kern="100" cap="all" spc="150" dirty="0">
                          <a:solidFill>
                            <a:schemeClr val="lt1"/>
                          </a:solidFill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Art. 25</a:t>
                      </a:r>
                      <a:endParaRPr lang="es-CL" sz="2500" b="0" kern="100" cap="all" spc="15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982" marR="213982" marT="213982" marB="21398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800" b="0" kern="100" cap="all" spc="15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establece el empleo a prueba como parte del proceso de selección, opcional para el jefe superior del servicio. El período de prueba puede ser de 3 a 6 meses, y al final se evaluará el desempeño del funcionario para decidir si es nombrado titular.</a:t>
                      </a:r>
                      <a:endParaRPr lang="es-CL" sz="1800" b="0" kern="100" cap="all" spc="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982" marR="213982" marT="213982" marB="21398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184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2186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" name="Group 181">
            <a:extLst>
              <a:ext uri="{FF2B5EF4-FFF2-40B4-BE49-F238E27FC236}">
                <a16:creationId xmlns:a16="http://schemas.microsoft.com/office/drawing/2014/main" id="{7B7EFD05-5F12-420E-8AEF-74D5EF9D5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83" name="Freeform 11">
              <a:extLst>
                <a:ext uri="{FF2B5EF4-FFF2-40B4-BE49-F238E27FC236}">
                  <a16:creationId xmlns:a16="http://schemas.microsoft.com/office/drawing/2014/main" id="{6B6786B7-9BA0-488B-8C6B-1C5BB4E2A5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84" name="Freeform 12">
              <a:extLst>
                <a:ext uri="{FF2B5EF4-FFF2-40B4-BE49-F238E27FC236}">
                  <a16:creationId xmlns:a16="http://schemas.microsoft.com/office/drawing/2014/main" id="{ACF6C842-D596-43D3-B584-5672E0D331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85" name="Freeform 13">
              <a:extLst>
                <a:ext uri="{FF2B5EF4-FFF2-40B4-BE49-F238E27FC236}">
                  <a16:creationId xmlns:a16="http://schemas.microsoft.com/office/drawing/2014/main" id="{6DF84F3E-35FA-497B-B6FA-F453E82F3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86" name="Freeform 14">
              <a:extLst>
                <a:ext uri="{FF2B5EF4-FFF2-40B4-BE49-F238E27FC236}">
                  <a16:creationId xmlns:a16="http://schemas.microsoft.com/office/drawing/2014/main" id="{2846D7FA-E05C-448E-B156-F77C205A1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87" name="Freeform 15">
              <a:extLst>
                <a:ext uri="{FF2B5EF4-FFF2-40B4-BE49-F238E27FC236}">
                  <a16:creationId xmlns:a16="http://schemas.microsoft.com/office/drawing/2014/main" id="{E269AD3A-E6B6-4322-A013-276CBC1B08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88" name="Freeform 16">
              <a:extLst>
                <a:ext uri="{FF2B5EF4-FFF2-40B4-BE49-F238E27FC236}">
                  <a16:creationId xmlns:a16="http://schemas.microsoft.com/office/drawing/2014/main" id="{CEFB9F00-6239-4BF6-B439-D16231B24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89" name="Freeform 17">
              <a:extLst>
                <a:ext uri="{FF2B5EF4-FFF2-40B4-BE49-F238E27FC236}">
                  <a16:creationId xmlns:a16="http://schemas.microsoft.com/office/drawing/2014/main" id="{74D1DDDB-FC85-40C5-9225-06312C4515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90" name="Freeform 18">
              <a:extLst>
                <a:ext uri="{FF2B5EF4-FFF2-40B4-BE49-F238E27FC236}">
                  <a16:creationId xmlns:a16="http://schemas.microsoft.com/office/drawing/2014/main" id="{E9217709-40C1-4F4A-AB69-8A693608A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91" name="Freeform 19">
              <a:extLst>
                <a:ext uri="{FF2B5EF4-FFF2-40B4-BE49-F238E27FC236}">
                  <a16:creationId xmlns:a16="http://schemas.microsoft.com/office/drawing/2014/main" id="{ACCD26D6-BC97-43F5-B803-5838985FC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92" name="Freeform 20">
              <a:extLst>
                <a:ext uri="{FF2B5EF4-FFF2-40B4-BE49-F238E27FC236}">
                  <a16:creationId xmlns:a16="http://schemas.microsoft.com/office/drawing/2014/main" id="{8136022F-2988-42E2-90E1-617D189FF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93" name="Freeform 21">
              <a:extLst>
                <a:ext uri="{FF2B5EF4-FFF2-40B4-BE49-F238E27FC236}">
                  <a16:creationId xmlns:a16="http://schemas.microsoft.com/office/drawing/2014/main" id="{03859925-85FA-4D69-A0AB-6F827E3B5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94" name="Freeform 22">
              <a:extLst>
                <a:ext uri="{FF2B5EF4-FFF2-40B4-BE49-F238E27FC236}">
                  <a16:creationId xmlns:a16="http://schemas.microsoft.com/office/drawing/2014/main" id="{BAE65FC7-970A-4DCC-9FB4-CF0F7496A9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B64F33C7-E158-4057-87E7-6F42AA6D0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157"/>
            <a:ext cx="2356675" cy="6853096"/>
            <a:chOff x="6627813" y="195610"/>
            <a:chExt cx="1952625" cy="5678141"/>
          </a:xfrm>
        </p:grpSpPr>
        <p:sp>
          <p:nvSpPr>
            <p:cNvPr id="197" name="Freeform 27">
              <a:extLst>
                <a:ext uri="{FF2B5EF4-FFF2-40B4-BE49-F238E27FC236}">
                  <a16:creationId xmlns:a16="http://schemas.microsoft.com/office/drawing/2014/main" id="{26714E66-FCC0-42F6-B127-0F91203BC5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98" name="Freeform 28">
              <a:extLst>
                <a:ext uri="{FF2B5EF4-FFF2-40B4-BE49-F238E27FC236}">
                  <a16:creationId xmlns:a16="http://schemas.microsoft.com/office/drawing/2014/main" id="{7E0BD3C9-F0D9-4A53-87DF-71D17D328D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99" name="Freeform 29">
              <a:extLst>
                <a:ext uri="{FF2B5EF4-FFF2-40B4-BE49-F238E27FC236}">
                  <a16:creationId xmlns:a16="http://schemas.microsoft.com/office/drawing/2014/main" id="{DFA9FE4C-FCED-4A9A-9E43-358EB7501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200" name="Freeform 30">
              <a:extLst>
                <a:ext uri="{FF2B5EF4-FFF2-40B4-BE49-F238E27FC236}">
                  <a16:creationId xmlns:a16="http://schemas.microsoft.com/office/drawing/2014/main" id="{E5D5BB28-15EC-4D32-9C05-C2206AF9E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201" name="Freeform 31">
              <a:extLst>
                <a:ext uri="{FF2B5EF4-FFF2-40B4-BE49-F238E27FC236}">
                  <a16:creationId xmlns:a16="http://schemas.microsoft.com/office/drawing/2014/main" id="{06210E9D-4080-4566-B32A-3A8BE356F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202" name="Freeform 32">
              <a:extLst>
                <a:ext uri="{FF2B5EF4-FFF2-40B4-BE49-F238E27FC236}">
                  <a16:creationId xmlns:a16="http://schemas.microsoft.com/office/drawing/2014/main" id="{894D3505-0982-40B2-8131-1B6BFF2736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203" name="Freeform 33">
              <a:extLst>
                <a:ext uri="{FF2B5EF4-FFF2-40B4-BE49-F238E27FC236}">
                  <a16:creationId xmlns:a16="http://schemas.microsoft.com/office/drawing/2014/main" id="{11598CAB-0965-48D6-999C-91450C50D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204" name="Freeform 34">
              <a:extLst>
                <a:ext uri="{FF2B5EF4-FFF2-40B4-BE49-F238E27FC236}">
                  <a16:creationId xmlns:a16="http://schemas.microsoft.com/office/drawing/2014/main" id="{29E94126-468A-4060-BCBC-DC3806A46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205" name="Freeform 35">
              <a:extLst>
                <a:ext uri="{FF2B5EF4-FFF2-40B4-BE49-F238E27FC236}">
                  <a16:creationId xmlns:a16="http://schemas.microsoft.com/office/drawing/2014/main" id="{438F3422-C112-405B-B955-7B16907214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206" name="Freeform 36">
              <a:extLst>
                <a:ext uri="{FF2B5EF4-FFF2-40B4-BE49-F238E27FC236}">
                  <a16:creationId xmlns:a16="http://schemas.microsoft.com/office/drawing/2014/main" id="{C99C65FC-23C1-4B1D-A385-29B46619D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207" name="Freeform 37">
              <a:extLst>
                <a:ext uri="{FF2B5EF4-FFF2-40B4-BE49-F238E27FC236}">
                  <a16:creationId xmlns:a16="http://schemas.microsoft.com/office/drawing/2014/main" id="{53D192C3-5E79-4B85-98D0-8F6C681CD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208" name="Freeform 38">
              <a:extLst>
                <a:ext uri="{FF2B5EF4-FFF2-40B4-BE49-F238E27FC236}">
                  <a16:creationId xmlns:a16="http://schemas.microsoft.com/office/drawing/2014/main" id="{8709C0CF-D42A-4EE0-9C30-B0B72C69AD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210" name="Rectangle 209">
            <a:extLst>
              <a:ext uri="{FF2B5EF4-FFF2-40B4-BE49-F238E27FC236}">
                <a16:creationId xmlns:a16="http://schemas.microsoft.com/office/drawing/2014/main" id="{B8FE8EF1-7AF2-4864-A8DE-7EE3481DA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CL"/>
          </a:p>
        </p:txBody>
      </p:sp>
      <p:sp>
        <p:nvSpPr>
          <p:cNvPr id="212" name="Freeform 6">
            <a:extLst>
              <a:ext uri="{FF2B5EF4-FFF2-40B4-BE49-F238E27FC236}">
                <a16:creationId xmlns:a16="http://schemas.microsoft.com/office/drawing/2014/main" id="{76CB6AE4-A444-41E5-A744-47F048A15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s-C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F2C4803-A19D-7DD9-C197-E9475C13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7365" y="802350"/>
            <a:ext cx="6341647" cy="823448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b="1" dirty="0" err="1"/>
              <a:t>Estatuto</a:t>
            </a:r>
            <a:r>
              <a:rPr lang="en-US" sz="2400" b="1" dirty="0"/>
              <a:t> </a:t>
            </a:r>
            <a:r>
              <a:rPr lang="en-US" sz="2400" b="1" dirty="0" err="1"/>
              <a:t>Administrativo</a:t>
            </a:r>
            <a:r>
              <a:rPr lang="en-US" sz="2400" b="1" dirty="0"/>
              <a:t> (Ley N° 18.834)</a:t>
            </a:r>
            <a:br>
              <a:rPr lang="en-US" sz="2400" dirty="0"/>
            </a:br>
            <a:r>
              <a:rPr lang="en-US" sz="2500" b="1" kern="100" dirty="0" err="1">
                <a:solidFill>
                  <a:srgbClr val="000000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Párrafo</a:t>
            </a:r>
            <a:r>
              <a:rPr lang="en-US" sz="2500" b="1" kern="100" dirty="0">
                <a:solidFill>
                  <a:srgbClr val="000000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 3: De la </a:t>
            </a:r>
            <a:r>
              <a:rPr lang="en-US" sz="2500" b="1" kern="100" dirty="0" err="1">
                <a:solidFill>
                  <a:srgbClr val="000000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Capacitación</a:t>
            </a:r>
            <a:endParaRPr lang="en-US" sz="2500" b="1" kern="100" dirty="0">
              <a:solidFill>
                <a:srgbClr val="000000"/>
              </a:solidFill>
              <a:latin typeface="Aptos" panose="020B00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48C392B-507B-2E5C-1E9E-06F0456599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590194"/>
              </p:ext>
            </p:extLst>
          </p:nvPr>
        </p:nvGraphicFramePr>
        <p:xfrm>
          <a:off x="2547365" y="2200677"/>
          <a:ext cx="8701617" cy="3854973"/>
        </p:xfrm>
        <a:graphic>
          <a:graphicData uri="http://schemas.openxmlformats.org/drawingml/2006/table">
            <a:tbl>
              <a:tblPr firstRow="1" firstCol="1" bandRow="1"/>
              <a:tblGrid>
                <a:gridCol w="1157389">
                  <a:extLst>
                    <a:ext uri="{9D8B030D-6E8A-4147-A177-3AD203B41FA5}">
                      <a16:colId xmlns:a16="http://schemas.microsoft.com/office/drawing/2014/main" val="585267496"/>
                    </a:ext>
                  </a:extLst>
                </a:gridCol>
                <a:gridCol w="7544228">
                  <a:extLst>
                    <a:ext uri="{9D8B030D-6E8A-4147-A177-3AD203B41FA5}">
                      <a16:colId xmlns:a16="http://schemas.microsoft.com/office/drawing/2014/main" val="2420491305"/>
                    </a:ext>
                  </a:extLst>
                </a:gridCol>
              </a:tblGrid>
              <a:tr h="1030056"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L" sz="1500" b="1" kern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Art. 26</a:t>
                      </a:r>
                      <a:endParaRPr lang="es-CL" sz="15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795" marR="66252" marT="23431" marB="172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L" sz="1500" kern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capacitaci</a:t>
                      </a:r>
                      <a:r>
                        <a:rPr lang="es-CL" sz="15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ó</a:t>
                      </a:r>
                      <a:r>
                        <a:rPr lang="es-CL" sz="1500" kern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 es el conjunto de actividades organizadas para desarrollar, complementar o actualizar conocimientos y destrezas necesarias para el desempe</a:t>
                      </a:r>
                      <a:r>
                        <a:rPr lang="es-CL" sz="15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ñ</a:t>
                      </a:r>
                      <a:r>
                        <a:rPr lang="es-CL" sz="1500" kern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 eficiente del cargo.</a:t>
                      </a:r>
                      <a:endParaRPr lang="es-CL" sz="15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795" marR="66252" marT="23431" marB="17290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087092"/>
                  </a:ext>
                </a:extLst>
              </a:tr>
              <a:tr h="1030056"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L" sz="1500" b="1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Art. 27</a:t>
                      </a:r>
                      <a:endParaRPr lang="es-CL" sz="15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795" marR="66252" marT="23431" marB="172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L" sz="1500" kern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Existen tres tipos de capacitaci</a:t>
                      </a:r>
                      <a:r>
                        <a:rPr lang="es-CL" sz="15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ó</a:t>
                      </a:r>
                      <a:r>
                        <a:rPr lang="es-CL" sz="1500" kern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n: 1) Para promoci</a:t>
                      </a:r>
                      <a:r>
                        <a:rPr lang="es-CL" sz="15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ó</a:t>
                      </a:r>
                      <a:r>
                        <a:rPr lang="es-CL" sz="1500" kern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n, habilitando para cargos superiores, 2) De perfeccionamiento, para mejorar el desempe</a:t>
                      </a:r>
                      <a:r>
                        <a:rPr lang="es-CL" sz="15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ñ</a:t>
                      </a:r>
                      <a:r>
                        <a:rPr lang="es-CL" sz="1500" kern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 en el cargo actual, y 3) Voluntaria, de inter</a:t>
                      </a:r>
                      <a:r>
                        <a:rPr lang="es-CL" sz="15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é</a:t>
                      </a:r>
                      <a:r>
                        <a:rPr lang="es-CL" sz="1500" kern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 para la instituci</a:t>
                      </a:r>
                      <a:r>
                        <a:rPr lang="es-CL" sz="15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ó</a:t>
                      </a:r>
                      <a:r>
                        <a:rPr lang="es-CL" sz="1500" kern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n, pero no ligada a un cargo espec</a:t>
                      </a:r>
                      <a:r>
                        <a:rPr lang="es-CL" sz="15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í</a:t>
                      </a:r>
                      <a:r>
                        <a:rPr lang="es-CL" sz="1500" kern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fico.</a:t>
                      </a:r>
                      <a:endParaRPr lang="es-CL" sz="15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795" marR="66252" marT="23431" marB="17290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938575"/>
                  </a:ext>
                </a:extLst>
              </a:tr>
              <a:tr h="762463"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L" sz="1500" b="1" kern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Art. 28</a:t>
                      </a:r>
                      <a:endParaRPr lang="es-CL" sz="15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795" marR="66252" marT="23431" marB="172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L" sz="1500" kern="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se consideran actividades de capacitaci</a:t>
                      </a:r>
                      <a:r>
                        <a:rPr lang="es-CL" sz="1500" kern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ó</a:t>
                      </a:r>
                      <a:r>
                        <a:rPr lang="es-CL" sz="1500" kern="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 los estudios de educaci</a:t>
                      </a:r>
                      <a:r>
                        <a:rPr lang="es-CL" sz="1500" kern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ó</a:t>
                      </a:r>
                      <a:r>
                        <a:rPr lang="es-CL" sz="1500" kern="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 b</a:t>
                      </a:r>
                      <a:r>
                        <a:rPr lang="es-CL" sz="1500" kern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á</a:t>
                      </a:r>
                      <a:r>
                        <a:rPr lang="es-CL" sz="1500" kern="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sica, media o superior, ni los cursos de postgrado conducentes a grados acad</a:t>
                      </a:r>
                      <a:r>
                        <a:rPr lang="es-CL" sz="1500" kern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é</a:t>
                      </a:r>
                      <a:r>
                        <a:rPr lang="es-CL" sz="1500" kern="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micos.</a:t>
                      </a:r>
                      <a:endParaRPr lang="es-CL" sz="15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795" marR="66252" marT="23431" marB="17290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198971"/>
                  </a:ext>
                </a:extLst>
              </a:tr>
              <a:tr h="1032398"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L" sz="1500" b="1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Art. 29</a:t>
                      </a:r>
                      <a:endParaRPr lang="es-CL" sz="15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795" marR="66252" marT="23431" marB="1729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L" sz="1500" kern="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Las instituciones deben distribuir sus fondos de capacitaci</a:t>
                      </a:r>
                      <a:r>
                        <a:rPr lang="es-CL" sz="1500" kern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ó</a:t>
                      </a:r>
                      <a:r>
                        <a:rPr lang="es-CL" sz="1500" kern="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 de acuerdo con las necesidades de los servicios, preferentemente en forma desconcentrada territorialmente.</a:t>
                      </a:r>
                      <a:endParaRPr lang="es-CL" sz="15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795" marR="66252" marT="23431" marB="17290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10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7215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6F29779D-167A-B66D-1B8A-BDB82F9FF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514878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 b="1" dirty="0" err="1"/>
              <a:t>Estatuto</a:t>
            </a:r>
            <a:r>
              <a:rPr lang="en-US" sz="3400" b="1" dirty="0"/>
              <a:t> </a:t>
            </a:r>
            <a:r>
              <a:rPr lang="en-US" sz="3400" b="1" dirty="0" err="1"/>
              <a:t>Administrativo</a:t>
            </a:r>
            <a:r>
              <a:rPr lang="en-US" sz="3400" b="1" dirty="0"/>
              <a:t> (Ley N° 18.834)</a:t>
            </a:r>
            <a:br>
              <a:rPr lang="en-US" sz="3400" dirty="0"/>
            </a:br>
            <a:r>
              <a:rPr lang="es-CL" sz="2800" b="1" kern="100" dirty="0">
                <a:solidFill>
                  <a:srgbClr val="000000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Párrafo 4: De las Calificaciones</a:t>
            </a:r>
            <a:br>
              <a:rPr lang="es-CL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400" dirty="0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7CEA5EA1-DF92-9063-8356-1E301D5192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300890"/>
              </p:ext>
            </p:extLst>
          </p:nvPr>
        </p:nvGraphicFramePr>
        <p:xfrm>
          <a:off x="2592388" y="2415144"/>
          <a:ext cx="7965133" cy="2741550"/>
        </p:xfrm>
        <a:graphic>
          <a:graphicData uri="http://schemas.openxmlformats.org/drawingml/2006/table">
            <a:tbl>
              <a:tblPr firstRow="1" firstCol="1" bandRow="1"/>
              <a:tblGrid>
                <a:gridCol w="871432">
                  <a:extLst>
                    <a:ext uri="{9D8B030D-6E8A-4147-A177-3AD203B41FA5}">
                      <a16:colId xmlns:a16="http://schemas.microsoft.com/office/drawing/2014/main" val="96184602"/>
                    </a:ext>
                  </a:extLst>
                </a:gridCol>
                <a:gridCol w="7093701">
                  <a:extLst>
                    <a:ext uri="{9D8B030D-6E8A-4147-A177-3AD203B41FA5}">
                      <a16:colId xmlns:a16="http://schemas.microsoft.com/office/drawing/2014/main" val="26267666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L" sz="2000" b="1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Art. 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L" sz="2000" b="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El sistema de calificación evalúa el desempeño y las aptitudes de los funcionarios, sirviendo de base para la promoción, estímulos y eventuales eliminaciones del servicio.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278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L" sz="2000" b="1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Art. 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L" sz="2000" b="0" kern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Todos los funcionarios, incluidos los contratados, deben ser calificados anualmente en una de las siguientes listas: 1) Distinción, 2) Buena, 3) Condicional, 4) Eliminación.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3458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0432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72A4F960-5000-4729-9EE4-2D8FEF524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227" y="108488"/>
            <a:ext cx="8912225" cy="1796512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228600" marR="0" lvl="0" indent="0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sz="3400" b="1" dirty="0" err="1"/>
              <a:t>Estatuto</a:t>
            </a:r>
            <a:r>
              <a:rPr lang="en-US" sz="3400" b="1" dirty="0"/>
              <a:t> </a:t>
            </a:r>
            <a:r>
              <a:rPr lang="en-US" sz="3400" b="1" dirty="0" err="1"/>
              <a:t>Administrativo</a:t>
            </a:r>
            <a:r>
              <a:rPr lang="en-US" sz="3400" b="1" dirty="0"/>
              <a:t> (Ley N° 18.834)</a:t>
            </a:r>
            <a:br>
              <a:rPr lang="en-US" sz="3400" b="1" dirty="0"/>
            </a:br>
            <a:r>
              <a:rPr lang="es-CL" sz="2700" b="1" dirty="0">
                <a:solidFill>
                  <a:schemeClr val="tx1"/>
                </a:solidFill>
              </a:rPr>
              <a:t>Párrafo 5: De las Promociones</a:t>
            </a:r>
            <a:br>
              <a:rPr lang="en-US" sz="3400" b="1" dirty="0"/>
            </a:br>
            <a:endParaRPr lang="en-US" sz="3400" b="1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0C9C33E-DC7F-AB7B-BACA-63593709CD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898833"/>
              </p:ext>
            </p:extLst>
          </p:nvPr>
        </p:nvGraphicFramePr>
        <p:xfrm>
          <a:off x="2465227" y="1905000"/>
          <a:ext cx="8120116" cy="4585336"/>
        </p:xfrm>
        <a:graphic>
          <a:graphicData uri="http://schemas.openxmlformats.org/drawingml/2006/table">
            <a:tbl>
              <a:tblPr firstRow="1" firstCol="1" bandRow="1"/>
              <a:tblGrid>
                <a:gridCol w="888388">
                  <a:extLst>
                    <a:ext uri="{9D8B030D-6E8A-4147-A177-3AD203B41FA5}">
                      <a16:colId xmlns:a16="http://schemas.microsoft.com/office/drawing/2014/main" val="3234254856"/>
                    </a:ext>
                  </a:extLst>
                </a:gridCol>
                <a:gridCol w="7231728">
                  <a:extLst>
                    <a:ext uri="{9D8B030D-6E8A-4147-A177-3AD203B41FA5}">
                      <a16:colId xmlns:a16="http://schemas.microsoft.com/office/drawing/2014/main" val="318066501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L" sz="2400" kern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Art. 53</a:t>
                      </a:r>
                      <a:endParaRPr lang="es-CL" sz="2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L" sz="2400" b="1" kern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La promoción se efectúa mediante concurso interno para las plantas de directivos, profesionales, fiscalizadores y técnicos</a:t>
                      </a:r>
                      <a:r>
                        <a:rPr lang="es-CL" sz="2400" kern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, y por ascenso en el escalafón para las plantas de administrativos y auxiliares. Se evalúan factores como capacitación, desempeño, experiencia y aptitud, con ponderación igual del 25% para cada factor.</a:t>
                      </a:r>
                      <a:endParaRPr lang="es-CL" sz="2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5338262"/>
                  </a:ext>
                </a:extLst>
              </a:tr>
              <a:tr h="673735"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L" sz="2400" kern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Art. 54</a:t>
                      </a:r>
                      <a:endParaRPr lang="es-CL" sz="2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L" sz="2400" b="1" kern="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El ascenso </a:t>
                      </a:r>
                      <a:r>
                        <a:rPr lang="es-CL" sz="2400" kern="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es el derecho de un funcionario de acceder a un cargo vacante de grado superior, respetando el escalafón.</a:t>
                      </a:r>
                      <a:endParaRPr lang="es-CL" sz="2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2302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7168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12">
            <a:extLst>
              <a:ext uri="{FF2B5EF4-FFF2-40B4-BE49-F238E27FC236}">
                <a16:creationId xmlns:a16="http://schemas.microsoft.com/office/drawing/2014/main" id="{04E9F44E-02E7-4A97-B7DB-1DB0F1F4E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78" name="Freeform 11">
              <a:extLst>
                <a:ext uri="{FF2B5EF4-FFF2-40B4-BE49-F238E27FC236}">
                  <a16:creationId xmlns:a16="http://schemas.microsoft.com/office/drawing/2014/main" id="{154F2546-BFC4-4B9A-B22A-40C22269F5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79" name="Freeform 12">
              <a:extLst>
                <a:ext uri="{FF2B5EF4-FFF2-40B4-BE49-F238E27FC236}">
                  <a16:creationId xmlns:a16="http://schemas.microsoft.com/office/drawing/2014/main" id="{4BB2355B-3CC7-4F78-AEE5-42361DBF49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80" name="Freeform 13">
              <a:extLst>
                <a:ext uri="{FF2B5EF4-FFF2-40B4-BE49-F238E27FC236}">
                  <a16:creationId xmlns:a16="http://schemas.microsoft.com/office/drawing/2014/main" id="{031B8A19-2FD3-4302-91CF-C8B6F93B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81" name="Freeform 14">
              <a:extLst>
                <a:ext uri="{FF2B5EF4-FFF2-40B4-BE49-F238E27FC236}">
                  <a16:creationId xmlns:a16="http://schemas.microsoft.com/office/drawing/2014/main" id="{73162A24-700C-424E-96EC-86CB156D05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82" name="Freeform 15">
              <a:extLst>
                <a:ext uri="{FF2B5EF4-FFF2-40B4-BE49-F238E27FC236}">
                  <a16:creationId xmlns:a16="http://schemas.microsoft.com/office/drawing/2014/main" id="{1F0C1D92-E435-4491-B392-AB951E055E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83" name="Freeform 16">
              <a:extLst>
                <a:ext uri="{FF2B5EF4-FFF2-40B4-BE49-F238E27FC236}">
                  <a16:creationId xmlns:a16="http://schemas.microsoft.com/office/drawing/2014/main" id="{0212CAD4-9EC5-41A6-B23D-EBA0527104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84" name="Freeform 17">
              <a:extLst>
                <a:ext uri="{FF2B5EF4-FFF2-40B4-BE49-F238E27FC236}">
                  <a16:creationId xmlns:a16="http://schemas.microsoft.com/office/drawing/2014/main" id="{6EFDEEEF-07D4-42EA-BAF2-B6FB6442DD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85" name="Freeform 18">
              <a:extLst>
                <a:ext uri="{FF2B5EF4-FFF2-40B4-BE49-F238E27FC236}">
                  <a16:creationId xmlns:a16="http://schemas.microsoft.com/office/drawing/2014/main" id="{2F4FA7A2-4814-4283-AED6-51BE578606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86" name="Freeform 19">
              <a:extLst>
                <a:ext uri="{FF2B5EF4-FFF2-40B4-BE49-F238E27FC236}">
                  <a16:creationId xmlns:a16="http://schemas.microsoft.com/office/drawing/2014/main" id="{3A80AF23-BF8E-4209-B9DE-1D2A637B4D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87" name="Freeform 20">
              <a:extLst>
                <a:ext uri="{FF2B5EF4-FFF2-40B4-BE49-F238E27FC236}">
                  <a16:creationId xmlns:a16="http://schemas.microsoft.com/office/drawing/2014/main" id="{19128847-0CCA-451D-A00A-2855A4D6D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88" name="Freeform 21">
              <a:extLst>
                <a:ext uri="{FF2B5EF4-FFF2-40B4-BE49-F238E27FC236}">
                  <a16:creationId xmlns:a16="http://schemas.microsoft.com/office/drawing/2014/main" id="{5007ABF4-C6D7-4D5A-B621-E22A6CDE24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89" name="Freeform 22">
              <a:extLst>
                <a:ext uri="{FF2B5EF4-FFF2-40B4-BE49-F238E27FC236}">
                  <a16:creationId xmlns:a16="http://schemas.microsoft.com/office/drawing/2014/main" id="{C626D9E0-6E9C-49D1-9350-E85A88DD35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</p:grpSp>
      <p:grpSp>
        <p:nvGrpSpPr>
          <p:cNvPr id="90" name="Group 26">
            <a:extLst>
              <a:ext uri="{FF2B5EF4-FFF2-40B4-BE49-F238E27FC236}">
                <a16:creationId xmlns:a16="http://schemas.microsoft.com/office/drawing/2014/main" id="{3F22DE9C-F188-48E2-A82C-4434A8EEEA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157"/>
            <a:ext cx="2356675" cy="6853096"/>
            <a:chOff x="6627813" y="195610"/>
            <a:chExt cx="1952625" cy="5678141"/>
          </a:xfrm>
        </p:grpSpPr>
        <p:sp>
          <p:nvSpPr>
            <p:cNvPr id="91" name="Freeform 27">
              <a:extLst>
                <a:ext uri="{FF2B5EF4-FFF2-40B4-BE49-F238E27FC236}">
                  <a16:creationId xmlns:a16="http://schemas.microsoft.com/office/drawing/2014/main" id="{02013AA2-1F55-4C5D-AA37-2F66C2056B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92" name="Freeform 28">
              <a:extLst>
                <a:ext uri="{FF2B5EF4-FFF2-40B4-BE49-F238E27FC236}">
                  <a16:creationId xmlns:a16="http://schemas.microsoft.com/office/drawing/2014/main" id="{1FB61D00-6151-464C-A1C0-2F19F6413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93" name="Freeform 29">
              <a:extLst>
                <a:ext uri="{FF2B5EF4-FFF2-40B4-BE49-F238E27FC236}">
                  <a16:creationId xmlns:a16="http://schemas.microsoft.com/office/drawing/2014/main" id="{A5ED6B64-D948-4BCE-9D88-5BB2FDD8F3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94" name="Freeform 30">
              <a:extLst>
                <a:ext uri="{FF2B5EF4-FFF2-40B4-BE49-F238E27FC236}">
                  <a16:creationId xmlns:a16="http://schemas.microsoft.com/office/drawing/2014/main" id="{F89D4BEB-9156-4620-A774-3B780CC758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95" name="Freeform 31">
              <a:extLst>
                <a:ext uri="{FF2B5EF4-FFF2-40B4-BE49-F238E27FC236}">
                  <a16:creationId xmlns:a16="http://schemas.microsoft.com/office/drawing/2014/main" id="{B4A8D726-AC9C-413C-BA61-279C42A85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96" name="Freeform 32">
              <a:extLst>
                <a:ext uri="{FF2B5EF4-FFF2-40B4-BE49-F238E27FC236}">
                  <a16:creationId xmlns:a16="http://schemas.microsoft.com/office/drawing/2014/main" id="{F17D811C-C413-4847-8A99-0C428A5835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97" name="Freeform 33">
              <a:extLst>
                <a:ext uri="{FF2B5EF4-FFF2-40B4-BE49-F238E27FC236}">
                  <a16:creationId xmlns:a16="http://schemas.microsoft.com/office/drawing/2014/main" id="{75BC74C6-A8D3-43B7-88D6-D36F1C0388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98" name="Freeform 34">
              <a:extLst>
                <a:ext uri="{FF2B5EF4-FFF2-40B4-BE49-F238E27FC236}">
                  <a16:creationId xmlns:a16="http://schemas.microsoft.com/office/drawing/2014/main" id="{57EEDAFB-AA1B-4B29-B0D8-E3F097A308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99" name="Freeform 35">
              <a:extLst>
                <a:ext uri="{FF2B5EF4-FFF2-40B4-BE49-F238E27FC236}">
                  <a16:creationId xmlns:a16="http://schemas.microsoft.com/office/drawing/2014/main" id="{2037E8F3-503E-4F56-81D4-C0058A8556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00" name="Freeform 36">
              <a:extLst>
                <a:ext uri="{FF2B5EF4-FFF2-40B4-BE49-F238E27FC236}">
                  <a16:creationId xmlns:a16="http://schemas.microsoft.com/office/drawing/2014/main" id="{B3B14D57-F75A-402A-B35D-98E84AD685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01" name="Freeform 37">
              <a:extLst>
                <a:ext uri="{FF2B5EF4-FFF2-40B4-BE49-F238E27FC236}">
                  <a16:creationId xmlns:a16="http://schemas.microsoft.com/office/drawing/2014/main" id="{4AFB6E2F-5AF1-4DB0-851C-8F7492A9E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02" name="Freeform 38">
              <a:extLst>
                <a:ext uri="{FF2B5EF4-FFF2-40B4-BE49-F238E27FC236}">
                  <a16:creationId xmlns:a16="http://schemas.microsoft.com/office/drawing/2014/main" id="{6725B281-5E62-47B4-873A-9B1261423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103" name="Rectangle 40">
            <a:extLst>
              <a:ext uri="{FF2B5EF4-FFF2-40B4-BE49-F238E27FC236}">
                <a16:creationId xmlns:a16="http://schemas.microsoft.com/office/drawing/2014/main" id="{6A10670B-6568-4038-91D8-392C78C0CF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CL"/>
          </a:p>
        </p:txBody>
      </p:sp>
      <p:sp>
        <p:nvSpPr>
          <p:cNvPr id="104" name="Freeform 6">
            <a:extLst>
              <a:ext uri="{FF2B5EF4-FFF2-40B4-BE49-F238E27FC236}">
                <a16:creationId xmlns:a16="http://schemas.microsoft.com/office/drawing/2014/main" id="{62163DB6-3EE7-474C-8726-1A05F7DE42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s-CL"/>
          </a:p>
        </p:txBody>
      </p:sp>
      <p:sp useBgFill="1">
        <p:nvSpPr>
          <p:cNvPr id="105" name="Rectangle 44">
            <a:extLst>
              <a:ext uri="{FF2B5EF4-FFF2-40B4-BE49-F238E27FC236}">
                <a16:creationId xmlns:a16="http://schemas.microsoft.com/office/drawing/2014/main" id="{F81819F9-8CAC-4A6C-8F06-0482027F9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6B5067A-B373-F2F4-935F-908F32D55779}"/>
              </a:ext>
            </a:extLst>
          </p:cNvPr>
          <p:cNvSpPr txBox="1"/>
          <p:nvPr/>
        </p:nvSpPr>
        <p:spPr>
          <a:xfrm>
            <a:off x="3190186" y="1821193"/>
            <a:ext cx="6325773" cy="7538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Disponer de un </a:t>
            </a:r>
            <a:r>
              <a:rPr lang="en-US" sz="2000" dirty="0" err="1"/>
              <a:t>documento</a:t>
            </a:r>
            <a:r>
              <a:rPr lang="en-US" sz="2000" dirty="0"/>
              <a:t> de </a:t>
            </a:r>
            <a:r>
              <a:rPr lang="en-US" sz="2000" dirty="0" err="1"/>
              <a:t>caácitación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esta</a:t>
            </a:r>
            <a:r>
              <a:rPr lang="en-US" sz="2000" dirty="0"/>
              <a:t> </a:t>
            </a:r>
            <a:r>
              <a:rPr lang="en-US" sz="2000" dirty="0" err="1"/>
              <a:t>materia</a:t>
            </a:r>
            <a:r>
              <a:rPr lang="en-US" sz="2000" dirty="0"/>
              <a:t>.</a:t>
            </a: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000" dirty="0" err="1"/>
              <a:t>Proporcionar</a:t>
            </a:r>
            <a:r>
              <a:rPr lang="en-US" sz="2000" dirty="0"/>
              <a:t> </a:t>
            </a:r>
            <a:r>
              <a:rPr lang="en-US" sz="2000" dirty="0" err="1"/>
              <a:t>información</a:t>
            </a:r>
            <a:r>
              <a:rPr lang="en-US" sz="2000" dirty="0"/>
              <a:t> </a:t>
            </a:r>
            <a:r>
              <a:rPr lang="en-US" sz="2000" dirty="0" err="1"/>
              <a:t>normativa</a:t>
            </a:r>
            <a:r>
              <a:rPr lang="en-US" sz="2000" dirty="0"/>
              <a:t> y </a:t>
            </a:r>
            <a:r>
              <a:rPr lang="en-US" sz="2000" dirty="0" err="1"/>
              <a:t>jurídica</a:t>
            </a:r>
            <a:r>
              <a:rPr lang="en-US" sz="2000" dirty="0"/>
              <a:t> </a:t>
            </a:r>
            <a:r>
              <a:rPr lang="en-US" sz="2000" dirty="0" err="1"/>
              <a:t>sobre</a:t>
            </a:r>
            <a:r>
              <a:rPr lang="en-US" sz="2000" dirty="0"/>
              <a:t> la </a:t>
            </a:r>
            <a:r>
              <a:rPr lang="en-US" sz="2000" dirty="0" err="1"/>
              <a:t>carrera</a:t>
            </a:r>
            <a:r>
              <a:rPr lang="en-US" sz="2000" dirty="0"/>
              <a:t> </a:t>
            </a:r>
            <a:r>
              <a:rPr lang="en-US" sz="2000" dirty="0" err="1"/>
              <a:t>funcionaria</a:t>
            </a:r>
            <a:r>
              <a:rPr lang="en-US" sz="2000" dirty="0"/>
              <a:t>.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01F2EAA-AA21-198A-ED7B-6FEE836CE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4582" y="628566"/>
            <a:ext cx="8131550" cy="78879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b="1" dirty="0" err="1"/>
              <a:t>Propósitos</a:t>
            </a:r>
            <a:r>
              <a:rPr lang="en-US" sz="4000" b="1" dirty="0"/>
              <a:t> de </a:t>
            </a:r>
            <a:r>
              <a:rPr lang="en-US" sz="4000" b="1" dirty="0" err="1"/>
              <a:t>este</a:t>
            </a:r>
            <a:r>
              <a:rPr lang="en-US" sz="4000" b="1" dirty="0"/>
              <a:t> </a:t>
            </a:r>
            <a:r>
              <a:rPr lang="en-US" sz="4000" b="1" dirty="0" err="1"/>
              <a:t>documento</a:t>
            </a:r>
            <a:r>
              <a:rPr lang="en-US" sz="4000" b="1" dirty="0"/>
              <a:t>:</a:t>
            </a:r>
          </a:p>
        </p:txBody>
      </p:sp>
      <p:sp>
        <p:nvSpPr>
          <p:cNvPr id="106" name="Rectangle 46">
            <a:extLst>
              <a:ext uri="{FF2B5EF4-FFF2-40B4-BE49-F238E27FC236}">
                <a16:creationId xmlns:a16="http://schemas.microsoft.com/office/drawing/2014/main" id="{4A98CC08-AEC2-4E8F-8F52-0F5C6372DB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7" name="Group 48">
            <a:extLst>
              <a:ext uri="{FF2B5EF4-FFF2-40B4-BE49-F238E27FC236}">
                <a16:creationId xmlns:a16="http://schemas.microsoft.com/office/drawing/2014/main" id="{5D1545E6-EB3C-4478-A661-A2CA963F12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B2E5B960-0C5D-4F77-8E9F-9F3D883D83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08" name="Freeform 12">
              <a:extLst>
                <a:ext uri="{FF2B5EF4-FFF2-40B4-BE49-F238E27FC236}">
                  <a16:creationId xmlns:a16="http://schemas.microsoft.com/office/drawing/2014/main" id="{258E44FC-92AD-43A0-BB05-DB268C82D8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09" name="Freeform 13">
              <a:extLst>
                <a:ext uri="{FF2B5EF4-FFF2-40B4-BE49-F238E27FC236}">
                  <a16:creationId xmlns:a16="http://schemas.microsoft.com/office/drawing/2014/main" id="{C63D3083-A56C-4199-8DE0-63C8BE9EDF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10" name="Freeform 14">
              <a:extLst>
                <a:ext uri="{FF2B5EF4-FFF2-40B4-BE49-F238E27FC236}">
                  <a16:creationId xmlns:a16="http://schemas.microsoft.com/office/drawing/2014/main" id="{C7CD3581-635D-438F-A64F-68404E7AE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11" name="Freeform 15">
              <a:extLst>
                <a:ext uri="{FF2B5EF4-FFF2-40B4-BE49-F238E27FC236}">
                  <a16:creationId xmlns:a16="http://schemas.microsoft.com/office/drawing/2014/main" id="{AD6904C0-211C-41A2-BDB8-3B07C90BB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12" name="Freeform 16">
              <a:extLst>
                <a:ext uri="{FF2B5EF4-FFF2-40B4-BE49-F238E27FC236}">
                  <a16:creationId xmlns:a16="http://schemas.microsoft.com/office/drawing/2014/main" id="{B0837DA6-CAF9-4E78-A39E-6358EDE2B1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13" name="Freeform 17">
              <a:extLst>
                <a:ext uri="{FF2B5EF4-FFF2-40B4-BE49-F238E27FC236}">
                  <a16:creationId xmlns:a16="http://schemas.microsoft.com/office/drawing/2014/main" id="{0A99DD7D-3AB3-471E-842F-8AFEA09D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14" name="Freeform 18">
              <a:extLst>
                <a:ext uri="{FF2B5EF4-FFF2-40B4-BE49-F238E27FC236}">
                  <a16:creationId xmlns:a16="http://schemas.microsoft.com/office/drawing/2014/main" id="{9C70B0D4-92FE-478F-86BD-93BA2C4DF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15" name="Freeform 19">
              <a:extLst>
                <a:ext uri="{FF2B5EF4-FFF2-40B4-BE49-F238E27FC236}">
                  <a16:creationId xmlns:a16="http://schemas.microsoft.com/office/drawing/2014/main" id="{C9156BE6-11D4-4696-9E3F-C325BFAC81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16" name="Freeform 20">
              <a:extLst>
                <a:ext uri="{FF2B5EF4-FFF2-40B4-BE49-F238E27FC236}">
                  <a16:creationId xmlns:a16="http://schemas.microsoft.com/office/drawing/2014/main" id="{4E667226-1D20-4A9D-BBE3-AC17EA436F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17" name="Freeform 21">
              <a:extLst>
                <a:ext uri="{FF2B5EF4-FFF2-40B4-BE49-F238E27FC236}">
                  <a16:creationId xmlns:a16="http://schemas.microsoft.com/office/drawing/2014/main" id="{2F87E3B6-5202-4434-9B26-42B46774F3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18" name="Freeform 22">
              <a:extLst>
                <a:ext uri="{FF2B5EF4-FFF2-40B4-BE49-F238E27FC236}">
                  <a16:creationId xmlns:a16="http://schemas.microsoft.com/office/drawing/2014/main" id="{AEA5E85F-F1F4-40E4-A62C-95324F6749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</p:grpSp>
      <p:grpSp>
        <p:nvGrpSpPr>
          <p:cNvPr id="119" name="Group 62">
            <a:extLst>
              <a:ext uri="{FF2B5EF4-FFF2-40B4-BE49-F238E27FC236}">
                <a16:creationId xmlns:a16="http://schemas.microsoft.com/office/drawing/2014/main" id="{40A75861-F6C5-44A9-B161-B03701CBD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64" name="Freeform 27">
              <a:extLst>
                <a:ext uri="{FF2B5EF4-FFF2-40B4-BE49-F238E27FC236}">
                  <a16:creationId xmlns:a16="http://schemas.microsoft.com/office/drawing/2014/main" id="{72EE642D-4F69-47C0-99BA-CE43503573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65" name="Freeform 28">
              <a:extLst>
                <a:ext uri="{FF2B5EF4-FFF2-40B4-BE49-F238E27FC236}">
                  <a16:creationId xmlns:a16="http://schemas.microsoft.com/office/drawing/2014/main" id="{26178CE4-DA2D-46EA-AB8D-341C5AC563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66" name="Freeform 29">
              <a:extLst>
                <a:ext uri="{FF2B5EF4-FFF2-40B4-BE49-F238E27FC236}">
                  <a16:creationId xmlns:a16="http://schemas.microsoft.com/office/drawing/2014/main" id="{698E9F53-8381-4FA5-A510-846925D242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67" name="Freeform 30">
              <a:extLst>
                <a:ext uri="{FF2B5EF4-FFF2-40B4-BE49-F238E27FC236}">
                  <a16:creationId xmlns:a16="http://schemas.microsoft.com/office/drawing/2014/main" id="{B13CE284-F21E-411B-BB8E-9C03B853CE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68" name="Freeform 31">
              <a:extLst>
                <a:ext uri="{FF2B5EF4-FFF2-40B4-BE49-F238E27FC236}">
                  <a16:creationId xmlns:a16="http://schemas.microsoft.com/office/drawing/2014/main" id="{23DF4578-4703-437C-A797-2A2D0CEE5F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69" name="Freeform 32">
              <a:extLst>
                <a:ext uri="{FF2B5EF4-FFF2-40B4-BE49-F238E27FC236}">
                  <a16:creationId xmlns:a16="http://schemas.microsoft.com/office/drawing/2014/main" id="{F878F330-AF64-4F8F-88FD-A4A408D6D3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70" name="Freeform 33">
              <a:extLst>
                <a:ext uri="{FF2B5EF4-FFF2-40B4-BE49-F238E27FC236}">
                  <a16:creationId xmlns:a16="http://schemas.microsoft.com/office/drawing/2014/main" id="{AC9B00BF-4FB7-42FA-BBBD-7DB54ED3F0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71" name="Freeform 34">
              <a:extLst>
                <a:ext uri="{FF2B5EF4-FFF2-40B4-BE49-F238E27FC236}">
                  <a16:creationId xmlns:a16="http://schemas.microsoft.com/office/drawing/2014/main" id="{BD3D64CA-2AAD-4609-8DAA-3EAD4609A6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72" name="Freeform 35">
              <a:extLst>
                <a:ext uri="{FF2B5EF4-FFF2-40B4-BE49-F238E27FC236}">
                  <a16:creationId xmlns:a16="http://schemas.microsoft.com/office/drawing/2014/main" id="{C669E05A-8550-4E91-B29E-E1912228EC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73" name="Freeform 36">
              <a:extLst>
                <a:ext uri="{FF2B5EF4-FFF2-40B4-BE49-F238E27FC236}">
                  <a16:creationId xmlns:a16="http://schemas.microsoft.com/office/drawing/2014/main" id="{F8C1FD53-1E8F-46CA-BC2D-FCEC4DAE0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74" name="Freeform 37">
              <a:extLst>
                <a:ext uri="{FF2B5EF4-FFF2-40B4-BE49-F238E27FC236}">
                  <a16:creationId xmlns:a16="http://schemas.microsoft.com/office/drawing/2014/main" id="{CC97A31F-CFDE-4EA3-98F1-13FDD16702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75" name="Freeform 38">
              <a:extLst>
                <a:ext uri="{FF2B5EF4-FFF2-40B4-BE49-F238E27FC236}">
                  <a16:creationId xmlns:a16="http://schemas.microsoft.com/office/drawing/2014/main" id="{9E1540E7-E6C3-4907-B70A-B175683655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77" name="Freeform 11">
            <a:extLst>
              <a:ext uri="{FF2B5EF4-FFF2-40B4-BE49-F238E27FC236}">
                <a16:creationId xmlns:a16="http://schemas.microsoft.com/office/drawing/2014/main" id="{1310EFE2-B91D-47E7-B117-C2A802800A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s-CL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0575BDA-0EE5-C1F0-42CF-32366ACCFCA7}"/>
              </a:ext>
            </a:extLst>
          </p:cNvPr>
          <p:cNvSpPr txBox="1"/>
          <p:nvPr/>
        </p:nvSpPr>
        <p:spPr>
          <a:xfrm>
            <a:off x="3190186" y="3393143"/>
            <a:ext cx="653275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err="1"/>
              <a:t>O</a:t>
            </a:r>
            <a:r>
              <a:rPr lang="en-US" dirty="0" err="1">
                <a:effectLst/>
              </a:rPr>
              <a:t>frecer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herramientas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prácticas</a:t>
            </a:r>
            <a:r>
              <a:rPr lang="en-US" dirty="0">
                <a:effectLst/>
              </a:rPr>
              <a:t> que les </a:t>
            </a:r>
            <a:r>
              <a:rPr lang="en-US" dirty="0" err="1">
                <a:effectLst/>
              </a:rPr>
              <a:t>permitan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identificar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cuando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nos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referimos</a:t>
            </a:r>
            <a:r>
              <a:rPr lang="en-US" dirty="0">
                <a:effectLst/>
              </a:rPr>
              <a:t> a EMPLEO PÚBLICO; CARRERA FUNCIONARIA; ESTABILIDAD EN EL EMPLEO.</a:t>
            </a:r>
            <a:endParaRPr lang="es-CL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4303FEA-AE22-CE80-6F74-EDEBC684E12A}"/>
              </a:ext>
            </a:extLst>
          </p:cNvPr>
          <p:cNvSpPr txBox="1"/>
          <p:nvPr/>
        </p:nvSpPr>
        <p:spPr>
          <a:xfrm>
            <a:off x="3190186" y="4619202"/>
            <a:ext cx="6759725" cy="15542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>
                <a:effectLst/>
              </a:rPr>
              <a:t>Disponer de </a:t>
            </a:r>
            <a:r>
              <a:rPr lang="en-US" dirty="0" err="1">
                <a:effectLst/>
              </a:rPr>
              <a:t>conocimiento</a:t>
            </a:r>
            <a:r>
              <a:rPr lang="en-US" dirty="0">
                <a:effectLst/>
              </a:rPr>
              <a:t> para </a:t>
            </a:r>
            <a:r>
              <a:rPr lang="en-US" dirty="0" err="1">
                <a:effectLst/>
              </a:rPr>
              <a:t>aplicar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en</a:t>
            </a:r>
            <a:r>
              <a:rPr lang="en-US" dirty="0">
                <a:effectLst/>
              </a:rPr>
              <a:t> las </a:t>
            </a:r>
            <a:r>
              <a:rPr lang="en-US" dirty="0" err="1">
                <a:effectLst/>
              </a:rPr>
              <a:t>respectivas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realidades</a:t>
            </a:r>
            <a:r>
              <a:rPr lang="en-US" dirty="0">
                <a:effectLst/>
              </a:rPr>
              <a:t> locales</a:t>
            </a:r>
            <a:r>
              <a:rPr lang="en-US" dirty="0"/>
              <a:t>. </a:t>
            </a:r>
            <a:r>
              <a:rPr lang="en-US" dirty="0" err="1"/>
              <a:t>Especialmente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momento</a:t>
            </a:r>
            <a:r>
              <a:rPr lang="en-US" dirty="0"/>
              <a:t> actual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b="1" dirty="0"/>
              <a:t>concurso de </a:t>
            </a:r>
            <a:r>
              <a:rPr lang="en-US" b="1" dirty="0" err="1"/>
              <a:t>promoción</a:t>
            </a:r>
            <a:r>
              <a:rPr lang="en-US" b="1" dirty="0"/>
              <a:t> </a:t>
            </a:r>
            <a:r>
              <a:rPr lang="en-US" b="1" dirty="0" err="1"/>
              <a:t>en</a:t>
            </a:r>
            <a:r>
              <a:rPr lang="en-US" b="1" dirty="0"/>
              <a:t> </a:t>
            </a:r>
            <a:r>
              <a:rPr lang="en-US" b="1" dirty="0" err="1"/>
              <a:t>curso</a:t>
            </a:r>
            <a:r>
              <a:rPr lang="en-US" b="1" dirty="0"/>
              <a:t>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44032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" name="Group 164">
            <a:extLst>
              <a:ext uri="{FF2B5EF4-FFF2-40B4-BE49-F238E27FC236}">
                <a16:creationId xmlns:a16="http://schemas.microsoft.com/office/drawing/2014/main" id="{F27737A0-D7E0-4415-8E90-FD4F69E76C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66" name="Freeform 11">
              <a:extLst>
                <a:ext uri="{FF2B5EF4-FFF2-40B4-BE49-F238E27FC236}">
                  <a16:creationId xmlns:a16="http://schemas.microsoft.com/office/drawing/2014/main" id="{506CE375-B39D-4C51-A858-F4A3833110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67" name="Freeform 12">
              <a:extLst>
                <a:ext uri="{FF2B5EF4-FFF2-40B4-BE49-F238E27FC236}">
                  <a16:creationId xmlns:a16="http://schemas.microsoft.com/office/drawing/2014/main" id="{64EA8B46-395C-41F6-BE09-548B108098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68" name="Freeform 13">
              <a:extLst>
                <a:ext uri="{FF2B5EF4-FFF2-40B4-BE49-F238E27FC236}">
                  <a16:creationId xmlns:a16="http://schemas.microsoft.com/office/drawing/2014/main" id="{BC7EDC6D-8B00-48D9-B8FD-9B5285FB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69" name="Freeform 14">
              <a:extLst>
                <a:ext uri="{FF2B5EF4-FFF2-40B4-BE49-F238E27FC236}">
                  <a16:creationId xmlns:a16="http://schemas.microsoft.com/office/drawing/2014/main" id="{DE4BD3C3-5C1B-4305-BFA1-9054820BDD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70" name="Freeform 15">
              <a:extLst>
                <a:ext uri="{FF2B5EF4-FFF2-40B4-BE49-F238E27FC236}">
                  <a16:creationId xmlns:a16="http://schemas.microsoft.com/office/drawing/2014/main" id="{4635ED79-E821-4CFD-9F97-D6137E5DCA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71" name="Freeform 16">
              <a:extLst>
                <a:ext uri="{FF2B5EF4-FFF2-40B4-BE49-F238E27FC236}">
                  <a16:creationId xmlns:a16="http://schemas.microsoft.com/office/drawing/2014/main" id="{92FD5F9A-0D1B-4304-AC95-EA6A4E70E4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72" name="Freeform 17">
              <a:extLst>
                <a:ext uri="{FF2B5EF4-FFF2-40B4-BE49-F238E27FC236}">
                  <a16:creationId xmlns:a16="http://schemas.microsoft.com/office/drawing/2014/main" id="{E9BB96F9-6F99-413C-909E-6FCF017C1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73" name="Freeform 18">
              <a:extLst>
                <a:ext uri="{FF2B5EF4-FFF2-40B4-BE49-F238E27FC236}">
                  <a16:creationId xmlns:a16="http://schemas.microsoft.com/office/drawing/2014/main" id="{1CCAEE3F-DFD6-4F56-91DF-94C71526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74" name="Freeform 19">
              <a:extLst>
                <a:ext uri="{FF2B5EF4-FFF2-40B4-BE49-F238E27FC236}">
                  <a16:creationId xmlns:a16="http://schemas.microsoft.com/office/drawing/2014/main" id="{A9965128-6557-433B-B75B-BDF307311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75" name="Freeform 20">
              <a:extLst>
                <a:ext uri="{FF2B5EF4-FFF2-40B4-BE49-F238E27FC236}">
                  <a16:creationId xmlns:a16="http://schemas.microsoft.com/office/drawing/2014/main" id="{6ACA7D22-11B5-4768-B195-51BF6E7C16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76" name="Freeform 21">
              <a:extLst>
                <a:ext uri="{FF2B5EF4-FFF2-40B4-BE49-F238E27FC236}">
                  <a16:creationId xmlns:a16="http://schemas.microsoft.com/office/drawing/2014/main" id="{A10AD997-8BE7-4F95-8B7C-4E59DA1AC5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77" name="Freeform 22">
              <a:extLst>
                <a:ext uri="{FF2B5EF4-FFF2-40B4-BE49-F238E27FC236}">
                  <a16:creationId xmlns:a16="http://schemas.microsoft.com/office/drawing/2014/main" id="{DE270B5A-1647-4C9C-BA5F-6BC559F869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57D8AB18-1DD7-4D60-B9FA-190B47BB26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157"/>
            <a:ext cx="2356675" cy="6853096"/>
            <a:chOff x="6627813" y="195610"/>
            <a:chExt cx="1952625" cy="5678141"/>
          </a:xfrm>
        </p:grpSpPr>
        <p:sp>
          <p:nvSpPr>
            <p:cNvPr id="180" name="Freeform 27">
              <a:extLst>
                <a:ext uri="{FF2B5EF4-FFF2-40B4-BE49-F238E27FC236}">
                  <a16:creationId xmlns:a16="http://schemas.microsoft.com/office/drawing/2014/main" id="{AE3C8994-22F6-4B7D-B50B-80ECD1E2AF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81" name="Freeform 28">
              <a:extLst>
                <a:ext uri="{FF2B5EF4-FFF2-40B4-BE49-F238E27FC236}">
                  <a16:creationId xmlns:a16="http://schemas.microsoft.com/office/drawing/2014/main" id="{DDCDE2FF-5BFC-4807-AB1E-D6928F8F46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82" name="Freeform 29">
              <a:extLst>
                <a:ext uri="{FF2B5EF4-FFF2-40B4-BE49-F238E27FC236}">
                  <a16:creationId xmlns:a16="http://schemas.microsoft.com/office/drawing/2014/main" id="{63EF93F1-6EAF-4409-A623-76533740E1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83" name="Freeform 30">
              <a:extLst>
                <a:ext uri="{FF2B5EF4-FFF2-40B4-BE49-F238E27FC236}">
                  <a16:creationId xmlns:a16="http://schemas.microsoft.com/office/drawing/2014/main" id="{ED3B5256-3F5C-4FDE-8A9A-5A124E92BA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84" name="Freeform 31">
              <a:extLst>
                <a:ext uri="{FF2B5EF4-FFF2-40B4-BE49-F238E27FC236}">
                  <a16:creationId xmlns:a16="http://schemas.microsoft.com/office/drawing/2014/main" id="{ED5D4282-BFB9-4BFC-A20D-18E1C4EEA6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85" name="Freeform 32">
              <a:extLst>
                <a:ext uri="{FF2B5EF4-FFF2-40B4-BE49-F238E27FC236}">
                  <a16:creationId xmlns:a16="http://schemas.microsoft.com/office/drawing/2014/main" id="{3E6394EB-0752-433A-BA70-AF42B45F17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86" name="Freeform 33">
              <a:extLst>
                <a:ext uri="{FF2B5EF4-FFF2-40B4-BE49-F238E27FC236}">
                  <a16:creationId xmlns:a16="http://schemas.microsoft.com/office/drawing/2014/main" id="{DF27BE5F-DA8D-4260-9D0D-69E9CE1469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87" name="Freeform 34">
              <a:extLst>
                <a:ext uri="{FF2B5EF4-FFF2-40B4-BE49-F238E27FC236}">
                  <a16:creationId xmlns:a16="http://schemas.microsoft.com/office/drawing/2014/main" id="{9A6E5CBE-AE54-40B7-9A00-E3975FEAC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88" name="Freeform 35">
              <a:extLst>
                <a:ext uri="{FF2B5EF4-FFF2-40B4-BE49-F238E27FC236}">
                  <a16:creationId xmlns:a16="http://schemas.microsoft.com/office/drawing/2014/main" id="{6C307890-5461-4D51-ADA6-A3DA6D35B8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89" name="Freeform 36">
              <a:extLst>
                <a:ext uri="{FF2B5EF4-FFF2-40B4-BE49-F238E27FC236}">
                  <a16:creationId xmlns:a16="http://schemas.microsoft.com/office/drawing/2014/main" id="{3F9B7E4B-6412-4B97-AD48-30B1F61F3B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90" name="Freeform 37">
              <a:extLst>
                <a:ext uri="{FF2B5EF4-FFF2-40B4-BE49-F238E27FC236}">
                  <a16:creationId xmlns:a16="http://schemas.microsoft.com/office/drawing/2014/main" id="{D345D359-869B-4305-B7D7-0B5C4FDEC1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91" name="Freeform 38">
              <a:extLst>
                <a:ext uri="{FF2B5EF4-FFF2-40B4-BE49-F238E27FC236}">
                  <a16:creationId xmlns:a16="http://schemas.microsoft.com/office/drawing/2014/main" id="{2F688B27-AEB8-45BD-9597-78A97EE0DD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193" name="Rectangle 192">
            <a:extLst>
              <a:ext uri="{FF2B5EF4-FFF2-40B4-BE49-F238E27FC236}">
                <a16:creationId xmlns:a16="http://schemas.microsoft.com/office/drawing/2014/main" id="{4EB21FA6-8B6A-4699-8408-91E699800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CL"/>
          </a:p>
        </p:txBody>
      </p:sp>
      <p:sp>
        <p:nvSpPr>
          <p:cNvPr id="195" name="Freeform 11">
            <a:extLst>
              <a:ext uri="{FF2B5EF4-FFF2-40B4-BE49-F238E27FC236}">
                <a16:creationId xmlns:a16="http://schemas.microsoft.com/office/drawing/2014/main" id="{664D6319-AE80-458F-A2C6-1F0351266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s-CL"/>
          </a:p>
        </p:txBody>
      </p:sp>
      <p:sp useBgFill="1">
        <p:nvSpPr>
          <p:cNvPr id="197" name="Rectangle 196">
            <a:extLst>
              <a:ext uri="{FF2B5EF4-FFF2-40B4-BE49-F238E27FC236}">
                <a16:creationId xmlns:a16="http://schemas.microsoft.com/office/drawing/2014/main" id="{04341DEF-81B7-4EEC-8909-6F2B6087D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9A5AC064-ADE7-4B0C-8245-B2F1EB5B8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906785" y="228600"/>
            <a:ext cx="2851523" cy="6638625"/>
            <a:chOff x="2487613" y="285750"/>
            <a:chExt cx="2428875" cy="5654676"/>
          </a:xfrm>
        </p:grpSpPr>
        <p:sp>
          <p:nvSpPr>
            <p:cNvPr id="200" name="Freeform 11">
              <a:extLst>
                <a:ext uri="{FF2B5EF4-FFF2-40B4-BE49-F238E27FC236}">
                  <a16:creationId xmlns:a16="http://schemas.microsoft.com/office/drawing/2014/main" id="{E37B7EBB-C9FD-4E5D-BD7F-BB6092F9A5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201" name="Freeform 12">
              <a:extLst>
                <a:ext uri="{FF2B5EF4-FFF2-40B4-BE49-F238E27FC236}">
                  <a16:creationId xmlns:a16="http://schemas.microsoft.com/office/drawing/2014/main" id="{C8B2AE09-B233-4FDA-B631-5206203CA5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202" name="Freeform 13">
              <a:extLst>
                <a:ext uri="{FF2B5EF4-FFF2-40B4-BE49-F238E27FC236}">
                  <a16:creationId xmlns:a16="http://schemas.microsoft.com/office/drawing/2014/main" id="{88F32931-9845-458F-B8F8-8E78CCEE75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203" name="Freeform 14">
              <a:extLst>
                <a:ext uri="{FF2B5EF4-FFF2-40B4-BE49-F238E27FC236}">
                  <a16:creationId xmlns:a16="http://schemas.microsoft.com/office/drawing/2014/main" id="{148BE82D-39C4-48EF-997D-8BFA63F38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204" name="Freeform 15">
              <a:extLst>
                <a:ext uri="{FF2B5EF4-FFF2-40B4-BE49-F238E27FC236}">
                  <a16:creationId xmlns:a16="http://schemas.microsoft.com/office/drawing/2014/main" id="{852DC9DE-9D71-4A37-B4FA-E422171101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205" name="Freeform 16">
              <a:extLst>
                <a:ext uri="{FF2B5EF4-FFF2-40B4-BE49-F238E27FC236}">
                  <a16:creationId xmlns:a16="http://schemas.microsoft.com/office/drawing/2014/main" id="{F47E097E-D860-4834-88D3-8BC8D65074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206" name="Freeform 17">
              <a:extLst>
                <a:ext uri="{FF2B5EF4-FFF2-40B4-BE49-F238E27FC236}">
                  <a16:creationId xmlns:a16="http://schemas.microsoft.com/office/drawing/2014/main" id="{16A387B9-DEF4-466D-9126-83B19CE7B7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207" name="Freeform 18">
              <a:extLst>
                <a:ext uri="{FF2B5EF4-FFF2-40B4-BE49-F238E27FC236}">
                  <a16:creationId xmlns:a16="http://schemas.microsoft.com/office/drawing/2014/main" id="{154CD8CA-8183-40A6-AEF0-5DBAB801B9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208" name="Freeform 19">
              <a:extLst>
                <a:ext uri="{FF2B5EF4-FFF2-40B4-BE49-F238E27FC236}">
                  <a16:creationId xmlns:a16="http://schemas.microsoft.com/office/drawing/2014/main" id="{5A88D6FA-1489-4872-9E82-BAE278A57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209" name="Freeform 20">
              <a:extLst>
                <a:ext uri="{FF2B5EF4-FFF2-40B4-BE49-F238E27FC236}">
                  <a16:creationId xmlns:a16="http://schemas.microsoft.com/office/drawing/2014/main" id="{67DE90D4-F72A-4FE4-862E-C424D270D0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210" name="Freeform 21">
              <a:extLst>
                <a:ext uri="{FF2B5EF4-FFF2-40B4-BE49-F238E27FC236}">
                  <a16:creationId xmlns:a16="http://schemas.microsoft.com/office/drawing/2014/main" id="{5A3D158C-2B8A-4243-A03E-63081E2048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211" name="Freeform 22">
              <a:extLst>
                <a:ext uri="{FF2B5EF4-FFF2-40B4-BE49-F238E27FC236}">
                  <a16:creationId xmlns:a16="http://schemas.microsoft.com/office/drawing/2014/main" id="{E3129423-824E-4B81-A87E-447D1E3A8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A49E48F8-A2B8-4478-8AC8-5E209D09A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47733" y="-786"/>
            <a:ext cx="2356675" cy="6854040"/>
            <a:chOff x="6627813" y="194833"/>
            <a:chExt cx="1952625" cy="5678918"/>
          </a:xfrm>
        </p:grpSpPr>
        <p:sp>
          <p:nvSpPr>
            <p:cNvPr id="214" name="Freeform 27">
              <a:extLst>
                <a:ext uri="{FF2B5EF4-FFF2-40B4-BE49-F238E27FC236}">
                  <a16:creationId xmlns:a16="http://schemas.microsoft.com/office/drawing/2014/main" id="{0847DF35-E732-4994-9178-C716F67AC6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215" name="Freeform 28">
              <a:extLst>
                <a:ext uri="{FF2B5EF4-FFF2-40B4-BE49-F238E27FC236}">
                  <a16:creationId xmlns:a16="http://schemas.microsoft.com/office/drawing/2014/main" id="{4587982D-A0D3-4EE2-8CEF-37993A51E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216" name="Freeform 29">
              <a:extLst>
                <a:ext uri="{FF2B5EF4-FFF2-40B4-BE49-F238E27FC236}">
                  <a16:creationId xmlns:a16="http://schemas.microsoft.com/office/drawing/2014/main" id="{BB673465-572A-42D0-BD59-7EC8540B58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217" name="Freeform 30">
              <a:extLst>
                <a:ext uri="{FF2B5EF4-FFF2-40B4-BE49-F238E27FC236}">
                  <a16:creationId xmlns:a16="http://schemas.microsoft.com/office/drawing/2014/main" id="{A4FC5299-7FE6-4E03-8940-7DE35873E7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218" name="Freeform 31">
              <a:extLst>
                <a:ext uri="{FF2B5EF4-FFF2-40B4-BE49-F238E27FC236}">
                  <a16:creationId xmlns:a16="http://schemas.microsoft.com/office/drawing/2014/main" id="{86E2AF04-90CB-449E-AB7A-D102359836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219" name="Freeform 32">
              <a:extLst>
                <a:ext uri="{FF2B5EF4-FFF2-40B4-BE49-F238E27FC236}">
                  <a16:creationId xmlns:a16="http://schemas.microsoft.com/office/drawing/2014/main" id="{C11C6385-7122-4AD4-AE84-D76BCB361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220" name="Freeform 33">
              <a:extLst>
                <a:ext uri="{FF2B5EF4-FFF2-40B4-BE49-F238E27FC236}">
                  <a16:creationId xmlns:a16="http://schemas.microsoft.com/office/drawing/2014/main" id="{D487FA13-07EC-4E0F-B832-08E2BCC2F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221" name="Freeform 34">
              <a:extLst>
                <a:ext uri="{FF2B5EF4-FFF2-40B4-BE49-F238E27FC236}">
                  <a16:creationId xmlns:a16="http://schemas.microsoft.com/office/drawing/2014/main" id="{9F4E74A1-DFE6-4E08-8F2F-B4BBEA92F8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222" name="Freeform 35">
              <a:extLst>
                <a:ext uri="{FF2B5EF4-FFF2-40B4-BE49-F238E27FC236}">
                  <a16:creationId xmlns:a16="http://schemas.microsoft.com/office/drawing/2014/main" id="{13CC4D3F-FA7A-4C14-BDC3-BC2BB704DB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223" name="Freeform 36">
              <a:extLst>
                <a:ext uri="{FF2B5EF4-FFF2-40B4-BE49-F238E27FC236}">
                  <a16:creationId xmlns:a16="http://schemas.microsoft.com/office/drawing/2014/main" id="{1B592E45-964E-4F95-9828-EFC8B12D59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224" name="Freeform 37">
              <a:extLst>
                <a:ext uri="{FF2B5EF4-FFF2-40B4-BE49-F238E27FC236}">
                  <a16:creationId xmlns:a16="http://schemas.microsoft.com/office/drawing/2014/main" id="{BCE85C42-D558-4570-A659-2A22AE3F61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225" name="Freeform 38">
              <a:extLst>
                <a:ext uri="{FF2B5EF4-FFF2-40B4-BE49-F238E27FC236}">
                  <a16:creationId xmlns:a16="http://schemas.microsoft.com/office/drawing/2014/main" id="{9EAFB9C6-4F7C-4206-9FAC-19FA844068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227" name="Rectangle 226">
            <a:extLst>
              <a:ext uri="{FF2B5EF4-FFF2-40B4-BE49-F238E27FC236}">
                <a16:creationId xmlns:a16="http://schemas.microsoft.com/office/drawing/2014/main" id="{911A4BE3-B040-48E2-8AC0-783C1FA59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1632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CL"/>
          </a:p>
        </p:txBody>
      </p:sp>
      <p:sp>
        <p:nvSpPr>
          <p:cNvPr id="229" name="Freeform 11">
            <a:extLst>
              <a:ext uri="{FF2B5EF4-FFF2-40B4-BE49-F238E27FC236}">
                <a16:creationId xmlns:a16="http://schemas.microsoft.com/office/drawing/2014/main" id="{2B22D258-32DB-4A09-A867-02C497F2B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2716320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s-CL"/>
          </a:p>
        </p:txBody>
      </p:sp>
      <p:graphicFrame>
        <p:nvGraphicFramePr>
          <p:cNvPr id="78" name="CuadroTexto 2">
            <a:extLst>
              <a:ext uri="{FF2B5EF4-FFF2-40B4-BE49-F238E27FC236}">
                <a16:creationId xmlns:a16="http://schemas.microsoft.com/office/drawing/2014/main" id="{EC0EA169-EAA1-61F8-A80E-7A32355292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2213999"/>
              </p:ext>
            </p:extLst>
          </p:nvPr>
        </p:nvGraphicFramePr>
        <p:xfrm>
          <a:off x="3899429" y="1309267"/>
          <a:ext cx="7824668" cy="4361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0248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>
            <a:extLst>
              <a:ext uri="{FF2B5EF4-FFF2-40B4-BE49-F238E27FC236}">
                <a16:creationId xmlns:a16="http://schemas.microsoft.com/office/drawing/2014/main" id="{F5C624B6-8015-4ADC-901F-019368E846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66" name="Freeform 11">
              <a:extLst>
                <a:ext uri="{FF2B5EF4-FFF2-40B4-BE49-F238E27FC236}">
                  <a16:creationId xmlns:a16="http://schemas.microsoft.com/office/drawing/2014/main" id="{26A2E7E0-2843-46B8-93BE-1550A02114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67" name="Freeform 12">
              <a:extLst>
                <a:ext uri="{FF2B5EF4-FFF2-40B4-BE49-F238E27FC236}">
                  <a16:creationId xmlns:a16="http://schemas.microsoft.com/office/drawing/2014/main" id="{C3DFCF24-8DB5-4AE5-835B-BB70A1E32A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68" name="Freeform 13">
              <a:extLst>
                <a:ext uri="{FF2B5EF4-FFF2-40B4-BE49-F238E27FC236}">
                  <a16:creationId xmlns:a16="http://schemas.microsoft.com/office/drawing/2014/main" id="{3FB42478-59FA-4431-9B53-77F5C49C96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69" name="Freeform 14">
              <a:extLst>
                <a:ext uri="{FF2B5EF4-FFF2-40B4-BE49-F238E27FC236}">
                  <a16:creationId xmlns:a16="http://schemas.microsoft.com/office/drawing/2014/main" id="{32CD15BE-F5F1-457C-A6D8-FD8E2DB04F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70" name="Freeform 15">
              <a:extLst>
                <a:ext uri="{FF2B5EF4-FFF2-40B4-BE49-F238E27FC236}">
                  <a16:creationId xmlns:a16="http://schemas.microsoft.com/office/drawing/2014/main" id="{B1E7B2B0-B0C3-4108-8719-7FF23E012C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71" name="Freeform 16">
              <a:extLst>
                <a:ext uri="{FF2B5EF4-FFF2-40B4-BE49-F238E27FC236}">
                  <a16:creationId xmlns:a16="http://schemas.microsoft.com/office/drawing/2014/main" id="{64C23534-7391-4D96-850B-D313FFDE05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72" name="Freeform 17">
              <a:extLst>
                <a:ext uri="{FF2B5EF4-FFF2-40B4-BE49-F238E27FC236}">
                  <a16:creationId xmlns:a16="http://schemas.microsoft.com/office/drawing/2014/main" id="{87C0B909-7094-43DE-B429-83F84713B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73" name="Freeform 18">
              <a:extLst>
                <a:ext uri="{FF2B5EF4-FFF2-40B4-BE49-F238E27FC236}">
                  <a16:creationId xmlns:a16="http://schemas.microsoft.com/office/drawing/2014/main" id="{8A38F05B-4643-448F-B81B-943E0D7A84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74" name="Freeform 19">
              <a:extLst>
                <a:ext uri="{FF2B5EF4-FFF2-40B4-BE49-F238E27FC236}">
                  <a16:creationId xmlns:a16="http://schemas.microsoft.com/office/drawing/2014/main" id="{A018DEBF-5D49-4F03-95F7-87F9140D32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75" name="Freeform 20">
              <a:extLst>
                <a:ext uri="{FF2B5EF4-FFF2-40B4-BE49-F238E27FC236}">
                  <a16:creationId xmlns:a16="http://schemas.microsoft.com/office/drawing/2014/main" id="{2B69596C-3B0A-453A-B995-237D38EF49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76" name="Freeform 21">
              <a:extLst>
                <a:ext uri="{FF2B5EF4-FFF2-40B4-BE49-F238E27FC236}">
                  <a16:creationId xmlns:a16="http://schemas.microsoft.com/office/drawing/2014/main" id="{2FEAB0CC-A995-4828-BD44-A4C92BF92F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77" name="Freeform 22">
              <a:extLst>
                <a:ext uri="{FF2B5EF4-FFF2-40B4-BE49-F238E27FC236}">
                  <a16:creationId xmlns:a16="http://schemas.microsoft.com/office/drawing/2014/main" id="{D1188175-70FF-4B3F-A72C-F8344F9374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7CD96805-F42E-43A2-8B19-4B4B4B6870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157"/>
            <a:ext cx="2356675" cy="6853096"/>
            <a:chOff x="6627813" y="195610"/>
            <a:chExt cx="1952625" cy="5678141"/>
          </a:xfrm>
        </p:grpSpPr>
        <p:sp>
          <p:nvSpPr>
            <p:cNvPr id="80" name="Freeform 27">
              <a:extLst>
                <a:ext uri="{FF2B5EF4-FFF2-40B4-BE49-F238E27FC236}">
                  <a16:creationId xmlns:a16="http://schemas.microsoft.com/office/drawing/2014/main" id="{42A8F4BD-2C91-4AF2-9B89-CCD705322D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81" name="Freeform 28">
              <a:extLst>
                <a:ext uri="{FF2B5EF4-FFF2-40B4-BE49-F238E27FC236}">
                  <a16:creationId xmlns:a16="http://schemas.microsoft.com/office/drawing/2014/main" id="{CAF0E8F1-102B-4CED-8682-C40775A07E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82" name="Freeform 29">
              <a:extLst>
                <a:ext uri="{FF2B5EF4-FFF2-40B4-BE49-F238E27FC236}">
                  <a16:creationId xmlns:a16="http://schemas.microsoft.com/office/drawing/2014/main" id="{B7E98A2C-C27C-4D3E-9C8E-A8DFFB96BE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83" name="Freeform 30">
              <a:extLst>
                <a:ext uri="{FF2B5EF4-FFF2-40B4-BE49-F238E27FC236}">
                  <a16:creationId xmlns:a16="http://schemas.microsoft.com/office/drawing/2014/main" id="{AC5F5B21-8161-4AF0-AFC6-8C0BB900F0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84" name="Freeform 31">
              <a:extLst>
                <a:ext uri="{FF2B5EF4-FFF2-40B4-BE49-F238E27FC236}">
                  <a16:creationId xmlns:a16="http://schemas.microsoft.com/office/drawing/2014/main" id="{444CB1B2-C390-427E-918E-5DDA48D5F7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85" name="Freeform 32">
              <a:extLst>
                <a:ext uri="{FF2B5EF4-FFF2-40B4-BE49-F238E27FC236}">
                  <a16:creationId xmlns:a16="http://schemas.microsoft.com/office/drawing/2014/main" id="{9DB47AFF-0B7D-4B02-964B-D591DEBCF3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86" name="Freeform 33">
              <a:extLst>
                <a:ext uri="{FF2B5EF4-FFF2-40B4-BE49-F238E27FC236}">
                  <a16:creationId xmlns:a16="http://schemas.microsoft.com/office/drawing/2014/main" id="{AC2036E8-8248-42AF-BC81-7C345B9EF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87" name="Freeform 34">
              <a:extLst>
                <a:ext uri="{FF2B5EF4-FFF2-40B4-BE49-F238E27FC236}">
                  <a16:creationId xmlns:a16="http://schemas.microsoft.com/office/drawing/2014/main" id="{6EAC27B8-BE4A-452F-961E-AA3C936388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88" name="Freeform 35">
              <a:extLst>
                <a:ext uri="{FF2B5EF4-FFF2-40B4-BE49-F238E27FC236}">
                  <a16:creationId xmlns:a16="http://schemas.microsoft.com/office/drawing/2014/main" id="{B983A26D-CABB-4FAC-B9F3-CE49FBE1FF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89" name="Freeform 36">
              <a:extLst>
                <a:ext uri="{FF2B5EF4-FFF2-40B4-BE49-F238E27FC236}">
                  <a16:creationId xmlns:a16="http://schemas.microsoft.com/office/drawing/2014/main" id="{3D0C2F7F-F20C-4B90-9316-8F57AF20E0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90" name="Freeform 37">
              <a:extLst>
                <a:ext uri="{FF2B5EF4-FFF2-40B4-BE49-F238E27FC236}">
                  <a16:creationId xmlns:a16="http://schemas.microsoft.com/office/drawing/2014/main" id="{8136D227-371A-489A-87B5-CA4CC60868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91" name="Freeform 38">
              <a:extLst>
                <a:ext uri="{FF2B5EF4-FFF2-40B4-BE49-F238E27FC236}">
                  <a16:creationId xmlns:a16="http://schemas.microsoft.com/office/drawing/2014/main" id="{8FF14CE4-AEE0-43E1-B363-024A64C472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93" name="Rectangle 92">
            <a:extLst>
              <a:ext uri="{FF2B5EF4-FFF2-40B4-BE49-F238E27FC236}">
                <a16:creationId xmlns:a16="http://schemas.microsoft.com/office/drawing/2014/main" id="{FC51DF5C-9611-4217-9C87-B1BA1BFAB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CL"/>
          </a:p>
        </p:txBody>
      </p:sp>
      <p:sp>
        <p:nvSpPr>
          <p:cNvPr id="95" name="Freeform 11">
            <a:extLst>
              <a:ext uri="{FF2B5EF4-FFF2-40B4-BE49-F238E27FC236}">
                <a16:creationId xmlns:a16="http://schemas.microsoft.com/office/drawing/2014/main" id="{F1E5C2E7-30C4-47BD-A0C7-169C7A5F26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s-CL"/>
          </a:p>
        </p:txBody>
      </p:sp>
      <p:sp useBgFill="1">
        <p:nvSpPr>
          <p:cNvPr id="97" name="Rectangle 96">
            <a:extLst>
              <a:ext uri="{FF2B5EF4-FFF2-40B4-BE49-F238E27FC236}">
                <a16:creationId xmlns:a16="http://schemas.microsoft.com/office/drawing/2014/main" id="{341901B5-54FD-4B44-A07E-D651282DF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A61D32D-0285-BA7F-6DEF-B9FE29C4D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897" y="624110"/>
            <a:ext cx="9712998" cy="128089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i="1"/>
              <a:t>¿Qué es la Carrera Funcionaria?</a:t>
            </a:r>
            <a:br>
              <a:rPr lang="en-US"/>
            </a:br>
            <a:endParaRPr lang="en-US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27405D71-C37E-449D-A61C-11064F760A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CL"/>
          </a:p>
        </p:txBody>
      </p:sp>
      <p:sp>
        <p:nvSpPr>
          <p:cNvPr id="101" name="Freeform 11">
            <a:extLst>
              <a:ext uri="{FF2B5EF4-FFF2-40B4-BE49-F238E27FC236}">
                <a16:creationId xmlns:a16="http://schemas.microsoft.com/office/drawing/2014/main" id="{6C97661C-87C2-4FD2-AE84-0FA740CF5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s-CL"/>
          </a:p>
        </p:txBody>
      </p:sp>
      <p:graphicFrame>
        <p:nvGraphicFramePr>
          <p:cNvPr id="61" name="CuadroTexto 3">
            <a:extLst>
              <a:ext uri="{FF2B5EF4-FFF2-40B4-BE49-F238E27FC236}">
                <a16:creationId xmlns:a16="http://schemas.microsoft.com/office/drawing/2014/main" id="{597D9186-BD85-BE3B-3F26-6DC131BAAA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3610695"/>
              </p:ext>
            </p:extLst>
          </p:nvPr>
        </p:nvGraphicFramePr>
        <p:xfrm>
          <a:off x="1794897" y="2222983"/>
          <a:ext cx="8987404" cy="3653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1962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roup 89">
            <a:extLst>
              <a:ext uri="{FF2B5EF4-FFF2-40B4-BE49-F238E27FC236}">
                <a16:creationId xmlns:a16="http://schemas.microsoft.com/office/drawing/2014/main" id="{259C671B-1B22-4141-A9C0-2E7941FDA7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91" name="Freeform 11">
              <a:extLst>
                <a:ext uri="{FF2B5EF4-FFF2-40B4-BE49-F238E27FC236}">
                  <a16:creationId xmlns:a16="http://schemas.microsoft.com/office/drawing/2014/main" id="{7B2F5A4B-FA0F-4625-82F7-1D3F11281B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92" name="Freeform 12">
              <a:extLst>
                <a:ext uri="{FF2B5EF4-FFF2-40B4-BE49-F238E27FC236}">
                  <a16:creationId xmlns:a16="http://schemas.microsoft.com/office/drawing/2014/main" id="{9ACB0BAE-722F-4C91-8C2A-44EF768E83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93" name="Freeform 13">
              <a:extLst>
                <a:ext uri="{FF2B5EF4-FFF2-40B4-BE49-F238E27FC236}">
                  <a16:creationId xmlns:a16="http://schemas.microsoft.com/office/drawing/2014/main" id="{C3AC4D9F-59AC-421A-9FF3-C936CEC439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94" name="Freeform 14">
              <a:extLst>
                <a:ext uri="{FF2B5EF4-FFF2-40B4-BE49-F238E27FC236}">
                  <a16:creationId xmlns:a16="http://schemas.microsoft.com/office/drawing/2014/main" id="{797BCE03-677D-4D65-A4D1-1FD721DD5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95" name="Freeform 15">
              <a:extLst>
                <a:ext uri="{FF2B5EF4-FFF2-40B4-BE49-F238E27FC236}">
                  <a16:creationId xmlns:a16="http://schemas.microsoft.com/office/drawing/2014/main" id="{D007E5D0-0B4E-4094-988C-9917146C2D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96" name="Freeform 16">
              <a:extLst>
                <a:ext uri="{FF2B5EF4-FFF2-40B4-BE49-F238E27FC236}">
                  <a16:creationId xmlns:a16="http://schemas.microsoft.com/office/drawing/2014/main" id="{024DB804-C06B-4A0A-AC43-6BCCB7D760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97" name="Freeform 17">
              <a:extLst>
                <a:ext uri="{FF2B5EF4-FFF2-40B4-BE49-F238E27FC236}">
                  <a16:creationId xmlns:a16="http://schemas.microsoft.com/office/drawing/2014/main" id="{B51DC17A-305E-486E-A527-5E8068E9EF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98" name="Freeform 18">
              <a:extLst>
                <a:ext uri="{FF2B5EF4-FFF2-40B4-BE49-F238E27FC236}">
                  <a16:creationId xmlns:a16="http://schemas.microsoft.com/office/drawing/2014/main" id="{B6CCA716-6D46-4523-BF96-FF1B0C5464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99" name="Freeform 19">
              <a:extLst>
                <a:ext uri="{FF2B5EF4-FFF2-40B4-BE49-F238E27FC236}">
                  <a16:creationId xmlns:a16="http://schemas.microsoft.com/office/drawing/2014/main" id="{E632B09A-D30C-4268-B28B-ACD6127630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00" name="Freeform 20">
              <a:extLst>
                <a:ext uri="{FF2B5EF4-FFF2-40B4-BE49-F238E27FC236}">
                  <a16:creationId xmlns:a16="http://schemas.microsoft.com/office/drawing/2014/main" id="{5FC839A4-228B-4EC0-8AF4-D8E38ECE67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01" name="Freeform 21">
              <a:extLst>
                <a:ext uri="{FF2B5EF4-FFF2-40B4-BE49-F238E27FC236}">
                  <a16:creationId xmlns:a16="http://schemas.microsoft.com/office/drawing/2014/main" id="{A8FFB1A1-5BB5-4551-87CD-F3365E6FE9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02" name="Freeform 22">
              <a:extLst>
                <a:ext uri="{FF2B5EF4-FFF2-40B4-BE49-F238E27FC236}">
                  <a16:creationId xmlns:a16="http://schemas.microsoft.com/office/drawing/2014/main" id="{D05AF173-8E70-41FA-9254-DF9AC3DDA2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1D56A4CE-A3F4-4CFF-9A65-C029AC17B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105" name="Freeform 27">
              <a:extLst>
                <a:ext uri="{FF2B5EF4-FFF2-40B4-BE49-F238E27FC236}">
                  <a16:creationId xmlns:a16="http://schemas.microsoft.com/office/drawing/2014/main" id="{DF669161-0B30-4C76-96BF-962027487D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06" name="Freeform 28">
              <a:extLst>
                <a:ext uri="{FF2B5EF4-FFF2-40B4-BE49-F238E27FC236}">
                  <a16:creationId xmlns:a16="http://schemas.microsoft.com/office/drawing/2014/main" id="{A5232353-CF7C-44DD-8BEE-1C8FF54CDD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07" name="Freeform 29">
              <a:extLst>
                <a:ext uri="{FF2B5EF4-FFF2-40B4-BE49-F238E27FC236}">
                  <a16:creationId xmlns:a16="http://schemas.microsoft.com/office/drawing/2014/main" id="{AEA6CAE2-8741-4E88-A632-69C2B2EC5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08" name="Freeform 30">
              <a:extLst>
                <a:ext uri="{FF2B5EF4-FFF2-40B4-BE49-F238E27FC236}">
                  <a16:creationId xmlns:a16="http://schemas.microsoft.com/office/drawing/2014/main" id="{014AC37D-4388-4AE6-9D4D-CCD99A608C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09" name="Freeform 31">
              <a:extLst>
                <a:ext uri="{FF2B5EF4-FFF2-40B4-BE49-F238E27FC236}">
                  <a16:creationId xmlns:a16="http://schemas.microsoft.com/office/drawing/2014/main" id="{7FE084B0-333E-4F7C-83F1-F7D132527D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10" name="Freeform 32">
              <a:extLst>
                <a:ext uri="{FF2B5EF4-FFF2-40B4-BE49-F238E27FC236}">
                  <a16:creationId xmlns:a16="http://schemas.microsoft.com/office/drawing/2014/main" id="{FDCFCB98-2E3A-4227-823C-80489BB284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11" name="Freeform 33">
              <a:extLst>
                <a:ext uri="{FF2B5EF4-FFF2-40B4-BE49-F238E27FC236}">
                  <a16:creationId xmlns:a16="http://schemas.microsoft.com/office/drawing/2014/main" id="{252F94DE-A6A3-4463-BE05-34281F1C87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12" name="Freeform 34">
              <a:extLst>
                <a:ext uri="{FF2B5EF4-FFF2-40B4-BE49-F238E27FC236}">
                  <a16:creationId xmlns:a16="http://schemas.microsoft.com/office/drawing/2014/main" id="{16EA21FA-886F-43CF-9D44-C1342F3055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13" name="Freeform 35">
              <a:extLst>
                <a:ext uri="{FF2B5EF4-FFF2-40B4-BE49-F238E27FC236}">
                  <a16:creationId xmlns:a16="http://schemas.microsoft.com/office/drawing/2014/main" id="{88C821A5-BCF7-47FE-894F-0ADC5FDB28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14" name="Freeform 36">
              <a:extLst>
                <a:ext uri="{FF2B5EF4-FFF2-40B4-BE49-F238E27FC236}">
                  <a16:creationId xmlns:a16="http://schemas.microsoft.com/office/drawing/2014/main" id="{F8337ECE-206A-472E-AFC4-0F230C91E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15" name="Freeform 37">
              <a:extLst>
                <a:ext uri="{FF2B5EF4-FFF2-40B4-BE49-F238E27FC236}">
                  <a16:creationId xmlns:a16="http://schemas.microsoft.com/office/drawing/2014/main" id="{90BB2EC4-D043-4B43-87E7-723A787EE8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16" name="Freeform 38">
              <a:extLst>
                <a:ext uri="{FF2B5EF4-FFF2-40B4-BE49-F238E27FC236}">
                  <a16:creationId xmlns:a16="http://schemas.microsoft.com/office/drawing/2014/main" id="{04013015-AF71-47BC-BE4D-ED9EFA24FF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118" name="Rectangle 117">
            <a:extLst>
              <a:ext uri="{FF2B5EF4-FFF2-40B4-BE49-F238E27FC236}">
                <a16:creationId xmlns:a16="http://schemas.microsoft.com/office/drawing/2014/main" id="{71B30B18-D920-4E3E-B931-1F310244C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CL"/>
          </a:p>
        </p:txBody>
      </p:sp>
      <p:sp>
        <p:nvSpPr>
          <p:cNvPr id="120" name="Freeform 11">
            <a:extLst>
              <a:ext uri="{FF2B5EF4-FFF2-40B4-BE49-F238E27FC236}">
                <a16:creationId xmlns:a16="http://schemas.microsoft.com/office/drawing/2014/main" id="{C70EF50A-66E6-460A-8AF9-47A10D0D99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s-CL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FBDDE715-DC1D-4B19-9FCF-8B62FCE8E6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059D4B08-2FD7-4795-B867-90033141C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0FEAB822-F0FD-4704-BB9F-0294145AD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5C56408-03DF-F34C-178A-B65C6E66D2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808013"/>
              </p:ext>
            </p:extLst>
          </p:nvPr>
        </p:nvGraphicFramePr>
        <p:xfrm>
          <a:off x="1120477" y="1279794"/>
          <a:ext cx="9951043" cy="4521313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2596615">
                  <a:extLst>
                    <a:ext uri="{9D8B030D-6E8A-4147-A177-3AD203B41FA5}">
                      <a16:colId xmlns:a16="http://schemas.microsoft.com/office/drawing/2014/main" val="4168236384"/>
                    </a:ext>
                  </a:extLst>
                </a:gridCol>
                <a:gridCol w="3987536">
                  <a:extLst>
                    <a:ext uri="{9D8B030D-6E8A-4147-A177-3AD203B41FA5}">
                      <a16:colId xmlns:a16="http://schemas.microsoft.com/office/drawing/2014/main" val="4173238528"/>
                    </a:ext>
                  </a:extLst>
                </a:gridCol>
                <a:gridCol w="3366892">
                  <a:extLst>
                    <a:ext uri="{9D8B030D-6E8A-4147-A177-3AD203B41FA5}">
                      <a16:colId xmlns:a16="http://schemas.microsoft.com/office/drawing/2014/main" val="3224659611"/>
                    </a:ext>
                  </a:extLst>
                </a:gridCol>
              </a:tblGrid>
              <a:tr h="583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700" kern="100" baseline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Normativa</a:t>
                      </a:r>
                      <a:endParaRPr lang="es-CL" sz="1700" kern="100" baseline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854" marR="73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700" kern="100" baseline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Principales Aspectos</a:t>
                      </a:r>
                      <a:endParaRPr lang="es-CL" sz="1700" kern="100" baseline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854" marR="73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700" kern="100" baseline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Impacto en la Carrera Funcionaria</a:t>
                      </a:r>
                      <a:endParaRPr lang="es-CL" sz="1700" kern="100" baseline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854" marR="73854" marT="0" marB="0"/>
                </a:tc>
                <a:extLst>
                  <a:ext uri="{0D108BD9-81ED-4DB2-BD59-A6C34878D82A}">
                    <a16:rowId xmlns:a16="http://schemas.microsoft.com/office/drawing/2014/main" val="2227135904"/>
                  </a:ext>
                </a:extLst>
              </a:tr>
              <a:tr h="11429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700" kern="100" baseline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Constitución Política de Chile</a:t>
                      </a:r>
                      <a:endParaRPr lang="es-CL" sz="1700" kern="100" baseline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854" marR="738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700" kern="100" baseline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Define la organización básica de la administración pública y garantiza la carrera funcionaria.</a:t>
                      </a:r>
                      <a:endParaRPr lang="es-CL" sz="1700" kern="100" baseline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854" marR="738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700" kern="100" baseline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Establece los principios de igualdad de oportunidades, capacitación y perfeccionamiento.</a:t>
                      </a:r>
                      <a:endParaRPr lang="es-CL" sz="1700" kern="100" baseline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854" marR="73854" marT="0" marB="0"/>
                </a:tc>
                <a:extLst>
                  <a:ext uri="{0D108BD9-81ED-4DB2-BD59-A6C34878D82A}">
                    <a16:rowId xmlns:a16="http://schemas.microsoft.com/office/drawing/2014/main" val="3564574552"/>
                  </a:ext>
                </a:extLst>
              </a:tr>
              <a:tr h="14224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700" kern="100" baseline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Ley N° 18.575 (Orgánica Constitucional)</a:t>
                      </a:r>
                      <a:endParaRPr lang="es-CL" sz="1700" kern="100" baseline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854" marR="738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700" kern="100" baseline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Regula aspectos específicos como ingreso mediante concurso público, carrera basada en mérito, antigüedad e idoneidad, estabilidad laboral, entre otros.</a:t>
                      </a:r>
                      <a:endParaRPr lang="es-CL" sz="1700" kern="100" baseline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854" marR="738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700" kern="100" baseline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Proporciona el marco detallado para la promoción interna, evaluación de desempeño y remuneraciones.</a:t>
                      </a:r>
                      <a:endParaRPr lang="es-CL" sz="1700" kern="100" baseline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854" marR="73854" marT="0" marB="0"/>
                </a:tc>
                <a:extLst>
                  <a:ext uri="{0D108BD9-81ED-4DB2-BD59-A6C34878D82A}">
                    <a16:rowId xmlns:a16="http://schemas.microsoft.com/office/drawing/2014/main" val="1542062751"/>
                  </a:ext>
                </a:extLst>
              </a:tr>
              <a:tr h="11429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700" kern="100" baseline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Estatuto Administrativo (Ley N° 18.834)</a:t>
                      </a:r>
                      <a:endParaRPr lang="es-CL" sz="1700" kern="100" baseline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854" marR="738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700" kern="100" baseline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Establece principios fundamentales de la carrera funcionaria, procedimientos de ingreso, promociones, capacitación, estabilidad y responsabilidades.</a:t>
                      </a:r>
                      <a:endParaRPr lang="es-CL" sz="1700" kern="100" baseline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854" marR="738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700" kern="100" baseline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Define criterios específicos para evaluaciones, promociones y responsabilidades de los funcionarios.</a:t>
                      </a:r>
                      <a:endParaRPr lang="es-CL" sz="1700" kern="100" baseline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854" marR="73854" marT="0" marB="0"/>
                </a:tc>
                <a:extLst>
                  <a:ext uri="{0D108BD9-81ED-4DB2-BD59-A6C34878D82A}">
                    <a16:rowId xmlns:a16="http://schemas.microsoft.com/office/drawing/2014/main" val="2950661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8654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8">
            <a:extLst>
              <a:ext uri="{FF2B5EF4-FFF2-40B4-BE49-F238E27FC236}">
                <a16:creationId xmlns:a16="http://schemas.microsoft.com/office/drawing/2014/main" id="{04E9F44E-02E7-4A97-B7DB-1DB0F1F4E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62" name="Freeform 11">
              <a:extLst>
                <a:ext uri="{FF2B5EF4-FFF2-40B4-BE49-F238E27FC236}">
                  <a16:creationId xmlns:a16="http://schemas.microsoft.com/office/drawing/2014/main" id="{154F2546-BFC4-4B9A-B22A-40C22269F5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63" name="Freeform 12">
              <a:extLst>
                <a:ext uri="{FF2B5EF4-FFF2-40B4-BE49-F238E27FC236}">
                  <a16:creationId xmlns:a16="http://schemas.microsoft.com/office/drawing/2014/main" id="{4BB2355B-3CC7-4F78-AEE5-42361DBF49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64" name="Freeform 13">
              <a:extLst>
                <a:ext uri="{FF2B5EF4-FFF2-40B4-BE49-F238E27FC236}">
                  <a16:creationId xmlns:a16="http://schemas.microsoft.com/office/drawing/2014/main" id="{031B8A19-2FD3-4302-91CF-C8B6F93B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65" name="Freeform 14">
              <a:extLst>
                <a:ext uri="{FF2B5EF4-FFF2-40B4-BE49-F238E27FC236}">
                  <a16:creationId xmlns:a16="http://schemas.microsoft.com/office/drawing/2014/main" id="{73162A24-700C-424E-96EC-86CB156D05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66" name="Freeform 15">
              <a:extLst>
                <a:ext uri="{FF2B5EF4-FFF2-40B4-BE49-F238E27FC236}">
                  <a16:creationId xmlns:a16="http://schemas.microsoft.com/office/drawing/2014/main" id="{1F0C1D92-E435-4491-B392-AB951E055E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67" name="Freeform 16">
              <a:extLst>
                <a:ext uri="{FF2B5EF4-FFF2-40B4-BE49-F238E27FC236}">
                  <a16:creationId xmlns:a16="http://schemas.microsoft.com/office/drawing/2014/main" id="{0212CAD4-9EC5-41A6-B23D-EBA0527104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68" name="Freeform 17">
              <a:extLst>
                <a:ext uri="{FF2B5EF4-FFF2-40B4-BE49-F238E27FC236}">
                  <a16:creationId xmlns:a16="http://schemas.microsoft.com/office/drawing/2014/main" id="{6EFDEEEF-07D4-42EA-BAF2-B6FB6442DD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69" name="Freeform 18">
              <a:extLst>
                <a:ext uri="{FF2B5EF4-FFF2-40B4-BE49-F238E27FC236}">
                  <a16:creationId xmlns:a16="http://schemas.microsoft.com/office/drawing/2014/main" id="{2F4FA7A2-4814-4283-AED6-51BE578606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70" name="Freeform 19">
              <a:extLst>
                <a:ext uri="{FF2B5EF4-FFF2-40B4-BE49-F238E27FC236}">
                  <a16:creationId xmlns:a16="http://schemas.microsoft.com/office/drawing/2014/main" id="{3A80AF23-BF8E-4209-B9DE-1D2A637B4D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71" name="Freeform 20">
              <a:extLst>
                <a:ext uri="{FF2B5EF4-FFF2-40B4-BE49-F238E27FC236}">
                  <a16:creationId xmlns:a16="http://schemas.microsoft.com/office/drawing/2014/main" id="{19128847-0CCA-451D-A00A-2855A4D6D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72" name="Freeform 21">
              <a:extLst>
                <a:ext uri="{FF2B5EF4-FFF2-40B4-BE49-F238E27FC236}">
                  <a16:creationId xmlns:a16="http://schemas.microsoft.com/office/drawing/2014/main" id="{5007ABF4-C6D7-4D5A-B621-E22A6CDE24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73" name="Freeform 22">
              <a:extLst>
                <a:ext uri="{FF2B5EF4-FFF2-40B4-BE49-F238E27FC236}">
                  <a16:creationId xmlns:a16="http://schemas.microsoft.com/office/drawing/2014/main" id="{C626D9E0-6E9C-49D1-9350-E85A88DD35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</p:grpSp>
      <p:grpSp>
        <p:nvGrpSpPr>
          <p:cNvPr id="74" name="Group 22">
            <a:extLst>
              <a:ext uri="{FF2B5EF4-FFF2-40B4-BE49-F238E27FC236}">
                <a16:creationId xmlns:a16="http://schemas.microsoft.com/office/drawing/2014/main" id="{3F22DE9C-F188-48E2-A82C-4434A8EEEA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157"/>
            <a:ext cx="2356675" cy="6853096"/>
            <a:chOff x="6627813" y="195610"/>
            <a:chExt cx="1952625" cy="5678141"/>
          </a:xfrm>
        </p:grpSpPr>
        <p:sp>
          <p:nvSpPr>
            <p:cNvPr id="75" name="Freeform 27">
              <a:extLst>
                <a:ext uri="{FF2B5EF4-FFF2-40B4-BE49-F238E27FC236}">
                  <a16:creationId xmlns:a16="http://schemas.microsoft.com/office/drawing/2014/main" id="{02013AA2-1F55-4C5D-AA37-2F66C2056B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76" name="Freeform 28">
              <a:extLst>
                <a:ext uri="{FF2B5EF4-FFF2-40B4-BE49-F238E27FC236}">
                  <a16:creationId xmlns:a16="http://schemas.microsoft.com/office/drawing/2014/main" id="{1FB61D00-6151-464C-A1C0-2F19F6413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77" name="Freeform 29">
              <a:extLst>
                <a:ext uri="{FF2B5EF4-FFF2-40B4-BE49-F238E27FC236}">
                  <a16:creationId xmlns:a16="http://schemas.microsoft.com/office/drawing/2014/main" id="{A5ED6B64-D948-4BCE-9D88-5BB2FDD8F3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78" name="Freeform 30">
              <a:extLst>
                <a:ext uri="{FF2B5EF4-FFF2-40B4-BE49-F238E27FC236}">
                  <a16:creationId xmlns:a16="http://schemas.microsoft.com/office/drawing/2014/main" id="{F89D4BEB-9156-4620-A774-3B780CC758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79" name="Freeform 31">
              <a:extLst>
                <a:ext uri="{FF2B5EF4-FFF2-40B4-BE49-F238E27FC236}">
                  <a16:creationId xmlns:a16="http://schemas.microsoft.com/office/drawing/2014/main" id="{B4A8D726-AC9C-413C-BA61-279C42A85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80" name="Freeform 32">
              <a:extLst>
                <a:ext uri="{FF2B5EF4-FFF2-40B4-BE49-F238E27FC236}">
                  <a16:creationId xmlns:a16="http://schemas.microsoft.com/office/drawing/2014/main" id="{F17D811C-C413-4847-8A99-0C428A5835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81" name="Freeform 33">
              <a:extLst>
                <a:ext uri="{FF2B5EF4-FFF2-40B4-BE49-F238E27FC236}">
                  <a16:creationId xmlns:a16="http://schemas.microsoft.com/office/drawing/2014/main" id="{75BC74C6-A8D3-43B7-88D6-D36F1C0388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82" name="Freeform 34">
              <a:extLst>
                <a:ext uri="{FF2B5EF4-FFF2-40B4-BE49-F238E27FC236}">
                  <a16:creationId xmlns:a16="http://schemas.microsoft.com/office/drawing/2014/main" id="{57EEDAFB-AA1B-4B29-B0D8-E3F097A308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83" name="Freeform 35">
              <a:extLst>
                <a:ext uri="{FF2B5EF4-FFF2-40B4-BE49-F238E27FC236}">
                  <a16:creationId xmlns:a16="http://schemas.microsoft.com/office/drawing/2014/main" id="{2037E8F3-503E-4F56-81D4-C0058A8556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84" name="Freeform 36">
              <a:extLst>
                <a:ext uri="{FF2B5EF4-FFF2-40B4-BE49-F238E27FC236}">
                  <a16:creationId xmlns:a16="http://schemas.microsoft.com/office/drawing/2014/main" id="{B3B14D57-F75A-402A-B35D-98E84AD685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85" name="Freeform 37">
              <a:extLst>
                <a:ext uri="{FF2B5EF4-FFF2-40B4-BE49-F238E27FC236}">
                  <a16:creationId xmlns:a16="http://schemas.microsoft.com/office/drawing/2014/main" id="{4AFB6E2F-5AF1-4DB0-851C-8F7492A9E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86" name="Freeform 38">
              <a:extLst>
                <a:ext uri="{FF2B5EF4-FFF2-40B4-BE49-F238E27FC236}">
                  <a16:creationId xmlns:a16="http://schemas.microsoft.com/office/drawing/2014/main" id="{6725B281-5E62-47B4-873A-9B1261423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87" name="Rectangle 36">
            <a:extLst>
              <a:ext uri="{FF2B5EF4-FFF2-40B4-BE49-F238E27FC236}">
                <a16:creationId xmlns:a16="http://schemas.microsoft.com/office/drawing/2014/main" id="{6A10670B-6568-4038-91D8-392C78C0CF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CL"/>
          </a:p>
        </p:txBody>
      </p:sp>
      <p:sp>
        <p:nvSpPr>
          <p:cNvPr id="88" name="Freeform 11">
            <a:extLst>
              <a:ext uri="{FF2B5EF4-FFF2-40B4-BE49-F238E27FC236}">
                <a16:creationId xmlns:a16="http://schemas.microsoft.com/office/drawing/2014/main" id="{179DBEAA-367B-4941-8368-15EBD551F6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s-CL"/>
          </a:p>
        </p:txBody>
      </p:sp>
      <p:sp>
        <p:nvSpPr>
          <p:cNvPr id="89" name="Rectangle 40">
            <a:extLst>
              <a:ext uri="{FF2B5EF4-FFF2-40B4-BE49-F238E27FC236}">
                <a16:creationId xmlns:a16="http://schemas.microsoft.com/office/drawing/2014/main" id="{19FE08D8-CEA0-461E-870A-02CD15D9B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0E15FDB-8F3D-DD5B-4A9D-DD616ED66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700" b="1" i="1">
                <a:solidFill>
                  <a:schemeClr val="bg1"/>
                </a:solidFill>
                <a:effectLst/>
              </a:rPr>
              <a:t>Constitución Política de la República de Chile</a:t>
            </a:r>
            <a:br>
              <a:rPr lang="en-US" sz="2700">
                <a:solidFill>
                  <a:schemeClr val="bg1"/>
                </a:solidFill>
                <a:effectLst/>
              </a:rPr>
            </a:br>
            <a:endParaRPr lang="en-US" sz="2700">
              <a:solidFill>
                <a:schemeClr val="bg1"/>
              </a:solidFill>
            </a:endParaRPr>
          </a:p>
        </p:txBody>
      </p:sp>
      <p:sp>
        <p:nvSpPr>
          <p:cNvPr id="90" name="Freeform 11">
            <a:extLst>
              <a:ext uri="{FF2B5EF4-FFF2-40B4-BE49-F238E27FC236}">
                <a16:creationId xmlns:a16="http://schemas.microsoft.com/office/drawing/2014/main" id="{2B982904-A46E-41DF-BA98-61E2300C7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s-CL"/>
          </a:p>
        </p:txBody>
      </p:sp>
      <p:sp useBgFill="1">
        <p:nvSpPr>
          <p:cNvPr id="91" name="Rectangle 44">
            <a:extLst>
              <a:ext uri="{FF2B5EF4-FFF2-40B4-BE49-F238E27FC236}">
                <a16:creationId xmlns:a16="http://schemas.microsoft.com/office/drawing/2014/main" id="{27018161-547E-48F7-A0D9-272C9EA5B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46C6FBC-1073-7470-F1A5-70C7EECBE009}"/>
              </a:ext>
            </a:extLst>
          </p:cNvPr>
          <p:cNvSpPr txBox="1"/>
          <p:nvPr/>
        </p:nvSpPr>
        <p:spPr>
          <a:xfrm>
            <a:off x="4706578" y="1289202"/>
            <a:ext cx="6798033" cy="46220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400" b="1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“</a:t>
            </a:r>
            <a:r>
              <a:rPr lang="en-US" sz="2400" b="1" i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Artículo</a:t>
            </a:r>
            <a:r>
              <a:rPr lang="en-US" sz="2400" b="1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38.- </a:t>
            </a:r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Una ley </a:t>
            </a:r>
            <a:r>
              <a:rPr lang="en-US" sz="2400" i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orgánica</a:t>
            </a:r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400" i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constitucional</a:t>
            </a:r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400" i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determinará</a:t>
            </a:r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la </a:t>
            </a:r>
            <a:r>
              <a:rPr lang="en-US" sz="2400" i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organización</a:t>
            </a:r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400" i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básica</a:t>
            </a:r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de la </a:t>
            </a:r>
            <a:r>
              <a:rPr lang="en-US" sz="2400" i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Administración</a:t>
            </a:r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400" i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Pública</a:t>
            </a:r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, </a:t>
            </a:r>
            <a:r>
              <a:rPr lang="en-US" sz="2400" i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garantizará</a:t>
            </a:r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la </a:t>
            </a:r>
            <a:r>
              <a:rPr lang="en-US" sz="2400" i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carrera</a:t>
            </a:r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400" i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funcionaria</a:t>
            </a:r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y los </a:t>
            </a:r>
            <a:r>
              <a:rPr lang="en-US" sz="2400" i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principios</a:t>
            </a:r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de </a:t>
            </a:r>
            <a:r>
              <a:rPr lang="en-US" sz="2400" i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carácter</a:t>
            </a:r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400" i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técnico</a:t>
            </a:r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y </a:t>
            </a:r>
            <a:r>
              <a:rPr lang="en-US" sz="2400" i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profesional</a:t>
            </a:r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400" i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en</a:t>
            </a:r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que </a:t>
            </a:r>
            <a:r>
              <a:rPr lang="en-US" sz="2400" i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deba</a:t>
            </a:r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400" i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fundarse</a:t>
            </a:r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, y </a:t>
            </a:r>
            <a:r>
              <a:rPr lang="en-US" sz="2400" i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asegurará</a:t>
            </a:r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tanto la </a:t>
            </a:r>
            <a:r>
              <a:rPr lang="en-US" sz="2400" i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igualdad</a:t>
            </a:r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de </a:t>
            </a:r>
            <a:r>
              <a:rPr lang="en-US" sz="2400" i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oportunidades</a:t>
            </a:r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de </a:t>
            </a:r>
            <a:r>
              <a:rPr lang="en-US" sz="2400" i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ingreso</a:t>
            </a:r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a </a:t>
            </a:r>
            <a:r>
              <a:rPr lang="en-US" sz="2400" i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ella</a:t>
            </a:r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400" i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como</a:t>
            </a:r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la </a:t>
            </a:r>
            <a:r>
              <a:rPr lang="en-US" sz="2400" i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capacitación</a:t>
            </a:r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y </a:t>
            </a:r>
            <a:r>
              <a:rPr lang="en-US" sz="2400" i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el</a:t>
            </a:r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400" i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perfeccionamiento</a:t>
            </a:r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de sus </a:t>
            </a:r>
            <a:r>
              <a:rPr lang="en-US" sz="2400" i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integrantes</a:t>
            </a:r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…”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60158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8">
            <a:extLst>
              <a:ext uri="{FF2B5EF4-FFF2-40B4-BE49-F238E27FC236}">
                <a16:creationId xmlns:a16="http://schemas.microsoft.com/office/drawing/2014/main" id="{04E9F44E-02E7-4A97-B7DB-1DB0F1F4E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62" name="Freeform 11">
              <a:extLst>
                <a:ext uri="{FF2B5EF4-FFF2-40B4-BE49-F238E27FC236}">
                  <a16:creationId xmlns:a16="http://schemas.microsoft.com/office/drawing/2014/main" id="{154F2546-BFC4-4B9A-B22A-40C22269F5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63" name="Freeform 12">
              <a:extLst>
                <a:ext uri="{FF2B5EF4-FFF2-40B4-BE49-F238E27FC236}">
                  <a16:creationId xmlns:a16="http://schemas.microsoft.com/office/drawing/2014/main" id="{4BB2355B-3CC7-4F78-AEE5-42361DBF49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64" name="Freeform 13">
              <a:extLst>
                <a:ext uri="{FF2B5EF4-FFF2-40B4-BE49-F238E27FC236}">
                  <a16:creationId xmlns:a16="http://schemas.microsoft.com/office/drawing/2014/main" id="{031B8A19-2FD3-4302-91CF-C8B6F93B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65" name="Freeform 14">
              <a:extLst>
                <a:ext uri="{FF2B5EF4-FFF2-40B4-BE49-F238E27FC236}">
                  <a16:creationId xmlns:a16="http://schemas.microsoft.com/office/drawing/2014/main" id="{73162A24-700C-424E-96EC-86CB156D05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66" name="Freeform 15">
              <a:extLst>
                <a:ext uri="{FF2B5EF4-FFF2-40B4-BE49-F238E27FC236}">
                  <a16:creationId xmlns:a16="http://schemas.microsoft.com/office/drawing/2014/main" id="{1F0C1D92-E435-4491-B392-AB951E055E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67" name="Freeform 16">
              <a:extLst>
                <a:ext uri="{FF2B5EF4-FFF2-40B4-BE49-F238E27FC236}">
                  <a16:creationId xmlns:a16="http://schemas.microsoft.com/office/drawing/2014/main" id="{0212CAD4-9EC5-41A6-B23D-EBA0527104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68" name="Freeform 17">
              <a:extLst>
                <a:ext uri="{FF2B5EF4-FFF2-40B4-BE49-F238E27FC236}">
                  <a16:creationId xmlns:a16="http://schemas.microsoft.com/office/drawing/2014/main" id="{6EFDEEEF-07D4-42EA-BAF2-B6FB6442DD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69" name="Freeform 18">
              <a:extLst>
                <a:ext uri="{FF2B5EF4-FFF2-40B4-BE49-F238E27FC236}">
                  <a16:creationId xmlns:a16="http://schemas.microsoft.com/office/drawing/2014/main" id="{2F4FA7A2-4814-4283-AED6-51BE578606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70" name="Freeform 19">
              <a:extLst>
                <a:ext uri="{FF2B5EF4-FFF2-40B4-BE49-F238E27FC236}">
                  <a16:creationId xmlns:a16="http://schemas.microsoft.com/office/drawing/2014/main" id="{3A80AF23-BF8E-4209-B9DE-1D2A637B4D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71" name="Freeform 20">
              <a:extLst>
                <a:ext uri="{FF2B5EF4-FFF2-40B4-BE49-F238E27FC236}">
                  <a16:creationId xmlns:a16="http://schemas.microsoft.com/office/drawing/2014/main" id="{19128847-0CCA-451D-A00A-2855A4D6D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72" name="Freeform 21">
              <a:extLst>
                <a:ext uri="{FF2B5EF4-FFF2-40B4-BE49-F238E27FC236}">
                  <a16:creationId xmlns:a16="http://schemas.microsoft.com/office/drawing/2014/main" id="{5007ABF4-C6D7-4D5A-B621-E22A6CDE24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73" name="Freeform 22">
              <a:extLst>
                <a:ext uri="{FF2B5EF4-FFF2-40B4-BE49-F238E27FC236}">
                  <a16:creationId xmlns:a16="http://schemas.microsoft.com/office/drawing/2014/main" id="{C626D9E0-6E9C-49D1-9350-E85A88DD35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</p:grpSp>
      <p:grpSp>
        <p:nvGrpSpPr>
          <p:cNvPr id="74" name="Group 22">
            <a:extLst>
              <a:ext uri="{FF2B5EF4-FFF2-40B4-BE49-F238E27FC236}">
                <a16:creationId xmlns:a16="http://schemas.microsoft.com/office/drawing/2014/main" id="{3F22DE9C-F188-48E2-A82C-4434A8EEEA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157"/>
            <a:ext cx="2356675" cy="6853096"/>
            <a:chOff x="6627813" y="195610"/>
            <a:chExt cx="1952625" cy="5678141"/>
          </a:xfrm>
        </p:grpSpPr>
        <p:sp>
          <p:nvSpPr>
            <p:cNvPr id="75" name="Freeform 27">
              <a:extLst>
                <a:ext uri="{FF2B5EF4-FFF2-40B4-BE49-F238E27FC236}">
                  <a16:creationId xmlns:a16="http://schemas.microsoft.com/office/drawing/2014/main" id="{02013AA2-1F55-4C5D-AA37-2F66C2056B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76" name="Freeform 28">
              <a:extLst>
                <a:ext uri="{FF2B5EF4-FFF2-40B4-BE49-F238E27FC236}">
                  <a16:creationId xmlns:a16="http://schemas.microsoft.com/office/drawing/2014/main" id="{1FB61D00-6151-464C-A1C0-2F19F6413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77" name="Freeform 29">
              <a:extLst>
                <a:ext uri="{FF2B5EF4-FFF2-40B4-BE49-F238E27FC236}">
                  <a16:creationId xmlns:a16="http://schemas.microsoft.com/office/drawing/2014/main" id="{A5ED6B64-D948-4BCE-9D88-5BB2FDD8F3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78" name="Freeform 30">
              <a:extLst>
                <a:ext uri="{FF2B5EF4-FFF2-40B4-BE49-F238E27FC236}">
                  <a16:creationId xmlns:a16="http://schemas.microsoft.com/office/drawing/2014/main" id="{F89D4BEB-9156-4620-A774-3B780CC758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79" name="Freeform 31">
              <a:extLst>
                <a:ext uri="{FF2B5EF4-FFF2-40B4-BE49-F238E27FC236}">
                  <a16:creationId xmlns:a16="http://schemas.microsoft.com/office/drawing/2014/main" id="{B4A8D726-AC9C-413C-BA61-279C42A85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80" name="Freeform 32">
              <a:extLst>
                <a:ext uri="{FF2B5EF4-FFF2-40B4-BE49-F238E27FC236}">
                  <a16:creationId xmlns:a16="http://schemas.microsoft.com/office/drawing/2014/main" id="{F17D811C-C413-4847-8A99-0C428A5835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81" name="Freeform 33">
              <a:extLst>
                <a:ext uri="{FF2B5EF4-FFF2-40B4-BE49-F238E27FC236}">
                  <a16:creationId xmlns:a16="http://schemas.microsoft.com/office/drawing/2014/main" id="{75BC74C6-A8D3-43B7-88D6-D36F1C0388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82" name="Freeform 34">
              <a:extLst>
                <a:ext uri="{FF2B5EF4-FFF2-40B4-BE49-F238E27FC236}">
                  <a16:creationId xmlns:a16="http://schemas.microsoft.com/office/drawing/2014/main" id="{57EEDAFB-AA1B-4B29-B0D8-E3F097A308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83" name="Freeform 35">
              <a:extLst>
                <a:ext uri="{FF2B5EF4-FFF2-40B4-BE49-F238E27FC236}">
                  <a16:creationId xmlns:a16="http://schemas.microsoft.com/office/drawing/2014/main" id="{2037E8F3-503E-4F56-81D4-C0058A8556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84" name="Freeform 36">
              <a:extLst>
                <a:ext uri="{FF2B5EF4-FFF2-40B4-BE49-F238E27FC236}">
                  <a16:creationId xmlns:a16="http://schemas.microsoft.com/office/drawing/2014/main" id="{B3B14D57-F75A-402A-B35D-98E84AD685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85" name="Freeform 37">
              <a:extLst>
                <a:ext uri="{FF2B5EF4-FFF2-40B4-BE49-F238E27FC236}">
                  <a16:creationId xmlns:a16="http://schemas.microsoft.com/office/drawing/2014/main" id="{4AFB6E2F-5AF1-4DB0-851C-8F7492A9E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86" name="Freeform 38">
              <a:extLst>
                <a:ext uri="{FF2B5EF4-FFF2-40B4-BE49-F238E27FC236}">
                  <a16:creationId xmlns:a16="http://schemas.microsoft.com/office/drawing/2014/main" id="{6725B281-5E62-47B4-873A-9B1261423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87" name="Rectangle 36">
            <a:extLst>
              <a:ext uri="{FF2B5EF4-FFF2-40B4-BE49-F238E27FC236}">
                <a16:creationId xmlns:a16="http://schemas.microsoft.com/office/drawing/2014/main" id="{6A10670B-6568-4038-91D8-392C78C0CF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CL"/>
          </a:p>
        </p:txBody>
      </p:sp>
      <p:sp>
        <p:nvSpPr>
          <p:cNvPr id="88" name="Freeform 11">
            <a:extLst>
              <a:ext uri="{FF2B5EF4-FFF2-40B4-BE49-F238E27FC236}">
                <a16:creationId xmlns:a16="http://schemas.microsoft.com/office/drawing/2014/main" id="{179DBEAA-367B-4941-8368-15EBD551F6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s-CL"/>
          </a:p>
        </p:txBody>
      </p:sp>
      <p:sp>
        <p:nvSpPr>
          <p:cNvPr id="89" name="Rectangle 40">
            <a:extLst>
              <a:ext uri="{FF2B5EF4-FFF2-40B4-BE49-F238E27FC236}">
                <a16:creationId xmlns:a16="http://schemas.microsoft.com/office/drawing/2014/main" id="{19FE08D8-CEA0-461E-870A-02CD15D9B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E105C55-823F-6EE8-8BF4-412E69F1D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 b="1" i="1">
                <a:solidFill>
                  <a:schemeClr val="bg1"/>
                </a:solidFill>
              </a:rPr>
              <a:t>Ley N° 18.575, Orgánica Constitucional de Bases Generales de la Administración del Estado</a:t>
            </a:r>
            <a:br>
              <a:rPr lang="en-US" sz="2200">
                <a:solidFill>
                  <a:schemeClr val="bg1"/>
                </a:solidFill>
              </a:rPr>
            </a:br>
            <a:endParaRPr lang="en-US" sz="2200">
              <a:solidFill>
                <a:schemeClr val="bg1"/>
              </a:solidFill>
            </a:endParaRPr>
          </a:p>
        </p:txBody>
      </p:sp>
      <p:sp>
        <p:nvSpPr>
          <p:cNvPr id="90" name="Freeform 11">
            <a:extLst>
              <a:ext uri="{FF2B5EF4-FFF2-40B4-BE49-F238E27FC236}">
                <a16:creationId xmlns:a16="http://schemas.microsoft.com/office/drawing/2014/main" id="{2B982904-A46E-41DF-BA98-61E2300C7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s-CL"/>
          </a:p>
        </p:txBody>
      </p:sp>
      <p:sp useBgFill="1">
        <p:nvSpPr>
          <p:cNvPr id="91" name="Rectangle 44">
            <a:extLst>
              <a:ext uri="{FF2B5EF4-FFF2-40B4-BE49-F238E27FC236}">
                <a16:creationId xmlns:a16="http://schemas.microsoft.com/office/drawing/2014/main" id="{27018161-547E-48F7-A0D9-272C9EA5B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DA48525-459C-E4C1-2AD8-A872DA6F4D51}"/>
              </a:ext>
            </a:extLst>
          </p:cNvPr>
          <p:cNvSpPr txBox="1"/>
          <p:nvPr/>
        </p:nvSpPr>
        <p:spPr>
          <a:xfrm>
            <a:off x="4706578" y="589722"/>
            <a:ext cx="6798033" cy="2839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400" dirty="0">
                <a:effectLst/>
              </a:rPr>
              <a:t>El </a:t>
            </a:r>
            <a:r>
              <a:rPr lang="en-US" sz="2400" dirty="0" err="1">
                <a:effectLst/>
              </a:rPr>
              <a:t>Párrafo</a:t>
            </a:r>
            <a:r>
              <a:rPr lang="en-US" sz="2400" dirty="0">
                <a:effectLst/>
              </a:rPr>
              <a:t> 2º de la Ley N° 18.575, </a:t>
            </a:r>
            <a:r>
              <a:rPr lang="en-US" sz="2400" dirty="0" err="1">
                <a:effectLst/>
              </a:rPr>
              <a:t>tal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como</a:t>
            </a:r>
            <a:r>
              <a:rPr lang="en-US" sz="2400" dirty="0">
                <a:effectLst/>
              </a:rPr>
              <a:t> se </a:t>
            </a:r>
            <a:r>
              <a:rPr lang="en-US" sz="2400" dirty="0" err="1">
                <a:effectLst/>
              </a:rPr>
              <a:t>expresa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en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el</a:t>
            </a:r>
            <a:r>
              <a:rPr lang="en-US" sz="2400" dirty="0">
                <a:effectLst/>
              </a:rPr>
              <a:t> DFL N° 1 de 2001, </a:t>
            </a:r>
            <a:r>
              <a:rPr lang="en-US" sz="2400" dirty="0" err="1">
                <a:effectLst/>
              </a:rPr>
              <a:t>establece</a:t>
            </a:r>
            <a:r>
              <a:rPr lang="en-US" sz="2400" dirty="0">
                <a:effectLst/>
              </a:rPr>
              <a:t> los </a:t>
            </a:r>
            <a:r>
              <a:rPr lang="en-US" sz="2400" dirty="0" err="1">
                <a:effectLst/>
              </a:rPr>
              <a:t>principios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fundamentales</a:t>
            </a:r>
            <a:r>
              <a:rPr lang="en-US" sz="2400" dirty="0">
                <a:effectLst/>
              </a:rPr>
              <a:t> para la </a:t>
            </a:r>
            <a:r>
              <a:rPr lang="en-US" sz="2400" dirty="0" err="1">
                <a:effectLst/>
              </a:rPr>
              <a:t>regulación</a:t>
            </a:r>
            <a:r>
              <a:rPr lang="en-US" sz="2400" dirty="0">
                <a:effectLst/>
              </a:rPr>
              <a:t> de la </a:t>
            </a:r>
            <a:r>
              <a:rPr lang="en-US" sz="2400" dirty="0" err="1">
                <a:effectLst/>
              </a:rPr>
              <a:t>carrera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funcionaria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en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el</a:t>
            </a:r>
            <a:r>
              <a:rPr lang="en-US" sz="2400" dirty="0">
                <a:effectLst/>
              </a:rPr>
              <a:t> sector </a:t>
            </a:r>
            <a:r>
              <a:rPr lang="en-US" sz="2400" dirty="0" err="1">
                <a:effectLst/>
              </a:rPr>
              <a:t>público</a:t>
            </a:r>
            <a:r>
              <a:rPr lang="en-US" sz="2400" dirty="0">
                <a:effectLst/>
              </a:rPr>
              <a:t>. </a:t>
            </a:r>
            <a:endParaRPr lang="en-US" sz="2400" dirty="0"/>
          </a:p>
        </p:txBody>
      </p:sp>
      <p:sp>
        <p:nvSpPr>
          <p:cNvPr id="3" name="Globo: flecha hacia abajo 2">
            <a:extLst>
              <a:ext uri="{FF2B5EF4-FFF2-40B4-BE49-F238E27FC236}">
                <a16:creationId xmlns:a16="http://schemas.microsoft.com/office/drawing/2014/main" id="{861A69D2-39B9-181C-4E06-031D878244A7}"/>
              </a:ext>
            </a:extLst>
          </p:cNvPr>
          <p:cNvSpPr/>
          <p:nvPr/>
        </p:nvSpPr>
        <p:spPr>
          <a:xfrm>
            <a:off x="5904854" y="3693967"/>
            <a:ext cx="4695987" cy="2306668"/>
          </a:xfrm>
          <a:prstGeom prst="downArrow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Artículos de la ley para conocer y tener presentes: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57379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satMod val="92000"/>
                <a:lumMod val="120000"/>
              </a:schemeClr>
            </a:gs>
            <a:gs pos="100000">
              <a:schemeClr val="bg1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>
            <a:extLst>
              <a:ext uri="{FF2B5EF4-FFF2-40B4-BE49-F238E27FC236}">
                <a16:creationId xmlns:a16="http://schemas.microsoft.com/office/drawing/2014/main" id="{7B7EFD05-5F12-420E-8AEF-74D5EF9D5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78" name="Freeform 11">
              <a:extLst>
                <a:ext uri="{FF2B5EF4-FFF2-40B4-BE49-F238E27FC236}">
                  <a16:creationId xmlns:a16="http://schemas.microsoft.com/office/drawing/2014/main" id="{6B6786B7-9BA0-488B-8C6B-1C5BB4E2A5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79" name="Freeform 12">
              <a:extLst>
                <a:ext uri="{FF2B5EF4-FFF2-40B4-BE49-F238E27FC236}">
                  <a16:creationId xmlns:a16="http://schemas.microsoft.com/office/drawing/2014/main" id="{ACF6C842-D596-43D3-B584-5672E0D331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80" name="Freeform 13">
              <a:extLst>
                <a:ext uri="{FF2B5EF4-FFF2-40B4-BE49-F238E27FC236}">
                  <a16:creationId xmlns:a16="http://schemas.microsoft.com/office/drawing/2014/main" id="{6DF84F3E-35FA-497B-B6FA-F453E82F3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81" name="Freeform 14">
              <a:extLst>
                <a:ext uri="{FF2B5EF4-FFF2-40B4-BE49-F238E27FC236}">
                  <a16:creationId xmlns:a16="http://schemas.microsoft.com/office/drawing/2014/main" id="{2846D7FA-E05C-448E-B156-F77C205A1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82" name="Freeform 15">
              <a:extLst>
                <a:ext uri="{FF2B5EF4-FFF2-40B4-BE49-F238E27FC236}">
                  <a16:creationId xmlns:a16="http://schemas.microsoft.com/office/drawing/2014/main" id="{E269AD3A-E6B6-4322-A013-276CBC1B08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83" name="Freeform 16">
              <a:extLst>
                <a:ext uri="{FF2B5EF4-FFF2-40B4-BE49-F238E27FC236}">
                  <a16:creationId xmlns:a16="http://schemas.microsoft.com/office/drawing/2014/main" id="{CEFB9F00-6239-4BF6-B439-D16231B24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84" name="Freeform 17">
              <a:extLst>
                <a:ext uri="{FF2B5EF4-FFF2-40B4-BE49-F238E27FC236}">
                  <a16:creationId xmlns:a16="http://schemas.microsoft.com/office/drawing/2014/main" id="{74D1DDDB-FC85-40C5-9225-06312C4515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85" name="Freeform 18">
              <a:extLst>
                <a:ext uri="{FF2B5EF4-FFF2-40B4-BE49-F238E27FC236}">
                  <a16:creationId xmlns:a16="http://schemas.microsoft.com/office/drawing/2014/main" id="{E9217709-40C1-4F4A-AB69-8A693608A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86" name="Freeform 19">
              <a:extLst>
                <a:ext uri="{FF2B5EF4-FFF2-40B4-BE49-F238E27FC236}">
                  <a16:creationId xmlns:a16="http://schemas.microsoft.com/office/drawing/2014/main" id="{ACCD26D6-BC97-43F5-B803-5838985FC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87" name="Freeform 20">
              <a:extLst>
                <a:ext uri="{FF2B5EF4-FFF2-40B4-BE49-F238E27FC236}">
                  <a16:creationId xmlns:a16="http://schemas.microsoft.com/office/drawing/2014/main" id="{8136022F-2988-42E2-90E1-617D189FF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88" name="Freeform 21">
              <a:extLst>
                <a:ext uri="{FF2B5EF4-FFF2-40B4-BE49-F238E27FC236}">
                  <a16:creationId xmlns:a16="http://schemas.microsoft.com/office/drawing/2014/main" id="{03859925-85FA-4D69-A0AB-6F827E3B5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89" name="Freeform 22">
              <a:extLst>
                <a:ext uri="{FF2B5EF4-FFF2-40B4-BE49-F238E27FC236}">
                  <a16:creationId xmlns:a16="http://schemas.microsoft.com/office/drawing/2014/main" id="{BAE65FC7-970A-4DCC-9FB4-CF0F7496A9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B64F33C7-E158-4057-87E7-6F42AA6D0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157"/>
            <a:ext cx="2356675" cy="6853096"/>
            <a:chOff x="6627813" y="195610"/>
            <a:chExt cx="1952625" cy="5678141"/>
          </a:xfrm>
        </p:grpSpPr>
        <p:sp>
          <p:nvSpPr>
            <p:cNvPr id="92" name="Freeform 27">
              <a:extLst>
                <a:ext uri="{FF2B5EF4-FFF2-40B4-BE49-F238E27FC236}">
                  <a16:creationId xmlns:a16="http://schemas.microsoft.com/office/drawing/2014/main" id="{26714E66-FCC0-42F6-B127-0F91203BC5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93" name="Freeform 28">
              <a:extLst>
                <a:ext uri="{FF2B5EF4-FFF2-40B4-BE49-F238E27FC236}">
                  <a16:creationId xmlns:a16="http://schemas.microsoft.com/office/drawing/2014/main" id="{7E0BD3C9-F0D9-4A53-87DF-71D17D328D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94" name="Freeform 29">
              <a:extLst>
                <a:ext uri="{FF2B5EF4-FFF2-40B4-BE49-F238E27FC236}">
                  <a16:creationId xmlns:a16="http://schemas.microsoft.com/office/drawing/2014/main" id="{DFA9FE4C-FCED-4A9A-9E43-358EB7501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95" name="Freeform 30">
              <a:extLst>
                <a:ext uri="{FF2B5EF4-FFF2-40B4-BE49-F238E27FC236}">
                  <a16:creationId xmlns:a16="http://schemas.microsoft.com/office/drawing/2014/main" id="{E5D5BB28-15EC-4D32-9C05-C2206AF9E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96" name="Freeform 31">
              <a:extLst>
                <a:ext uri="{FF2B5EF4-FFF2-40B4-BE49-F238E27FC236}">
                  <a16:creationId xmlns:a16="http://schemas.microsoft.com/office/drawing/2014/main" id="{06210E9D-4080-4566-B32A-3A8BE356F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97" name="Freeform 32">
              <a:extLst>
                <a:ext uri="{FF2B5EF4-FFF2-40B4-BE49-F238E27FC236}">
                  <a16:creationId xmlns:a16="http://schemas.microsoft.com/office/drawing/2014/main" id="{894D3505-0982-40B2-8131-1B6BFF2736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98" name="Freeform 33">
              <a:extLst>
                <a:ext uri="{FF2B5EF4-FFF2-40B4-BE49-F238E27FC236}">
                  <a16:creationId xmlns:a16="http://schemas.microsoft.com/office/drawing/2014/main" id="{11598CAB-0965-48D6-999C-91450C50D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99" name="Freeform 34">
              <a:extLst>
                <a:ext uri="{FF2B5EF4-FFF2-40B4-BE49-F238E27FC236}">
                  <a16:creationId xmlns:a16="http://schemas.microsoft.com/office/drawing/2014/main" id="{29E94126-468A-4060-BCBC-DC3806A46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00" name="Freeform 35">
              <a:extLst>
                <a:ext uri="{FF2B5EF4-FFF2-40B4-BE49-F238E27FC236}">
                  <a16:creationId xmlns:a16="http://schemas.microsoft.com/office/drawing/2014/main" id="{438F3422-C112-405B-B955-7B16907214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01" name="Freeform 36">
              <a:extLst>
                <a:ext uri="{FF2B5EF4-FFF2-40B4-BE49-F238E27FC236}">
                  <a16:creationId xmlns:a16="http://schemas.microsoft.com/office/drawing/2014/main" id="{C99C65FC-23C1-4B1D-A385-29B46619D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02" name="Freeform 37">
              <a:extLst>
                <a:ext uri="{FF2B5EF4-FFF2-40B4-BE49-F238E27FC236}">
                  <a16:creationId xmlns:a16="http://schemas.microsoft.com/office/drawing/2014/main" id="{53D192C3-5E79-4B85-98D0-8F6C681CD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03" name="Freeform 38">
              <a:extLst>
                <a:ext uri="{FF2B5EF4-FFF2-40B4-BE49-F238E27FC236}">
                  <a16:creationId xmlns:a16="http://schemas.microsoft.com/office/drawing/2014/main" id="{8709C0CF-D42A-4EE0-9C30-B0B72C69AD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105" name="Rectangle 104">
            <a:extLst>
              <a:ext uri="{FF2B5EF4-FFF2-40B4-BE49-F238E27FC236}">
                <a16:creationId xmlns:a16="http://schemas.microsoft.com/office/drawing/2014/main" id="{B8FE8EF1-7AF2-4864-A8DE-7EE3481DA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CL"/>
          </a:p>
        </p:txBody>
      </p:sp>
      <p:sp>
        <p:nvSpPr>
          <p:cNvPr id="107" name="Freeform 6">
            <a:extLst>
              <a:ext uri="{FF2B5EF4-FFF2-40B4-BE49-F238E27FC236}">
                <a16:creationId xmlns:a16="http://schemas.microsoft.com/office/drawing/2014/main" id="{76CB6AE4-A444-41E5-A744-47F048A15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s-CL"/>
          </a:p>
        </p:txBody>
      </p:sp>
      <p:sp useBgFill="1">
        <p:nvSpPr>
          <p:cNvPr id="109" name="Rectangle 108">
            <a:extLst>
              <a:ext uri="{FF2B5EF4-FFF2-40B4-BE49-F238E27FC236}">
                <a16:creationId xmlns:a16="http://schemas.microsoft.com/office/drawing/2014/main" id="{25F129D9-8F3D-4302-AB5D-DE987A6B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1F4A57F6-BEF1-4CA6-A0F1-3A01F6AB4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639734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C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91F67B4-48FD-C0AA-0BEE-900099AC6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279" y="967417"/>
            <a:ext cx="3778870" cy="85704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b="1" i="1" dirty="0">
                <a:solidFill>
                  <a:srgbClr val="FEFFFF"/>
                </a:solidFill>
              </a:rPr>
              <a:t>Ley N° 18.575</a:t>
            </a:r>
            <a:endParaRPr lang="en-US" sz="4000" dirty="0">
              <a:solidFill>
                <a:srgbClr val="FEFFFF"/>
              </a:solidFill>
            </a:endParaRPr>
          </a:p>
        </p:txBody>
      </p:sp>
      <p:sp>
        <p:nvSpPr>
          <p:cNvPr id="113" name="Freeform 5">
            <a:extLst>
              <a:ext uri="{FF2B5EF4-FFF2-40B4-BE49-F238E27FC236}">
                <a16:creationId xmlns:a16="http://schemas.microsoft.com/office/drawing/2014/main" id="{E3336A73-1C9B-4BAA-A893-AD3C79E666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404022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84A9340-8EDA-647F-F483-F79FCCDC38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359589"/>
              </p:ext>
            </p:extLst>
          </p:nvPr>
        </p:nvGraphicFramePr>
        <p:xfrm>
          <a:off x="5126158" y="433953"/>
          <a:ext cx="6761041" cy="6165658"/>
        </p:xfrm>
        <a:graphic>
          <a:graphicData uri="http://schemas.openxmlformats.org/drawingml/2006/table">
            <a:tbl>
              <a:tblPr firstRow="1" firstCol="1" bandRow="1"/>
              <a:tblGrid>
                <a:gridCol w="1262791">
                  <a:extLst>
                    <a:ext uri="{9D8B030D-6E8A-4147-A177-3AD203B41FA5}">
                      <a16:colId xmlns:a16="http://schemas.microsoft.com/office/drawing/2014/main" val="833937781"/>
                    </a:ext>
                  </a:extLst>
                </a:gridCol>
                <a:gridCol w="1787761">
                  <a:extLst>
                    <a:ext uri="{9D8B030D-6E8A-4147-A177-3AD203B41FA5}">
                      <a16:colId xmlns:a16="http://schemas.microsoft.com/office/drawing/2014/main" val="3830279725"/>
                    </a:ext>
                  </a:extLst>
                </a:gridCol>
                <a:gridCol w="3710489">
                  <a:extLst>
                    <a:ext uri="{9D8B030D-6E8A-4147-A177-3AD203B41FA5}">
                      <a16:colId xmlns:a16="http://schemas.microsoft.com/office/drawing/2014/main" val="3251096673"/>
                    </a:ext>
                  </a:extLst>
                </a:gridCol>
              </a:tblGrid>
              <a:tr h="266322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 u="none" strike="noStrike" kern="100">
                          <a:solidFill>
                            <a:srgbClr val="FFFFFF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Artículo</a:t>
                      </a:r>
                      <a:endParaRPr lang="es-C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14" marR="52914" marT="7349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 u="none" strike="noStrike" kern="100">
                          <a:solidFill>
                            <a:srgbClr val="FFFFFF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Descripción</a:t>
                      </a:r>
                      <a:endParaRPr lang="es-C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14" marR="52914" marT="7349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i="0" u="none" strike="noStrike" kern="100">
                          <a:solidFill>
                            <a:srgbClr val="FFFFFF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Comentarios</a:t>
                      </a:r>
                      <a:endParaRPr lang="es-C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14" marR="52914" marT="7349" marB="0">
                    <a:lnL>
                      <a:noFill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997452"/>
                  </a:ext>
                </a:extLst>
              </a:tr>
              <a:tr h="1450880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800" b="0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Artículo 43</a:t>
                      </a:r>
                      <a:endParaRPr lang="es-CL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14" marR="52914" marT="7349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800" b="0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Regulación de la carrera funcionaria.</a:t>
                      </a:r>
                      <a:endParaRPr lang="es-CL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14" marR="52914" marT="7349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800" b="0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Establece las bases de la carrera funcionaria, regulando ingreso, derechos, deberes y cesación de funciones, según el Estatuto Administrativo.</a:t>
                      </a:r>
                      <a:endParaRPr lang="es-CL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14" marR="52914" marT="7349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219606"/>
                  </a:ext>
                </a:extLst>
              </a:tr>
              <a:tr h="1450880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800" b="0" i="0" u="none" strike="noStrike" kern="10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Artículo 44</a:t>
                      </a:r>
                      <a:endParaRPr lang="es-CL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14" marR="52914" marT="7349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800" b="0" i="0" u="none" strike="noStrike" kern="10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Ingreso mediante concurso público.</a:t>
                      </a:r>
                      <a:endParaRPr lang="es-CL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14" marR="52914" marT="7349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800" b="0" i="0" u="none" strike="noStrike" kern="10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Todo ingreso en calidad de titular a la administración pública debe ser mediante concurso público, garantizando la imparcialidad en el proceso de selección.</a:t>
                      </a:r>
                      <a:endParaRPr lang="es-CL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14" marR="52914" marT="7349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3079833"/>
                  </a:ext>
                </a:extLst>
              </a:tr>
              <a:tr h="1450880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800" b="0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Artículo 45</a:t>
                      </a:r>
                      <a:endParaRPr lang="es-CL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14" marR="52914" marT="7349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800" b="0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Carrera basada en mérito, antigüedad e idoneidad.</a:t>
                      </a:r>
                      <a:endParaRPr lang="es-CL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14" marR="52914" marT="7349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800" b="0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promoción y el ascenso dentro de la carrera funcionaria se basan en un sistema de mérito, evaluado a través de procesos de calificación objetivos e imparciales.</a:t>
                      </a:r>
                      <a:endParaRPr lang="es-CL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14" marR="52914" marT="7349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776371"/>
                  </a:ext>
                </a:extLst>
              </a:tr>
              <a:tr h="1450880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800" b="0" i="0" u="none" strike="noStrike" kern="10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Artículo 46</a:t>
                      </a:r>
                      <a:endParaRPr lang="es-CL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14" marR="52914" marT="7349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800" b="0" i="0" u="none" strike="noStrike" kern="10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Estabilidad laboral.</a:t>
                      </a:r>
                      <a:endParaRPr lang="es-CL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14" marR="52914" marT="7349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800" b="0" i="0" u="none" strike="noStrike" kern="10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 garantiza la estabilidad en el empleo, cesando el funcionario solo por causas legales, como renuncia, jubilación, desempeño deficiente, entre otros.</a:t>
                      </a:r>
                      <a:endParaRPr lang="es-CL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914" marR="52914" marT="7349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0109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663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satMod val="92000"/>
                <a:lumMod val="120000"/>
              </a:schemeClr>
            </a:gs>
            <a:gs pos="100000">
              <a:schemeClr val="bg1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B7EFD05-5F12-420E-8AEF-74D5EF9D5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6B6786B7-9BA0-488B-8C6B-1C5BB4E2A5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ACF6C842-D596-43D3-B584-5672E0D331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6DF84F3E-35FA-497B-B6FA-F453E82F3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2846D7FA-E05C-448E-B156-F77C205A1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E269AD3A-E6B6-4322-A013-276CBC1B08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CEFB9F00-6239-4BF6-B439-D16231B24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74D1DDDB-FC85-40C5-9225-06312C4515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E9217709-40C1-4F4A-AB69-8A693608A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ACCD26D6-BC97-43F5-B803-5838985FC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8136022F-2988-42E2-90E1-617D189FF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03859925-85FA-4D69-A0AB-6F827E3B5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BAE65FC7-970A-4DCC-9FB4-CF0F7496A9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64F33C7-E158-4057-87E7-6F42AA6D0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157"/>
            <a:ext cx="2356675" cy="6853096"/>
            <a:chOff x="6627813" y="195610"/>
            <a:chExt cx="1952625" cy="5678141"/>
          </a:xfrm>
        </p:grpSpPr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26714E66-FCC0-42F6-B127-0F91203BC5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7E0BD3C9-F0D9-4A53-87DF-71D17D328D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DFA9FE4C-FCED-4A9A-9E43-358EB7501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E5D5BB28-15EC-4D32-9C05-C2206AF9E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06210E9D-4080-4566-B32A-3A8BE356F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894D3505-0982-40B2-8131-1B6BFF2736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11598CAB-0965-48D6-999C-91450C50D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29E94126-468A-4060-BCBC-DC3806A46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438F3422-C112-405B-B955-7B16907214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C99C65FC-23C1-4B1D-A385-29B46619D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53D192C3-5E79-4B85-98D0-8F6C681CD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8709C0CF-D42A-4EE0-9C30-B0B72C69AD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B8FE8EF1-7AF2-4864-A8DE-7EE3481DA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CL"/>
          </a:p>
        </p:txBody>
      </p:sp>
      <p:sp>
        <p:nvSpPr>
          <p:cNvPr id="38" name="Freeform 6">
            <a:extLst>
              <a:ext uri="{FF2B5EF4-FFF2-40B4-BE49-F238E27FC236}">
                <a16:creationId xmlns:a16="http://schemas.microsoft.com/office/drawing/2014/main" id="{76CB6AE4-A444-41E5-A744-47F048A15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s-CL"/>
          </a:p>
        </p:txBody>
      </p: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25F129D9-8F3D-4302-AB5D-DE987A6B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F4A57F6-BEF1-4CA6-A0F1-3A01F6AB4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639734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CL"/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A06C4F23-3BF6-E1C0-38E7-69A0A5048C28}"/>
              </a:ext>
            </a:extLst>
          </p:cNvPr>
          <p:cNvSpPr txBox="1">
            <a:spLocks/>
          </p:cNvSpPr>
          <p:nvPr/>
        </p:nvSpPr>
        <p:spPr>
          <a:xfrm>
            <a:off x="451967" y="371174"/>
            <a:ext cx="3778870" cy="8956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Aft>
                <a:spcPts val="600"/>
              </a:spcAft>
            </a:pPr>
            <a:r>
              <a:rPr lang="en-US" sz="4000" b="1" i="1" dirty="0">
                <a:solidFill>
                  <a:srgbClr val="FEFFFF"/>
                </a:solidFill>
              </a:rPr>
              <a:t>Ley N° 18.575</a:t>
            </a:r>
            <a:endParaRPr lang="en-US" sz="4000" dirty="0">
              <a:solidFill>
                <a:srgbClr val="FEFFFF"/>
              </a:solidFill>
            </a:endParaRPr>
          </a:p>
        </p:txBody>
      </p:sp>
      <p:sp>
        <p:nvSpPr>
          <p:cNvPr id="44" name="Freeform 5">
            <a:extLst>
              <a:ext uri="{FF2B5EF4-FFF2-40B4-BE49-F238E27FC236}">
                <a16:creationId xmlns:a16="http://schemas.microsoft.com/office/drawing/2014/main" id="{E3336A73-1C9B-4BAA-A893-AD3C79E666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404022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B60005E-89B8-F8A3-D73D-6877F386D9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029474"/>
              </p:ext>
            </p:extLst>
          </p:nvPr>
        </p:nvGraphicFramePr>
        <p:xfrm>
          <a:off x="5037846" y="371174"/>
          <a:ext cx="6818357" cy="6188867"/>
        </p:xfrm>
        <a:graphic>
          <a:graphicData uri="http://schemas.openxmlformats.org/drawingml/2006/table">
            <a:tbl>
              <a:tblPr firstRow="1" firstCol="1" bandRow="1"/>
              <a:tblGrid>
                <a:gridCol w="782026">
                  <a:extLst>
                    <a:ext uri="{9D8B030D-6E8A-4147-A177-3AD203B41FA5}">
                      <a16:colId xmlns:a16="http://schemas.microsoft.com/office/drawing/2014/main" val="684214671"/>
                    </a:ext>
                  </a:extLst>
                </a:gridCol>
                <a:gridCol w="1976276">
                  <a:extLst>
                    <a:ext uri="{9D8B030D-6E8A-4147-A177-3AD203B41FA5}">
                      <a16:colId xmlns:a16="http://schemas.microsoft.com/office/drawing/2014/main" val="3015632078"/>
                    </a:ext>
                  </a:extLst>
                </a:gridCol>
                <a:gridCol w="4060055">
                  <a:extLst>
                    <a:ext uri="{9D8B030D-6E8A-4147-A177-3AD203B41FA5}">
                      <a16:colId xmlns:a16="http://schemas.microsoft.com/office/drawing/2014/main" val="2450345268"/>
                    </a:ext>
                  </a:extLst>
                </a:gridCol>
              </a:tblGrid>
              <a:tr h="12822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6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Artículo 47</a:t>
                      </a:r>
                      <a:endParaRPr lang="es-CL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42" marR="23542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6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Calificación del desempeño.</a:t>
                      </a:r>
                      <a:endParaRPr lang="es-CL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42" marR="23542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6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Establece un sistema reglamentado de calificación del desempeño de los funcionarios, cuyo objetivo es asegurar imparcialidad y objetividad en las evaluaciones.</a:t>
                      </a:r>
                      <a:endParaRPr lang="es-CL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42" marR="23542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57773"/>
                  </a:ext>
                </a:extLst>
              </a:tr>
              <a:tr h="12822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600" kern="10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Artículo 48</a:t>
                      </a:r>
                      <a:endParaRPr lang="es-CL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42" marR="23542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600" kern="10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Capacitación y perfeccionamiento.</a:t>
                      </a:r>
                      <a:endParaRPr lang="es-CL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42" marR="23542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600" kern="10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Promueve la capacitación constante de los funcionarios, a través de programas nacionales, regionales o locales, siendo la capacitación un factor clave para la promoción.</a:t>
                      </a:r>
                      <a:endParaRPr lang="es-CL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42" marR="23542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8787431"/>
                  </a:ext>
                </a:extLst>
              </a:tr>
              <a:tr h="12822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6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Artículo 49</a:t>
                      </a:r>
                      <a:endParaRPr lang="es-CL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42" marR="23542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6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Cargos de exclusiva confianza.</a:t>
                      </a:r>
                      <a:endParaRPr lang="es-CL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42" marR="23542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6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Define los cargos de exclusiva confianza del Presidente de la República o de la autoridad que realiza el nombramiento, generalmente en los tres primeros niveles jerárquicos.</a:t>
                      </a:r>
                      <a:endParaRPr lang="es-CL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42" marR="23542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032150"/>
                  </a:ext>
                </a:extLst>
              </a:tr>
              <a:tr h="10296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600" kern="10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Artículo 50</a:t>
                      </a:r>
                      <a:endParaRPr lang="es-CL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42" marR="23542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600" kern="10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Remuneraciones.</a:t>
                      </a:r>
                      <a:endParaRPr lang="es-CL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42" marR="23542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600" kern="10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Los regímenes de remuneraciones podrán incluir estímulos y premios por idoneidad, aplicando el principio de igualdad en la asignación de remuneraciones.</a:t>
                      </a:r>
                      <a:endParaRPr lang="es-CL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42" marR="23542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0168253"/>
                  </a:ext>
                </a:extLst>
              </a:tr>
              <a:tr h="12822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6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Artículo 51</a:t>
                      </a:r>
                      <a:endParaRPr lang="es-CL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42" marR="23542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6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Velar por la carrera funcionaria.</a:t>
                      </a:r>
                      <a:endParaRPr lang="es-CL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42" marR="23542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600" kern="1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 Estado está comprometido a velar permanentemente por la carrera funcionaria, asegurando la igualdad de oportunidades de ingreso, capacitación y perfeccionamiento.</a:t>
                      </a:r>
                      <a:endParaRPr lang="es-CL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542" marR="23542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514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4639370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1935</TotalTime>
  <Words>1623</Words>
  <Application>Microsoft Office PowerPoint</Application>
  <PresentationFormat>Panorámica</PresentationFormat>
  <Paragraphs>115</Paragraphs>
  <Slides>16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3" baseType="lpstr">
      <vt:lpstr>Aptos</vt:lpstr>
      <vt:lpstr>Arial</vt:lpstr>
      <vt:lpstr>Calibri</vt:lpstr>
      <vt:lpstr>Century Gothic</vt:lpstr>
      <vt:lpstr>Wingdings</vt:lpstr>
      <vt:lpstr>Wingdings 3</vt:lpstr>
      <vt:lpstr>Espiral</vt:lpstr>
      <vt:lpstr>LA CARRERA FUNCIONARIA EN LA ADMINISTRACIÓN PÚBLICA EN CHILE</vt:lpstr>
      <vt:lpstr>Propósitos de este documento:</vt:lpstr>
      <vt:lpstr>Presentación de PowerPoint</vt:lpstr>
      <vt:lpstr>¿Qué es la Carrera Funcionaria? </vt:lpstr>
      <vt:lpstr>Presentación de PowerPoint</vt:lpstr>
      <vt:lpstr>Constitución Política de la República de Chile </vt:lpstr>
      <vt:lpstr>Ley N° 18.575, Orgánica Constitucional de Bases Generales de la Administración del Estado </vt:lpstr>
      <vt:lpstr>Ley N° 18.575</vt:lpstr>
      <vt:lpstr>Presentación de PowerPoint</vt:lpstr>
      <vt:lpstr>Estatuto Administrativo (Ley N° 18.834) </vt:lpstr>
      <vt:lpstr>Estatuto Administrativo (Ley N° 18.834) Párrafo 1: Del Ingreso </vt:lpstr>
      <vt:lpstr>Presentación de PowerPoint</vt:lpstr>
      <vt:lpstr>Estatuto Administrativo (Ley N° 18.834)  Párrafo 2: Del Empleo a Prueba</vt:lpstr>
      <vt:lpstr>Estatuto Administrativo (Ley N° 18.834) Párrafo 3: De la Capacitación</vt:lpstr>
      <vt:lpstr>Estatuto Administrativo (Ley N° 18.834) Párrafo 4: De las Calificaciones </vt:lpstr>
      <vt:lpstr>Estatuto Administrativo (Ley N° 18.834) Párrafo 5: De las Promociones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Gloria Jara Zubicueta</dc:creator>
  <cp:lastModifiedBy>Gloria Jara Zubicueta</cp:lastModifiedBy>
  <cp:revision>4</cp:revision>
  <dcterms:created xsi:type="dcterms:W3CDTF">2024-10-10T04:01:34Z</dcterms:created>
  <dcterms:modified xsi:type="dcterms:W3CDTF">2024-10-16T14:44:23Z</dcterms:modified>
</cp:coreProperties>
</file>