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Constanti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84A55F-FDD6-42F2-9CB0-779623C07B96}">
  <a:tblStyle styleId="{FD84A55F-FDD6-42F2-9CB0-779623C07B9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4"/>
          </a:solidFill>
        </a:fill>
      </a:tcStyle>
    </a:wholeTbl>
    <a:band1H>
      <a:tcTxStyle/>
      <a:tcStyle>
        <a:fill>
          <a:solidFill>
            <a:srgbClr val="CAD5E7"/>
          </a:solidFill>
        </a:fill>
      </a:tcStyle>
    </a:band1H>
    <a:band2H>
      <a:tcTxStyle/>
    </a:band2H>
    <a:band1V>
      <a:tcTxStyle/>
      <a:tcStyle>
        <a:fill>
          <a:solidFill>
            <a:srgbClr val="CAD5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Constantia-bold.fntdata"/><Relationship Id="rId27" Type="http://schemas.openxmlformats.org/officeDocument/2006/relationships/font" Target="fonts/Constanti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onstantia-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onstantia-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s-CL"/>
              <a:t>Seguimiento y monitoreo a planificación pac. Reuniones sistemáticas con todo el país, apoyo en licitaciones, trabajo bipartito con jefaturas.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s-CL"/>
              <a:t>Hacer gráfico con datos cabañas.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p:txBody>
      </p:sp>
      <p:sp>
        <p:nvSpPr>
          <p:cNvPr id="243" name="Google Shape;2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s-CL">
                <a:solidFill>
                  <a:schemeClr val="accent3"/>
                </a:solidFill>
              </a:rPr>
              <a:t>Datos tendencia PMG-CDC – MBPL 2023- 2024- Traslados. 2024/agregar mesa de infraestructura- comisión supervisión comisión estatutos.</a:t>
            </a:r>
            <a:endParaRPr>
              <a:solidFill>
                <a:schemeClr val="accent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s-CL"/>
              <a:t>Mesa de transición- mesa art 66</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4"/>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0"/>
              </a:spcBef>
              <a:spcAft>
                <a:spcPts val="0"/>
              </a:spcAft>
              <a:buClr>
                <a:schemeClr val="lt1"/>
              </a:buClr>
              <a:buSzPts val="1200"/>
              <a:buChar char="○"/>
              <a:defRPr sz="1200">
                <a:solidFill>
                  <a:schemeClr val="lt1"/>
                </a:solidFill>
              </a:defRPr>
            </a:lvl2pPr>
            <a:lvl3pPr indent="-304800" lvl="2" marL="1371600" algn="l">
              <a:lnSpc>
                <a:spcPct val="115000"/>
              </a:lnSpc>
              <a:spcBef>
                <a:spcPts val="0"/>
              </a:spcBef>
              <a:spcAft>
                <a:spcPts val="0"/>
              </a:spcAft>
              <a:buClr>
                <a:schemeClr val="lt1"/>
              </a:buClr>
              <a:buSzPts val="1200"/>
              <a:buChar char="■"/>
              <a:defRPr sz="1200">
                <a:solidFill>
                  <a:schemeClr val="lt1"/>
                </a:solidFill>
              </a:defRPr>
            </a:lvl3pPr>
            <a:lvl4pPr indent="-304800" lvl="3" marL="1828800" algn="l">
              <a:lnSpc>
                <a:spcPct val="115000"/>
              </a:lnSpc>
              <a:spcBef>
                <a:spcPts val="0"/>
              </a:spcBef>
              <a:spcAft>
                <a:spcPts val="0"/>
              </a:spcAft>
              <a:buClr>
                <a:schemeClr val="lt1"/>
              </a:buClr>
              <a:buSzPts val="1200"/>
              <a:buChar char="●"/>
              <a:defRPr sz="1200">
                <a:solidFill>
                  <a:schemeClr val="lt1"/>
                </a:solidFill>
              </a:defRPr>
            </a:lvl4pPr>
            <a:lvl5pPr indent="-304800" lvl="4" marL="2286000" algn="l">
              <a:lnSpc>
                <a:spcPct val="115000"/>
              </a:lnSpc>
              <a:spcBef>
                <a:spcPts val="0"/>
              </a:spcBef>
              <a:spcAft>
                <a:spcPts val="0"/>
              </a:spcAft>
              <a:buClr>
                <a:schemeClr val="lt1"/>
              </a:buClr>
              <a:buSzPts val="1200"/>
              <a:buChar char="○"/>
              <a:defRPr sz="1200">
                <a:solidFill>
                  <a:schemeClr val="lt1"/>
                </a:solidFill>
              </a:defRPr>
            </a:lvl5pPr>
            <a:lvl6pPr indent="-304800" lvl="5" marL="2743200" algn="l">
              <a:lnSpc>
                <a:spcPct val="115000"/>
              </a:lnSpc>
              <a:spcBef>
                <a:spcPts val="0"/>
              </a:spcBef>
              <a:spcAft>
                <a:spcPts val="0"/>
              </a:spcAft>
              <a:buClr>
                <a:schemeClr val="lt1"/>
              </a:buClr>
              <a:buSzPts val="1200"/>
              <a:buChar char="■"/>
              <a:defRPr sz="1200">
                <a:solidFill>
                  <a:schemeClr val="lt1"/>
                </a:solidFill>
              </a:defRPr>
            </a:lvl6pPr>
            <a:lvl7pPr indent="-304800" lvl="6" marL="3200400" algn="l">
              <a:lnSpc>
                <a:spcPct val="115000"/>
              </a:lnSpc>
              <a:spcBef>
                <a:spcPts val="0"/>
              </a:spcBef>
              <a:spcAft>
                <a:spcPts val="0"/>
              </a:spcAft>
              <a:buClr>
                <a:schemeClr val="lt1"/>
              </a:buClr>
              <a:buSzPts val="1200"/>
              <a:buChar char="●"/>
              <a:defRPr sz="1200">
                <a:solidFill>
                  <a:schemeClr val="lt1"/>
                </a:solidFill>
              </a:defRPr>
            </a:lvl7pPr>
            <a:lvl8pPr indent="-304800" lvl="7" marL="3657600" algn="l">
              <a:lnSpc>
                <a:spcPct val="115000"/>
              </a:lnSpc>
              <a:spcBef>
                <a:spcPts val="0"/>
              </a:spcBef>
              <a:spcAft>
                <a:spcPts val="0"/>
              </a:spcAft>
              <a:buClr>
                <a:schemeClr val="lt1"/>
              </a:buClr>
              <a:buSzPts val="1200"/>
              <a:buChar char="○"/>
              <a:defRPr sz="1200">
                <a:solidFill>
                  <a:schemeClr val="lt1"/>
                </a:solidFill>
              </a:defRPr>
            </a:lvl8pPr>
            <a:lvl9pPr indent="-304800" lvl="8" marL="4114800" algn="l">
              <a:lnSpc>
                <a:spcPct val="115000"/>
              </a:lnSpc>
              <a:spcBef>
                <a:spcPts val="0"/>
              </a:spcBef>
              <a:spcAft>
                <a:spcPts val="0"/>
              </a:spcAft>
              <a:buClr>
                <a:schemeClr val="lt1"/>
              </a:buClr>
              <a:buSzPts val="1200"/>
              <a:buChar char="■"/>
              <a:defRPr sz="1200">
                <a:solidFill>
                  <a:schemeClr val="lt1"/>
                </a:solidFill>
              </a:defRPr>
            </a:lvl9pPr>
          </a:lstStyle>
          <a:p/>
        </p:txBody>
      </p:sp>
      <p:sp>
        <p:nvSpPr>
          <p:cNvPr id="27" name="Google Shape;27;p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 name="Shape 28"/>
        <p:cNvGrpSpPr/>
        <p:nvPr/>
      </p:nvGrpSpPr>
      <p:grpSpPr>
        <a:xfrm>
          <a:off x="0" y="0"/>
          <a:ext cx="0" cy="0"/>
          <a:chOff x="0" y="0"/>
          <a:chExt cx="0" cy="0"/>
        </a:xfrm>
      </p:grpSpPr>
      <p:sp>
        <p:nvSpPr>
          <p:cNvPr id="29" name="Google Shape;29;p5"/>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32" name="Google Shape;32;p5"/>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3" name="Google Shape;33;p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34" name="Google Shape;34;p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 name="Shape 35"/>
        <p:cNvGrpSpPr/>
        <p:nvPr/>
      </p:nvGrpSpPr>
      <p:grpSpPr>
        <a:xfrm>
          <a:off x="0" y="0"/>
          <a:ext cx="0" cy="0"/>
          <a:chOff x="0" y="0"/>
          <a:chExt cx="0" cy="0"/>
        </a:xfrm>
      </p:grpSpPr>
      <p:sp>
        <p:nvSpPr>
          <p:cNvPr id="36" name="Google Shape;36;p6"/>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39" name="Google Shape;39;p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40" name="Shape 40"/>
        <p:cNvGrpSpPr/>
        <p:nvPr/>
      </p:nvGrpSpPr>
      <p:grpSpPr>
        <a:xfrm>
          <a:off x="0" y="0"/>
          <a:ext cx="0" cy="0"/>
          <a:chOff x="0" y="0"/>
          <a:chExt cx="0" cy="0"/>
        </a:xfrm>
      </p:grpSpPr>
      <p:sp>
        <p:nvSpPr>
          <p:cNvPr id="41" name="Google Shape;41;p7"/>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42" name="Google Shape;42;p7"/>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3" name="Google Shape;43;p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7" name="Shape 47"/>
        <p:cNvGrpSpPr/>
        <p:nvPr/>
      </p:nvGrpSpPr>
      <p:grpSpPr>
        <a:xfrm>
          <a:off x="0" y="0"/>
          <a:ext cx="0" cy="0"/>
          <a:chOff x="0" y="0"/>
          <a:chExt cx="0" cy="0"/>
        </a:xfrm>
      </p:grpSpPr>
      <p:sp>
        <p:nvSpPr>
          <p:cNvPr id="48" name="Google Shape;48;p8"/>
          <p:cNvSpPr txBox="1"/>
          <p:nvPr>
            <p:ph idx="1" type="subTitle"/>
          </p:nvPr>
        </p:nvSpPr>
        <p:spPr>
          <a:xfrm>
            <a:off x="404380" y="3149348"/>
            <a:ext cx="8222100" cy="432900"/>
          </a:xfrm>
          <a:prstGeom prst="rect">
            <a:avLst/>
          </a:prstGeom>
          <a:noFill/>
          <a:ln>
            <a:noFill/>
          </a:ln>
        </p:spPr>
        <p:txBody>
          <a:bodyPr anchorCtr="0" anchor="t" bIns="91425" lIns="91425" spcFirstLastPara="1" rIns="91425" wrap="square" tIns="91425">
            <a:normAutofit lnSpcReduction="10000"/>
          </a:bodyPr>
          <a:lstStyle/>
          <a:p>
            <a:pPr indent="-342900" lvl="0" marL="457200" rtl="0" algn="ctr">
              <a:lnSpc>
                <a:spcPct val="100000"/>
              </a:lnSpc>
              <a:spcBef>
                <a:spcPts val="0"/>
              </a:spcBef>
              <a:spcAft>
                <a:spcPts val="0"/>
              </a:spcAft>
              <a:buSzPts val="1800"/>
              <a:buNone/>
            </a:pPr>
            <a:r>
              <a:rPr lang="es-CL"/>
              <a:t> PERIODO 2023-2024</a:t>
            </a:r>
            <a:endParaRPr/>
          </a:p>
        </p:txBody>
      </p:sp>
      <p:pic>
        <p:nvPicPr>
          <p:cNvPr id="49" name="Google Shape;49;p8"/>
          <p:cNvPicPr preferRelativeResize="0"/>
          <p:nvPr/>
        </p:nvPicPr>
        <p:blipFill rotWithShape="1">
          <a:blip r:embed="rId3">
            <a:alphaModFix/>
          </a:blip>
          <a:srcRect b="0" l="0" r="0" t="0"/>
          <a:stretch/>
        </p:blipFill>
        <p:spPr>
          <a:xfrm>
            <a:off x="2770910" y="595854"/>
            <a:ext cx="3359726" cy="1253727"/>
          </a:xfrm>
          <a:prstGeom prst="rect">
            <a:avLst/>
          </a:prstGeom>
          <a:noFill/>
          <a:ln>
            <a:noFill/>
          </a:ln>
        </p:spPr>
      </p:pic>
      <p:pic>
        <p:nvPicPr>
          <p:cNvPr id="50" name="Google Shape;50;p8"/>
          <p:cNvPicPr preferRelativeResize="0"/>
          <p:nvPr/>
        </p:nvPicPr>
        <p:blipFill rotWithShape="1">
          <a:blip r:embed="rId4">
            <a:alphaModFix/>
          </a:blip>
          <a:srcRect b="0" l="0" r="0" t="0"/>
          <a:stretch/>
        </p:blipFill>
        <p:spPr>
          <a:xfrm>
            <a:off x="1517071" y="2059355"/>
            <a:ext cx="6767373" cy="7964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01" name="Shape 201"/>
        <p:cNvGrpSpPr/>
        <p:nvPr/>
      </p:nvGrpSpPr>
      <p:grpSpPr>
        <a:xfrm>
          <a:off x="0" y="0"/>
          <a:ext cx="0" cy="0"/>
          <a:chOff x="0" y="0"/>
          <a:chExt cx="0" cy="0"/>
        </a:xfrm>
      </p:grpSpPr>
      <p:sp>
        <p:nvSpPr>
          <p:cNvPr id="202" name="Google Shape;202;p17"/>
          <p:cNvSpPr txBox="1"/>
          <p:nvPr>
            <p:ph type="ctrTitle"/>
          </p:nvPr>
        </p:nvSpPr>
        <p:spPr>
          <a:xfrm>
            <a:off x="2223850" y="138625"/>
            <a:ext cx="4345500" cy="517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800"/>
              <a:buNone/>
            </a:pPr>
            <a:r>
              <a:rPr b="1" lang="es-CL" sz="1600">
                <a:latin typeface="Arial"/>
                <a:ea typeface="Arial"/>
                <a:cs typeface="Arial"/>
                <a:sym typeface="Arial"/>
              </a:rPr>
              <a:t>Comité bipartito de capacitación</a:t>
            </a:r>
            <a:endParaRPr b="1" sz="1600">
              <a:latin typeface="Arial"/>
              <a:ea typeface="Arial"/>
              <a:cs typeface="Arial"/>
              <a:sym typeface="Arial"/>
            </a:endParaRPr>
          </a:p>
        </p:txBody>
      </p:sp>
      <p:pic>
        <p:nvPicPr>
          <p:cNvPr id="203" name="Google Shape;203;p17"/>
          <p:cNvPicPr preferRelativeResize="0"/>
          <p:nvPr/>
        </p:nvPicPr>
        <p:blipFill rotWithShape="1">
          <a:blip r:embed="rId3">
            <a:alphaModFix/>
          </a:blip>
          <a:srcRect b="0" l="0" r="0" t="0"/>
          <a:stretch/>
        </p:blipFill>
        <p:spPr>
          <a:xfrm rot="1079610">
            <a:off x="6685333" y="1074329"/>
            <a:ext cx="2079416" cy="2784650"/>
          </a:xfrm>
          <a:prstGeom prst="rect">
            <a:avLst/>
          </a:prstGeom>
          <a:noFill/>
          <a:ln>
            <a:noFill/>
          </a:ln>
        </p:spPr>
      </p:pic>
      <p:pic>
        <p:nvPicPr>
          <p:cNvPr id="204" name="Google Shape;204;p17"/>
          <p:cNvPicPr preferRelativeResize="0"/>
          <p:nvPr/>
        </p:nvPicPr>
        <p:blipFill rotWithShape="1">
          <a:blip r:embed="rId4">
            <a:alphaModFix/>
          </a:blip>
          <a:srcRect b="0" l="0" r="0" t="0"/>
          <a:stretch/>
        </p:blipFill>
        <p:spPr>
          <a:xfrm rot="-350841">
            <a:off x="1188194" y="869326"/>
            <a:ext cx="2249141" cy="2784650"/>
          </a:xfrm>
          <a:prstGeom prst="rect">
            <a:avLst/>
          </a:prstGeom>
          <a:noFill/>
          <a:ln>
            <a:noFill/>
          </a:ln>
        </p:spPr>
      </p:pic>
      <p:pic>
        <p:nvPicPr>
          <p:cNvPr id="205" name="Google Shape;205;p17"/>
          <p:cNvPicPr preferRelativeResize="0"/>
          <p:nvPr/>
        </p:nvPicPr>
        <p:blipFill rotWithShape="1">
          <a:blip r:embed="rId5">
            <a:alphaModFix/>
          </a:blip>
          <a:srcRect b="0" l="0" r="0" t="0"/>
          <a:stretch/>
        </p:blipFill>
        <p:spPr>
          <a:xfrm rot="-654912">
            <a:off x="3677991" y="804481"/>
            <a:ext cx="3214402" cy="2230507"/>
          </a:xfrm>
          <a:prstGeom prst="rect">
            <a:avLst/>
          </a:prstGeom>
          <a:noFill/>
          <a:ln>
            <a:noFill/>
          </a:ln>
        </p:spPr>
      </p:pic>
      <p:pic>
        <p:nvPicPr>
          <p:cNvPr id="206" name="Google Shape;206;p17"/>
          <p:cNvPicPr preferRelativeResize="0"/>
          <p:nvPr/>
        </p:nvPicPr>
        <p:blipFill rotWithShape="1">
          <a:blip r:embed="rId6">
            <a:alphaModFix/>
          </a:blip>
          <a:srcRect b="0" l="0" r="0" t="0"/>
          <a:stretch/>
        </p:blipFill>
        <p:spPr>
          <a:xfrm rot="1341897">
            <a:off x="3646668" y="2813914"/>
            <a:ext cx="3277049" cy="1893165"/>
          </a:xfrm>
          <a:prstGeom prst="rect">
            <a:avLst/>
          </a:prstGeom>
          <a:noFill/>
          <a:ln>
            <a:noFill/>
          </a:ln>
        </p:spPr>
      </p:pic>
      <p:pic>
        <p:nvPicPr>
          <p:cNvPr id="207" name="Google Shape;207;p17"/>
          <p:cNvPicPr preferRelativeResize="0"/>
          <p:nvPr/>
        </p:nvPicPr>
        <p:blipFill rotWithShape="1">
          <a:blip r:embed="rId7">
            <a:alphaModFix/>
          </a:blip>
          <a:srcRect b="0" l="0" r="0" t="0"/>
          <a:stretch/>
        </p:blipFill>
        <p:spPr>
          <a:xfrm rot="962931">
            <a:off x="447780" y="2321764"/>
            <a:ext cx="2517866" cy="2609314"/>
          </a:xfrm>
          <a:prstGeom prst="rect">
            <a:avLst/>
          </a:prstGeom>
          <a:noFill/>
          <a:ln>
            <a:noFill/>
          </a:ln>
        </p:spPr>
      </p:pic>
      <p:pic>
        <p:nvPicPr>
          <p:cNvPr id="208" name="Google Shape;208;p17"/>
          <p:cNvPicPr preferRelativeResize="0"/>
          <p:nvPr/>
        </p:nvPicPr>
        <p:blipFill rotWithShape="1">
          <a:blip r:embed="rId8">
            <a:alphaModFix/>
          </a:blip>
          <a:srcRect b="0" l="0" r="0" t="0"/>
          <a:stretch/>
        </p:blipFill>
        <p:spPr>
          <a:xfrm>
            <a:off x="187038" y="138655"/>
            <a:ext cx="1655618" cy="6233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2" name="Shape 212"/>
        <p:cNvGrpSpPr/>
        <p:nvPr/>
      </p:nvGrpSpPr>
      <p:grpSpPr>
        <a:xfrm>
          <a:off x="0" y="0"/>
          <a:ext cx="0" cy="0"/>
          <a:chOff x="0" y="0"/>
          <a:chExt cx="0" cy="0"/>
        </a:xfrm>
      </p:grpSpPr>
      <p:pic>
        <p:nvPicPr>
          <p:cNvPr id="213" name="Google Shape;213;p18"/>
          <p:cNvPicPr preferRelativeResize="0"/>
          <p:nvPr/>
        </p:nvPicPr>
        <p:blipFill rotWithShape="1">
          <a:blip r:embed="rId3">
            <a:alphaModFix/>
          </a:blip>
          <a:srcRect b="0" l="0" r="0" t="0"/>
          <a:stretch/>
        </p:blipFill>
        <p:spPr>
          <a:xfrm>
            <a:off x="311728" y="0"/>
            <a:ext cx="1579417" cy="796413"/>
          </a:xfrm>
          <a:prstGeom prst="rect">
            <a:avLst/>
          </a:prstGeom>
          <a:noFill/>
          <a:ln>
            <a:noFill/>
          </a:ln>
        </p:spPr>
      </p:pic>
      <p:sp>
        <p:nvSpPr>
          <p:cNvPr id="214" name="Google Shape;214;p18"/>
          <p:cNvSpPr txBox="1"/>
          <p:nvPr/>
        </p:nvSpPr>
        <p:spPr>
          <a:xfrm>
            <a:off x="2638945" y="159643"/>
            <a:ext cx="457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HITOS RELEVANTES EN LA DEFENSA DE DERECHOS LABORALES </a:t>
            </a:r>
            <a:endParaRPr b="0" i="0" sz="1200" u="none" cap="none" strike="noStrike">
              <a:solidFill>
                <a:srgbClr val="000000"/>
              </a:solidFill>
              <a:latin typeface="Arial"/>
              <a:ea typeface="Arial"/>
              <a:cs typeface="Arial"/>
              <a:sym typeface="Arial"/>
            </a:endParaRPr>
          </a:p>
        </p:txBody>
      </p:sp>
      <p:sp>
        <p:nvSpPr>
          <p:cNvPr id="215" name="Google Shape;215;p18"/>
          <p:cNvSpPr/>
          <p:nvPr/>
        </p:nvSpPr>
        <p:spPr>
          <a:xfrm>
            <a:off x="6687967" y="1458370"/>
            <a:ext cx="2121578" cy="3600000"/>
          </a:xfrm>
          <a:prstGeom prst="rect">
            <a:avLst/>
          </a:prstGeom>
          <a:solidFill>
            <a:schemeClr val="l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accent1"/>
                </a:solidFill>
                <a:latin typeface="Constantia"/>
                <a:ea typeface="Constantia"/>
                <a:cs typeface="Constantia"/>
                <a:sym typeface="Constantia"/>
              </a:rPr>
              <a:t>2023 /2024                                       </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accent1"/>
                </a:solidFill>
                <a:latin typeface="Constantia"/>
                <a:ea typeface="Constantia"/>
                <a:cs typeface="Constantia"/>
                <a:sym typeface="Constantia"/>
              </a:rPr>
              <a:t>1.</a:t>
            </a:r>
            <a:r>
              <a:rPr b="0" i="0" lang="es-CL" sz="1000" u="none" cap="none" strike="noStrike">
                <a:solidFill>
                  <a:schemeClr val="accent1"/>
                </a:solidFill>
                <a:latin typeface="Constantia"/>
                <a:ea typeface="Constantia"/>
                <a:cs typeface="Constantia"/>
                <a:sym typeface="Constantia"/>
              </a:rPr>
              <a:t>Acoso laboral.</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2.Estabilidad laboral.</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3.Tutela Laboral  </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4.Legítima Confianza</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 5.Recurso Protección. </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6. Renovación de contratos.</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7 Ley 19296.Importancia quehacer gremial.</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8.Capacitación MBPL</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9.CBC Herramientas técnicas y de seguimiento.</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10. Concurso promoción decreto 69.</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11. Elaboración y seguimiento CDC-PMG</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12.Ley Karin </a:t>
            </a:r>
            <a:endParaRPr b="0" i="0" sz="1000" u="none" cap="none" strike="noStrike">
              <a:solidFill>
                <a:schemeClr val="accen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000"/>
              <a:buFont typeface="Arial"/>
              <a:buNone/>
            </a:pPr>
            <a:r>
              <a:rPr b="0" i="0" lang="es-CL" sz="1000" u="none" cap="none" strike="noStrike">
                <a:solidFill>
                  <a:schemeClr val="accent1"/>
                </a:solidFill>
                <a:latin typeface="Constantia"/>
                <a:ea typeface="Constantia"/>
                <a:cs typeface="Constantia"/>
                <a:sym typeface="Constantia"/>
              </a:rPr>
              <a:t>13:. Ley 21040</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pic>
        <p:nvPicPr>
          <p:cNvPr id="216" name="Google Shape;216;p18"/>
          <p:cNvPicPr preferRelativeResize="0"/>
          <p:nvPr/>
        </p:nvPicPr>
        <p:blipFill rotWithShape="1">
          <a:blip r:embed="rId4">
            <a:alphaModFix/>
          </a:blip>
          <a:srcRect b="0" l="0" r="0" t="0"/>
          <a:stretch/>
        </p:blipFill>
        <p:spPr>
          <a:xfrm>
            <a:off x="3812354" y="1767320"/>
            <a:ext cx="2365504" cy="1608860"/>
          </a:xfrm>
          <a:prstGeom prst="rect">
            <a:avLst/>
          </a:prstGeom>
          <a:noFill/>
          <a:ln>
            <a:noFill/>
          </a:ln>
        </p:spPr>
      </p:pic>
      <p:sp>
        <p:nvSpPr>
          <p:cNvPr id="217" name="Google Shape;217;p18"/>
          <p:cNvSpPr/>
          <p:nvPr/>
        </p:nvSpPr>
        <p:spPr>
          <a:xfrm rot="5400000">
            <a:off x="7448201" y="-48388"/>
            <a:ext cx="573175" cy="2121576"/>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8"/>
          <p:cNvSpPr/>
          <p:nvPr/>
        </p:nvSpPr>
        <p:spPr>
          <a:xfrm>
            <a:off x="7132387" y="723412"/>
            <a:ext cx="1232737" cy="63272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62328"/>
                </a:solidFill>
                <a:latin typeface="Constantia"/>
                <a:ea typeface="Constantia"/>
                <a:cs typeface="Constantia"/>
                <a:sym typeface="Constantia"/>
              </a:rPr>
              <a:t>Capacitaciones y Conversatorios.</a:t>
            </a:r>
            <a:endParaRPr b="1" i="0" sz="1200" u="none" cap="none" strike="noStrike">
              <a:solidFill>
                <a:srgbClr val="062328"/>
              </a:solidFill>
              <a:latin typeface="Constantia"/>
              <a:ea typeface="Constantia"/>
              <a:cs typeface="Constantia"/>
              <a:sym typeface="Constantia"/>
            </a:endParaRPr>
          </a:p>
        </p:txBody>
      </p:sp>
      <p:grpSp>
        <p:nvGrpSpPr>
          <p:cNvPr id="219" name="Google Shape;219;p18"/>
          <p:cNvGrpSpPr/>
          <p:nvPr/>
        </p:nvGrpSpPr>
        <p:grpSpPr>
          <a:xfrm>
            <a:off x="465900" y="3100533"/>
            <a:ext cx="2173514" cy="894886"/>
            <a:chOff x="6030919" y="5214712"/>
            <a:chExt cx="1365444" cy="1306785"/>
          </a:xfrm>
        </p:grpSpPr>
        <p:sp>
          <p:nvSpPr>
            <p:cNvPr id="220" name="Google Shape;220;p18"/>
            <p:cNvSpPr/>
            <p:nvPr/>
          </p:nvSpPr>
          <p:spPr>
            <a:xfrm rot="5400000">
              <a:off x="6060248" y="5185382"/>
              <a:ext cx="1306785" cy="1365444"/>
            </a:xfrm>
            <a:prstGeom prst="hexagon">
              <a:avLst>
                <a:gd fmla="val 25000" name="adj"/>
                <a:gd fmla="val 115470" name="vf"/>
              </a:avLst>
            </a:prstGeom>
            <a:solidFill>
              <a:srgbClr val="FFFF00">
                <a:alpha val="89800"/>
              </a:srgbClr>
            </a:solidFill>
            <a:ln cap="flat" cmpd="sng" w="25400">
              <a:solidFill>
                <a:srgbClr val="5A93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8"/>
            <p:cNvSpPr/>
            <p:nvPr/>
          </p:nvSpPr>
          <p:spPr>
            <a:xfrm>
              <a:off x="6301625" y="5442121"/>
              <a:ext cx="910200" cy="871200"/>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000" u="none" cap="none" strike="noStrike">
                  <a:solidFill>
                    <a:schemeClr val="lt1"/>
                  </a:solidFill>
                  <a:latin typeface="Constantia"/>
                  <a:ea typeface="Constantia"/>
                  <a:cs typeface="Constantia"/>
                  <a:sym typeface="Constantia"/>
                </a:rPr>
                <a:t>DESAFÍOS Pendientes</a:t>
              </a:r>
              <a:endParaRPr b="1" i="0" sz="1000" u="none" cap="none" strike="noStrike">
                <a:solidFill>
                  <a:schemeClr val="lt1"/>
                </a:solidFill>
                <a:latin typeface="Constantia"/>
                <a:ea typeface="Constantia"/>
                <a:cs typeface="Constantia"/>
                <a:sym typeface="Constantia"/>
              </a:endParaRPr>
            </a:p>
          </p:txBody>
        </p:sp>
      </p:grpSp>
      <p:sp>
        <p:nvSpPr>
          <p:cNvPr id="222" name="Google Shape;222;p18"/>
          <p:cNvSpPr/>
          <p:nvPr/>
        </p:nvSpPr>
        <p:spPr>
          <a:xfrm rot="5400000">
            <a:off x="1581330" y="1126073"/>
            <a:ext cx="349531" cy="3276929"/>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223" name="Google Shape;223;p18"/>
          <p:cNvSpPr/>
          <p:nvPr/>
        </p:nvSpPr>
        <p:spPr>
          <a:xfrm>
            <a:off x="6310007" y="2353030"/>
            <a:ext cx="363702" cy="437440"/>
          </a:xfrm>
          <a:prstGeom prst="rightArrow">
            <a:avLst>
              <a:gd fmla="val 50000" name="adj1"/>
              <a:gd fmla="val 50000" name="adj2"/>
            </a:avLst>
          </a:prstGeom>
          <a:solidFill>
            <a:srgbClr val="FFFF00"/>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 name="Google Shape;224;p18"/>
          <p:cNvSpPr/>
          <p:nvPr/>
        </p:nvSpPr>
        <p:spPr>
          <a:xfrm>
            <a:off x="311725" y="959951"/>
            <a:ext cx="2673600" cy="2042700"/>
          </a:xfrm>
          <a:prstGeom prst="rect">
            <a:avLst/>
          </a:prstGeom>
          <a:solidFill>
            <a:srgbClr val="38761D"/>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1800"/>
              <a:buFont typeface="Constantia"/>
              <a:buAutoNum type="arabicPeriod"/>
            </a:pPr>
            <a:r>
              <a:rPr b="0" i="0" lang="es-CL" sz="1000" u="none" cap="none" strike="noStrike">
                <a:solidFill>
                  <a:schemeClr val="lt1"/>
                </a:solidFill>
                <a:latin typeface="Constantia"/>
                <a:ea typeface="Constantia"/>
                <a:cs typeface="Constantia"/>
                <a:sym typeface="Constantia"/>
              </a:rPr>
              <a:t>Proyecto   Centro Recreacional Quillaipe.</a:t>
            </a:r>
            <a:endParaRPr b="0" i="0" sz="1000" u="none" cap="none" strike="noStrike">
              <a:solidFill>
                <a:schemeClr val="lt1"/>
              </a:solidFill>
              <a:latin typeface="Constantia"/>
              <a:ea typeface="Constantia"/>
              <a:cs typeface="Constantia"/>
              <a:sym typeface="Constantia"/>
            </a:endParaRPr>
          </a:p>
          <a:p>
            <a:pPr indent="-342900" lvl="0" marL="342900" marR="0" rtl="0" algn="l">
              <a:lnSpc>
                <a:spcPct val="100000"/>
              </a:lnSpc>
              <a:spcBef>
                <a:spcPts val="0"/>
              </a:spcBef>
              <a:spcAft>
                <a:spcPts val="0"/>
              </a:spcAft>
              <a:buClr>
                <a:schemeClr val="lt1"/>
              </a:buClr>
              <a:buSzPts val="1800"/>
              <a:buFont typeface="Constantia"/>
              <a:buAutoNum type="arabicPeriod"/>
            </a:pPr>
            <a:r>
              <a:rPr b="0" i="0" lang="es-CL" sz="1000" u="none" cap="none" strike="noStrike">
                <a:solidFill>
                  <a:schemeClr val="lt1"/>
                </a:solidFill>
                <a:latin typeface="Constantia"/>
                <a:ea typeface="Constantia"/>
                <a:cs typeface="Constantia"/>
                <a:sym typeface="Constantia"/>
              </a:rPr>
              <a:t>Construcción y mejoramiento cabañas Tongoy. – Departamento Sgto.</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Constantia"/>
              <a:buAutoNum type="arabicPeriod"/>
            </a:pPr>
            <a:r>
              <a:rPr b="0" i="0" lang="es-CL" sz="1000" u="none" cap="none" strike="noStrike">
                <a:solidFill>
                  <a:schemeClr val="lt1"/>
                </a:solidFill>
                <a:latin typeface="Constantia"/>
                <a:ea typeface="Constantia"/>
                <a:cs typeface="Constantia"/>
                <a:sym typeface="Constantia"/>
              </a:rPr>
              <a:t>Fortalecer la participación  deportiva, artística y social de los socios y social.</a:t>
            </a:r>
            <a:endParaRPr b="0" i="0" sz="1000" u="none" cap="none" strike="noStrike">
              <a:solidFill>
                <a:schemeClr val="lt1"/>
              </a:solidFill>
              <a:latin typeface="Constantia"/>
              <a:ea typeface="Constantia"/>
              <a:cs typeface="Constantia"/>
              <a:sym typeface="Constantia"/>
            </a:endParaRPr>
          </a:p>
          <a:p>
            <a:pPr indent="-342900" lvl="0" marL="342900" marR="0" rtl="0" algn="l">
              <a:lnSpc>
                <a:spcPct val="100000"/>
              </a:lnSpc>
              <a:spcBef>
                <a:spcPts val="0"/>
              </a:spcBef>
              <a:spcAft>
                <a:spcPts val="0"/>
              </a:spcAft>
              <a:buClr>
                <a:schemeClr val="lt1"/>
              </a:buClr>
              <a:buSzPts val="1800"/>
              <a:buFont typeface="Constantia"/>
              <a:buAutoNum type="arabicPeriod"/>
            </a:pPr>
            <a:r>
              <a:rPr b="0" i="0" lang="es-CL" sz="1000" u="none" cap="none" strike="noStrike">
                <a:solidFill>
                  <a:schemeClr val="lt1"/>
                </a:solidFill>
                <a:latin typeface="Constantia"/>
                <a:ea typeface="Constantia"/>
                <a:cs typeface="Constantia"/>
                <a:sym typeface="Constantia"/>
              </a:rPr>
              <a:t>Mejoramiento condiciones laborales AFUA</a:t>
            </a:r>
            <a:endParaRPr b="0" i="0" sz="1000" u="none" cap="none" strike="noStrike">
              <a:solidFill>
                <a:schemeClr val="lt1"/>
              </a:solidFill>
              <a:latin typeface="Constantia"/>
              <a:ea typeface="Constantia"/>
              <a:cs typeface="Constantia"/>
              <a:sym typeface="Constantia"/>
            </a:endParaRPr>
          </a:p>
          <a:p>
            <a:pPr indent="-342900" lvl="0" marL="342900" marR="0" rtl="0" algn="l">
              <a:lnSpc>
                <a:spcPct val="100000"/>
              </a:lnSpc>
              <a:spcBef>
                <a:spcPts val="0"/>
              </a:spcBef>
              <a:spcAft>
                <a:spcPts val="0"/>
              </a:spcAft>
              <a:buClr>
                <a:schemeClr val="lt1"/>
              </a:buClr>
              <a:buSzPts val="1800"/>
              <a:buFont typeface="Constantia"/>
              <a:buAutoNum type="arabicPeriod"/>
            </a:pPr>
            <a:r>
              <a:rPr b="0" i="0" lang="es-CL" sz="1000" u="none" cap="none" strike="noStrike">
                <a:solidFill>
                  <a:schemeClr val="lt1"/>
                </a:solidFill>
                <a:latin typeface="Constantia"/>
                <a:ea typeface="Constantia"/>
                <a:cs typeface="Constantia"/>
                <a:sym typeface="Constantia"/>
              </a:rPr>
              <a:t>Actualización Pag Web</a:t>
            </a:r>
            <a:endParaRPr b="0" i="0" sz="1000" u="none" cap="none" strike="noStrike">
              <a:solidFill>
                <a:srgbClr val="000000"/>
              </a:solidFill>
              <a:latin typeface="Arial"/>
              <a:ea typeface="Arial"/>
              <a:cs typeface="Arial"/>
              <a:sym typeface="Arial"/>
            </a:endParaRPr>
          </a:p>
        </p:txBody>
      </p:sp>
      <p:sp>
        <p:nvSpPr>
          <p:cNvPr id="225" name="Google Shape;225;p18"/>
          <p:cNvSpPr txBox="1"/>
          <p:nvPr/>
        </p:nvSpPr>
        <p:spPr>
          <a:xfrm>
            <a:off x="201174" y="4198625"/>
            <a:ext cx="3682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Terminar proceso de cambio de suelo Quillaype.</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rgbClr val="FFFF00"/>
                </a:solidFill>
                <a:latin typeface="Arial"/>
                <a:ea typeface="Arial"/>
                <a:cs typeface="Arial"/>
                <a:sym typeface="Arial"/>
              </a:rPr>
              <a:t>Elaboración política de mejora remuneracional de Trabajadores de Andime.</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9" name="Shape 229"/>
        <p:cNvGrpSpPr/>
        <p:nvPr/>
      </p:nvGrpSpPr>
      <p:grpSpPr>
        <a:xfrm>
          <a:off x="0" y="0"/>
          <a:ext cx="0" cy="0"/>
          <a:chOff x="0" y="0"/>
          <a:chExt cx="0" cy="0"/>
        </a:xfrm>
      </p:grpSpPr>
      <p:pic>
        <p:nvPicPr>
          <p:cNvPr id="230" name="Google Shape;230;p19"/>
          <p:cNvPicPr preferRelativeResize="0"/>
          <p:nvPr/>
        </p:nvPicPr>
        <p:blipFill rotWithShape="1">
          <a:blip r:embed="rId3">
            <a:alphaModFix/>
          </a:blip>
          <a:srcRect b="0" l="0" r="0" t="0"/>
          <a:stretch/>
        </p:blipFill>
        <p:spPr>
          <a:xfrm>
            <a:off x="284018" y="-83018"/>
            <a:ext cx="1620982" cy="796414"/>
          </a:xfrm>
          <a:prstGeom prst="rect">
            <a:avLst/>
          </a:prstGeom>
          <a:noFill/>
          <a:ln>
            <a:noFill/>
          </a:ln>
        </p:spPr>
      </p:pic>
      <p:grpSp>
        <p:nvGrpSpPr>
          <p:cNvPr id="231" name="Google Shape;231;p19"/>
          <p:cNvGrpSpPr/>
          <p:nvPr/>
        </p:nvGrpSpPr>
        <p:grpSpPr>
          <a:xfrm>
            <a:off x="274873" y="1058119"/>
            <a:ext cx="1682878" cy="996701"/>
            <a:chOff x="2592288" y="5548606"/>
            <a:chExt cx="1365444" cy="1306785"/>
          </a:xfrm>
        </p:grpSpPr>
        <p:sp>
          <p:nvSpPr>
            <p:cNvPr id="232" name="Google Shape;232;p19"/>
            <p:cNvSpPr/>
            <p:nvPr/>
          </p:nvSpPr>
          <p:spPr>
            <a:xfrm rot="5400000">
              <a:off x="2621617" y="5519277"/>
              <a:ext cx="1306785" cy="136544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9"/>
            <p:cNvSpPr/>
            <p:nvPr/>
          </p:nvSpPr>
          <p:spPr>
            <a:xfrm>
              <a:off x="2819862" y="5766405"/>
              <a:ext cx="910296" cy="87119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62328"/>
                  </a:solidFill>
                  <a:latin typeface="Constantia"/>
                  <a:ea typeface="Constantia"/>
                  <a:cs typeface="Constantia"/>
                  <a:sym typeface="Constantia"/>
                </a:rPr>
                <a:t>Apoyo Integral</a:t>
              </a:r>
              <a:endParaRPr b="1" i="0" sz="1200" u="none" cap="none" strike="noStrike">
                <a:solidFill>
                  <a:srgbClr val="062328"/>
                </a:solidFill>
                <a:latin typeface="Constantia"/>
                <a:ea typeface="Constantia"/>
                <a:cs typeface="Constantia"/>
                <a:sym typeface="Constantia"/>
              </a:endParaRPr>
            </a:p>
          </p:txBody>
        </p:sp>
      </p:grpSp>
      <p:sp>
        <p:nvSpPr>
          <p:cNvPr id="234" name="Google Shape;234;p19"/>
          <p:cNvSpPr txBox="1"/>
          <p:nvPr/>
        </p:nvSpPr>
        <p:spPr>
          <a:xfrm>
            <a:off x="2286000" y="138650"/>
            <a:ext cx="5250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chemeClr val="lt1"/>
                </a:solidFill>
              </a:rPr>
              <a:t>HITOS RELEVANTES EN LA DEFENSA DE DERECHOS LABORALES </a:t>
            </a:r>
            <a:endParaRPr b="1" i="0" sz="1200" u="none" cap="none" strike="noStrike">
              <a:solidFill>
                <a:srgbClr val="000000"/>
              </a:solidFill>
            </a:endParaRPr>
          </a:p>
        </p:txBody>
      </p:sp>
      <p:sp>
        <p:nvSpPr>
          <p:cNvPr id="235" name="Google Shape;235;p19"/>
          <p:cNvSpPr txBox="1"/>
          <p:nvPr/>
        </p:nvSpPr>
        <p:spPr>
          <a:xfrm>
            <a:off x="2286000" y="1277570"/>
            <a:ext cx="2902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CL" sz="1400" u="none" cap="none" strike="noStrike">
                <a:solidFill>
                  <a:srgbClr val="FFFF00"/>
                </a:solidFill>
                <a:latin typeface="Arial"/>
                <a:ea typeface="Arial"/>
                <a:cs typeface="Arial"/>
                <a:sym typeface="Arial"/>
              </a:rPr>
              <a:t>Incorporar equipo psicosocial al apoyo de los socios y socias</a:t>
            </a:r>
            <a:endParaRPr b="0" i="0" sz="1400" u="none" cap="none" strike="noStrike">
              <a:solidFill>
                <a:srgbClr val="FFFF00"/>
              </a:solidFill>
              <a:latin typeface="Arial"/>
              <a:ea typeface="Arial"/>
              <a:cs typeface="Arial"/>
              <a:sym typeface="Arial"/>
            </a:endParaRPr>
          </a:p>
        </p:txBody>
      </p:sp>
      <p:sp>
        <p:nvSpPr>
          <p:cNvPr id="236" name="Google Shape;236;p19"/>
          <p:cNvSpPr txBox="1"/>
          <p:nvPr/>
        </p:nvSpPr>
        <p:spPr>
          <a:xfrm>
            <a:off x="2521277" y="3299141"/>
            <a:ext cx="5627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FFFF00"/>
                </a:solidFill>
                <a:latin typeface="Arial"/>
                <a:ea typeface="Arial"/>
                <a:cs typeface="Arial"/>
                <a:sym typeface="Arial"/>
              </a:rPr>
              <a:t>Apoyo a Olimpiadas Norte y Sur.</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FFFF00"/>
                </a:solidFill>
                <a:latin typeface="Arial"/>
                <a:ea typeface="Arial"/>
                <a:cs typeface="Arial"/>
                <a:sym typeface="Arial"/>
              </a:rPr>
              <a:t>Apoyo Coro  Mineduc</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19"/>
          <p:cNvGrpSpPr/>
          <p:nvPr/>
        </p:nvGrpSpPr>
        <p:grpSpPr>
          <a:xfrm>
            <a:off x="346445" y="3299139"/>
            <a:ext cx="1682878" cy="996701"/>
            <a:chOff x="2622949" y="4432988"/>
            <a:chExt cx="1365444" cy="1306785"/>
          </a:xfrm>
        </p:grpSpPr>
        <p:sp>
          <p:nvSpPr>
            <p:cNvPr id="238" name="Google Shape;238;p19"/>
            <p:cNvSpPr/>
            <p:nvPr/>
          </p:nvSpPr>
          <p:spPr>
            <a:xfrm rot="5400000">
              <a:off x="2652279" y="4403659"/>
              <a:ext cx="1306785" cy="136544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9"/>
            <p:cNvSpPr/>
            <p:nvPr/>
          </p:nvSpPr>
          <p:spPr>
            <a:xfrm>
              <a:off x="2819861" y="4622864"/>
              <a:ext cx="910296" cy="87119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62328"/>
                  </a:solidFill>
                  <a:latin typeface="Constantia"/>
                  <a:ea typeface="Constantia"/>
                  <a:cs typeface="Constantia"/>
                  <a:sym typeface="Constantia"/>
                </a:rPr>
                <a:t>Apoyo Integral</a:t>
              </a:r>
              <a:endParaRPr b="1" i="0" sz="1200" u="none" cap="none" strike="noStrike">
                <a:solidFill>
                  <a:srgbClr val="062328"/>
                </a:solidFill>
                <a:latin typeface="Constantia"/>
                <a:ea typeface="Constantia"/>
                <a:cs typeface="Constantia"/>
                <a:sym typeface="Constantia"/>
              </a:endParaRPr>
            </a:p>
          </p:txBody>
        </p:sp>
      </p:grpSp>
      <p:sp>
        <p:nvSpPr>
          <p:cNvPr id="240" name="Google Shape;240;p19"/>
          <p:cNvSpPr txBox="1"/>
          <p:nvPr/>
        </p:nvSpPr>
        <p:spPr>
          <a:xfrm>
            <a:off x="5362575" y="713105"/>
            <a:ext cx="33726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 cabañas 2022= 378</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Cabañas Tongoy 2023 = 313</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Departamento 2022=  134</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Departamento sin costo  2022= 33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Departamento 2023= 91 personas.</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departamento sin costos = 20 personas</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cabañas Tongoy: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2023 -2024 = 233 personas  beneficiadas</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Uso  Departamento 2023-2024</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s-CL" sz="1200" u="none" cap="none" strike="noStrike">
                <a:solidFill>
                  <a:schemeClr val="lt1"/>
                </a:solidFill>
                <a:latin typeface="Arial"/>
                <a:ea typeface="Arial"/>
                <a:cs typeface="Arial"/>
                <a:sym typeface="Arial"/>
              </a:rPr>
              <a:t>Total beneficiarios: 132 personas.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1600" u="none" cap="none" strike="noStrike">
                <a:solidFill>
                  <a:schemeClr val="lt1"/>
                </a:solidFill>
                <a:latin typeface="Arial"/>
                <a:ea typeface="Arial"/>
                <a:cs typeface="Arial"/>
                <a:sym typeface="Arial"/>
              </a:rPr>
              <a:t> </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44" name="Shape 244"/>
        <p:cNvGrpSpPr/>
        <p:nvPr/>
      </p:nvGrpSpPr>
      <p:grpSpPr>
        <a:xfrm>
          <a:off x="0" y="0"/>
          <a:ext cx="0" cy="0"/>
          <a:chOff x="0" y="0"/>
          <a:chExt cx="0" cy="0"/>
        </a:xfrm>
      </p:grpSpPr>
      <p:grpSp>
        <p:nvGrpSpPr>
          <p:cNvPr id="245" name="Google Shape;245;p20"/>
          <p:cNvGrpSpPr/>
          <p:nvPr/>
        </p:nvGrpSpPr>
        <p:grpSpPr>
          <a:xfrm>
            <a:off x="744489" y="344783"/>
            <a:ext cx="3621217" cy="3180483"/>
            <a:chOff x="748164" y="-668206"/>
            <a:chExt cx="3606180" cy="5001093"/>
          </a:xfrm>
        </p:grpSpPr>
        <p:sp>
          <p:nvSpPr>
            <p:cNvPr id="246" name="Google Shape;246;p20"/>
            <p:cNvSpPr/>
            <p:nvPr/>
          </p:nvSpPr>
          <p:spPr>
            <a:xfrm>
              <a:off x="1777085" y="-668206"/>
              <a:ext cx="2412975" cy="2413342"/>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0D6D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20"/>
            <p:cNvSpPr/>
            <p:nvPr/>
          </p:nvSpPr>
          <p:spPr>
            <a:xfrm>
              <a:off x="3010328" y="871289"/>
              <a:ext cx="1340844" cy="6702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20"/>
            <p:cNvSpPr txBox="1"/>
            <p:nvPr/>
          </p:nvSpPr>
          <p:spPr>
            <a:xfrm>
              <a:off x="2342852" y="126498"/>
              <a:ext cx="1340844" cy="670262"/>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100"/>
                <a:buFont typeface="Arial"/>
                <a:buNone/>
              </a:pPr>
              <a:r>
                <a:rPr b="0" i="0" lang="es-CL" sz="1100" u="none" cap="none" strike="noStrike">
                  <a:solidFill>
                    <a:schemeClr val="lt1"/>
                  </a:solidFill>
                  <a:latin typeface="Arial"/>
                  <a:ea typeface="Arial"/>
                  <a:cs typeface="Arial"/>
                  <a:sym typeface="Arial"/>
                </a:rPr>
                <a:t>Indicaciones ley 21040.</a:t>
              </a:r>
              <a:endParaRPr b="0" i="0" sz="1100" u="none" cap="none" strike="noStrike">
                <a:solidFill>
                  <a:schemeClr val="lt1"/>
                </a:solidFill>
                <a:latin typeface="Arial"/>
                <a:ea typeface="Arial"/>
                <a:cs typeface="Arial"/>
                <a:sym typeface="Arial"/>
              </a:endParaRPr>
            </a:p>
          </p:txBody>
        </p:sp>
        <p:sp>
          <p:nvSpPr>
            <p:cNvPr id="249" name="Google Shape;249;p20"/>
            <p:cNvSpPr/>
            <p:nvPr/>
          </p:nvSpPr>
          <p:spPr>
            <a:xfrm rot="-2662823">
              <a:off x="1247936" y="931380"/>
              <a:ext cx="2412975" cy="2413342"/>
            </a:xfrm>
            <a:custGeom>
              <a:rect b="b" l="l" r="r" t="t"/>
              <a:pathLst>
                <a:path extrusionOk="0" h="120000" w="12000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0D6D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p20"/>
            <p:cNvSpPr/>
            <p:nvPr/>
          </p:nvSpPr>
          <p:spPr>
            <a:xfrm>
              <a:off x="2342852" y="2265955"/>
              <a:ext cx="1340844" cy="6702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p20"/>
            <p:cNvSpPr txBox="1"/>
            <p:nvPr/>
          </p:nvSpPr>
          <p:spPr>
            <a:xfrm>
              <a:off x="2386558" y="3221582"/>
              <a:ext cx="1340844" cy="67026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52" name="Google Shape;252;p20"/>
            <p:cNvSpPr/>
            <p:nvPr/>
          </p:nvSpPr>
          <p:spPr>
            <a:xfrm>
              <a:off x="3013500" y="3662626"/>
              <a:ext cx="1340844" cy="6702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p20"/>
            <p:cNvSpPr txBox="1"/>
            <p:nvPr/>
          </p:nvSpPr>
          <p:spPr>
            <a:xfrm>
              <a:off x="1971025" y="1651098"/>
              <a:ext cx="1039304" cy="861765"/>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None/>
              </a:pPr>
              <a:r>
                <a:rPr b="0" i="0" lang="es-CL" sz="1200" u="none" cap="none" strike="noStrike">
                  <a:solidFill>
                    <a:schemeClr val="lt1"/>
                  </a:solidFill>
                  <a:latin typeface="Arial"/>
                  <a:ea typeface="Arial"/>
                  <a:cs typeface="Arial"/>
                  <a:sym typeface="Arial"/>
                </a:rPr>
                <a:t>Comisión Educación </a:t>
              </a:r>
              <a:endParaRPr b="0" i="0" sz="1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254" name="Google Shape;254;p20"/>
          <p:cNvSpPr/>
          <p:nvPr/>
        </p:nvSpPr>
        <p:spPr>
          <a:xfrm>
            <a:off x="1359877" y="4245458"/>
            <a:ext cx="6912768" cy="7386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s-CL" sz="1400" u="none" cap="none" strike="noStrike">
                <a:solidFill>
                  <a:schemeClr val="lt1"/>
                </a:solidFill>
                <a:latin typeface="Constantia"/>
                <a:ea typeface="Constantia"/>
                <a:cs typeface="Constantia"/>
                <a:sym typeface="Constantia"/>
              </a:rPr>
              <a:t>Participar activamente en todos los procesos que fortalezcan  el rol rector del Ministerio de Educación: el Estado responsable de toda la Educación. (POLÍTICA DE ESTADO) análisis de normativas y propuestas.</a:t>
            </a:r>
            <a:endParaRPr b="0" i="0" sz="1400" u="none" cap="none" strike="noStrike">
              <a:solidFill>
                <a:schemeClr val="lt1"/>
              </a:solidFill>
              <a:latin typeface="Constantia"/>
              <a:ea typeface="Constantia"/>
              <a:cs typeface="Constantia"/>
              <a:sym typeface="Constantia"/>
            </a:endParaRPr>
          </a:p>
        </p:txBody>
      </p:sp>
      <p:grpSp>
        <p:nvGrpSpPr>
          <p:cNvPr id="255" name="Google Shape;255;p20"/>
          <p:cNvGrpSpPr/>
          <p:nvPr/>
        </p:nvGrpSpPr>
        <p:grpSpPr>
          <a:xfrm>
            <a:off x="6273909" y="659500"/>
            <a:ext cx="2639267" cy="958396"/>
            <a:chOff x="2592288" y="6855391"/>
            <a:chExt cx="1365444" cy="1306785"/>
          </a:xfrm>
        </p:grpSpPr>
        <p:sp>
          <p:nvSpPr>
            <p:cNvPr id="256" name="Google Shape;256;p20"/>
            <p:cNvSpPr/>
            <p:nvPr/>
          </p:nvSpPr>
          <p:spPr>
            <a:xfrm rot="5400000">
              <a:off x="2621618" y="6826061"/>
              <a:ext cx="1306785" cy="1365444"/>
            </a:xfrm>
            <a:prstGeom prst="hexagon">
              <a:avLst>
                <a:gd fmla="val 25000" name="adj"/>
                <a:gd fmla="val 115470" name="vf"/>
              </a:avLst>
            </a:prstGeom>
            <a:solidFill>
              <a:schemeClr val="lt1"/>
            </a:solidFill>
            <a:ln cap="flat" cmpd="sng" w="25400">
              <a:solidFill>
                <a:srgbClr val="5A93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0"/>
            <p:cNvSpPr/>
            <p:nvPr/>
          </p:nvSpPr>
          <p:spPr>
            <a:xfrm>
              <a:off x="2819863" y="7052483"/>
              <a:ext cx="910296" cy="87119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800" u="none" cap="none" strike="noStrike">
                  <a:solidFill>
                    <a:srgbClr val="0C5ADB"/>
                  </a:solidFill>
                  <a:latin typeface="Constantia"/>
                  <a:ea typeface="Constantia"/>
                  <a:cs typeface="Constantia"/>
                  <a:sym typeface="Constantia"/>
                </a:rPr>
                <a:t>DESAFÍO</a:t>
              </a:r>
              <a:endParaRPr b="1" i="0" sz="8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800" u="none" cap="none" strike="noStrike">
                  <a:solidFill>
                    <a:srgbClr val="0C5ADB"/>
                  </a:solidFill>
                  <a:latin typeface="Constantia"/>
                  <a:ea typeface="Constantia"/>
                  <a:cs typeface="Constantia"/>
                  <a:sym typeface="Constantia"/>
                </a:rPr>
                <a:t>Fortalecer Rol Rector  Mineduc a través de sus organismos desconcentrados y </a:t>
              </a:r>
              <a:r>
                <a:rPr b="0" i="0" lang="es-CL" sz="800" u="none" cap="none" strike="noStrike">
                  <a:solidFill>
                    <a:srgbClr val="0C5ADB"/>
                  </a:solidFill>
                  <a:latin typeface="Constantia"/>
                  <a:ea typeface="Constantia"/>
                  <a:cs typeface="Constantia"/>
                  <a:sym typeface="Constantia"/>
                </a:rPr>
                <a:t>otros.</a:t>
              </a:r>
              <a:endParaRPr b="0" i="0" sz="800" u="none" cap="none" strike="noStrike">
                <a:solidFill>
                  <a:srgbClr val="0C5ADB"/>
                </a:solidFill>
                <a:latin typeface="Constantia"/>
                <a:ea typeface="Constantia"/>
                <a:cs typeface="Constantia"/>
                <a:sym typeface="Constantia"/>
              </a:endParaRPr>
            </a:p>
          </p:txBody>
        </p:sp>
      </p:grpSp>
      <p:sp>
        <p:nvSpPr>
          <p:cNvPr id="258" name="Google Shape;258;p20"/>
          <p:cNvSpPr/>
          <p:nvPr/>
        </p:nvSpPr>
        <p:spPr>
          <a:xfrm>
            <a:off x="6372200" y="1630149"/>
            <a:ext cx="2880320" cy="24133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rPr b="0" i="0" lang="es-CL" sz="800" u="none" cap="none" strike="noStrike">
                <a:solidFill>
                  <a:schemeClr val="lt1"/>
                </a:solidFill>
                <a:latin typeface="Arial"/>
                <a:ea typeface="Arial"/>
                <a:cs typeface="Arial"/>
                <a:sym typeface="Arial"/>
              </a:rPr>
              <a:t>.- El fortalecimiento del Rol Rector Ministerio.</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rPr b="0" i="0" lang="es-CL" sz="800" u="none" cap="none" strike="noStrike">
                <a:solidFill>
                  <a:schemeClr val="lt1"/>
                </a:solidFill>
                <a:latin typeface="Arial"/>
                <a:ea typeface="Arial"/>
                <a:cs typeface="Arial"/>
                <a:sym typeface="Arial"/>
              </a:rPr>
              <a:t>2.- Establecer con claridad el Rol de los Departamentos Provinciales y Secreduc.</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rPr b="0" i="0" lang="es-CL" sz="800" u="none" cap="none" strike="noStrike">
                <a:solidFill>
                  <a:schemeClr val="lt1"/>
                </a:solidFill>
                <a:latin typeface="Arial"/>
                <a:ea typeface="Arial"/>
                <a:cs typeface="Arial"/>
                <a:sym typeface="Arial"/>
              </a:rPr>
              <a:t>3.- Definir Rol, funciones de la Supervisión. </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rPr b="0" i="0" lang="es-CL" sz="800" u="none" cap="none" strike="noStrike">
                <a:solidFill>
                  <a:schemeClr val="lt1"/>
                </a:solidFill>
                <a:latin typeface="Arial"/>
                <a:ea typeface="Arial"/>
                <a:cs typeface="Arial"/>
                <a:sym typeface="Arial"/>
              </a:rPr>
              <a:t>4.- Definir y establecer con claridad, cuál será la función del Departamento de planificación y el área de  </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rPr b="0" i="0" lang="es-CL" sz="800" u="none" cap="none" strike="noStrike">
                <a:solidFill>
                  <a:schemeClr val="lt1"/>
                </a:solidFill>
                <a:latin typeface="Arial"/>
                <a:ea typeface="Arial"/>
                <a:cs typeface="Arial"/>
                <a:sym typeface="Arial"/>
              </a:rPr>
              <a:t> infraestructura de la Secreduc.</a:t>
            </a:r>
            <a:endParaRPr b="0" i="0" sz="800" u="none" cap="none" strike="noStrike">
              <a:solidFill>
                <a:schemeClr val="lt1"/>
              </a:solidFill>
              <a:latin typeface="Arial"/>
              <a:ea typeface="Arial"/>
              <a:cs typeface="Arial"/>
              <a:sym typeface="Arial"/>
            </a:endParaRPr>
          </a:p>
          <a:p>
            <a:pPr indent="0" lvl="0" marL="50800" marR="0" rtl="0" algn="l">
              <a:lnSpc>
                <a:spcPct val="100000"/>
              </a:lnSpc>
              <a:spcBef>
                <a:spcPts val="600"/>
              </a:spcBef>
              <a:spcAft>
                <a:spcPts val="0"/>
              </a:spcAft>
              <a:buClr>
                <a:srgbClr val="18637B"/>
              </a:buClr>
              <a:buSzPts val="2800"/>
              <a:buFont typeface="Nixie One"/>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t/>
            </a:r>
            <a:endParaRPr b="0" i="0" sz="1200" u="none" cap="none" strike="noStrike">
              <a:solidFill>
                <a:srgbClr val="FFFFFF"/>
              </a:solidFill>
              <a:latin typeface="Constantia"/>
              <a:ea typeface="Constantia"/>
              <a:cs typeface="Constantia"/>
              <a:sym typeface="Constantia"/>
            </a:endParaRPr>
          </a:p>
        </p:txBody>
      </p:sp>
      <p:sp>
        <p:nvSpPr>
          <p:cNvPr id="259" name="Google Shape;259;p20"/>
          <p:cNvSpPr txBox="1"/>
          <p:nvPr/>
        </p:nvSpPr>
        <p:spPr>
          <a:xfrm>
            <a:off x="2021966" y="107101"/>
            <a:ext cx="457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HITOS RELEVANTES EN LA DEFENSA DE DERECHOS LABORALES </a:t>
            </a:r>
            <a:endParaRPr b="0" i="0" sz="1200" u="none" cap="none" strike="noStrike">
              <a:solidFill>
                <a:srgbClr val="000000"/>
              </a:solidFill>
              <a:latin typeface="Arial"/>
              <a:ea typeface="Arial"/>
              <a:cs typeface="Arial"/>
              <a:sym typeface="Arial"/>
            </a:endParaRPr>
          </a:p>
        </p:txBody>
      </p:sp>
      <p:pic>
        <p:nvPicPr>
          <p:cNvPr id="260" name="Google Shape;260;p20"/>
          <p:cNvPicPr preferRelativeResize="0"/>
          <p:nvPr/>
        </p:nvPicPr>
        <p:blipFill rotWithShape="1">
          <a:blip r:embed="rId3">
            <a:alphaModFix/>
          </a:blip>
          <a:srcRect b="0" l="0" r="0" t="0"/>
          <a:stretch/>
        </p:blipFill>
        <p:spPr>
          <a:xfrm>
            <a:off x="284018" y="-83018"/>
            <a:ext cx="1620982" cy="796414"/>
          </a:xfrm>
          <a:prstGeom prst="rect">
            <a:avLst/>
          </a:prstGeom>
          <a:noFill/>
          <a:ln>
            <a:noFill/>
          </a:ln>
        </p:spPr>
      </p:pic>
      <p:sp>
        <p:nvSpPr>
          <p:cNvPr id="261" name="Google Shape;261;p20"/>
          <p:cNvSpPr/>
          <p:nvPr/>
        </p:nvSpPr>
        <p:spPr>
          <a:xfrm>
            <a:off x="353209" y="863396"/>
            <a:ext cx="914400" cy="4120686"/>
          </a:xfrm>
          <a:prstGeom prst="rightArrowCallout">
            <a:avLst>
              <a:gd fmla="val 25000" name="adj1"/>
              <a:gd fmla="val 25000" name="adj2"/>
              <a:gd fmla="val 25000" name="adj3"/>
              <a:gd fmla="val 64977" name="adj4"/>
            </a:avLst>
          </a:prstGeom>
          <a:solidFill>
            <a:srgbClr val="FFFF00">
              <a:alpha val="89800"/>
            </a:srgbClr>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2" name="Google Shape;262;p20"/>
          <p:cNvSpPr txBox="1"/>
          <p:nvPr/>
        </p:nvSpPr>
        <p:spPr>
          <a:xfrm>
            <a:off x="360684" y="1195179"/>
            <a:ext cx="5106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A</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V</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A</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N</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C</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E</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S</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D</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E</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S</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A</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F</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Í</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O</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S</a:t>
            </a:r>
            <a:endParaRPr b="1" i="0" sz="1200" u="none" cap="none" strike="noStrike">
              <a:solidFill>
                <a:schemeClr val="dk2"/>
              </a:solidFill>
              <a:latin typeface="Arial"/>
              <a:ea typeface="Arial"/>
              <a:cs typeface="Arial"/>
              <a:sym typeface="Arial"/>
            </a:endParaRPr>
          </a:p>
        </p:txBody>
      </p:sp>
      <p:sp>
        <p:nvSpPr>
          <p:cNvPr id="263" name="Google Shape;263;p20"/>
          <p:cNvSpPr/>
          <p:nvPr/>
        </p:nvSpPr>
        <p:spPr>
          <a:xfrm>
            <a:off x="4534834" y="716166"/>
            <a:ext cx="397855" cy="3483152"/>
          </a:xfrm>
          <a:prstGeom prst="rightBrace">
            <a:avLst>
              <a:gd fmla="val 0" name="adj1"/>
              <a:gd fmla="val 50000" name="adj2"/>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pic>
        <p:nvPicPr>
          <p:cNvPr id="264" name="Google Shape;264;p20"/>
          <p:cNvPicPr preferRelativeResize="0"/>
          <p:nvPr/>
        </p:nvPicPr>
        <p:blipFill rotWithShape="1">
          <a:blip r:embed="rId4">
            <a:alphaModFix/>
          </a:blip>
          <a:srcRect b="0" l="0" r="0" t="0"/>
          <a:stretch/>
        </p:blipFill>
        <p:spPr>
          <a:xfrm rot="1208341">
            <a:off x="5298018" y="1042479"/>
            <a:ext cx="770239" cy="778076"/>
          </a:xfrm>
          <a:prstGeom prst="rect">
            <a:avLst/>
          </a:prstGeom>
          <a:noFill/>
          <a:ln>
            <a:noFill/>
          </a:ln>
        </p:spPr>
      </p:pic>
      <p:pic>
        <p:nvPicPr>
          <p:cNvPr descr="Recorte de pantalla" id="265" name="Google Shape;265;p20"/>
          <p:cNvPicPr preferRelativeResize="0"/>
          <p:nvPr/>
        </p:nvPicPr>
        <p:blipFill rotWithShape="1">
          <a:blip r:embed="rId5">
            <a:alphaModFix/>
          </a:blip>
          <a:srcRect b="0" l="0" r="0" t="0"/>
          <a:stretch/>
        </p:blipFill>
        <p:spPr>
          <a:xfrm rot="-2850809">
            <a:off x="5385462" y="1891078"/>
            <a:ext cx="821992" cy="743272"/>
          </a:xfrm>
          <a:prstGeom prst="rect">
            <a:avLst/>
          </a:prstGeom>
          <a:noFill/>
          <a:ln>
            <a:noFill/>
          </a:ln>
        </p:spPr>
      </p:pic>
      <p:pic>
        <p:nvPicPr>
          <p:cNvPr descr="Recorte de pantalla" id="266" name="Google Shape;266;p20"/>
          <p:cNvPicPr preferRelativeResize="0"/>
          <p:nvPr/>
        </p:nvPicPr>
        <p:blipFill rotWithShape="1">
          <a:blip r:embed="rId6">
            <a:alphaModFix/>
          </a:blip>
          <a:srcRect b="0" l="0" r="0" t="0"/>
          <a:stretch/>
        </p:blipFill>
        <p:spPr>
          <a:xfrm rot="-1699731">
            <a:off x="5312956" y="2822943"/>
            <a:ext cx="759665" cy="679304"/>
          </a:xfrm>
          <a:prstGeom prst="rect">
            <a:avLst/>
          </a:prstGeom>
          <a:noFill/>
          <a:ln>
            <a:noFill/>
          </a:ln>
        </p:spPr>
      </p:pic>
      <p:pic>
        <p:nvPicPr>
          <p:cNvPr id="267" name="Google Shape;267;p20"/>
          <p:cNvPicPr preferRelativeResize="0"/>
          <p:nvPr/>
        </p:nvPicPr>
        <p:blipFill rotWithShape="1">
          <a:blip r:embed="rId7">
            <a:alphaModFix/>
          </a:blip>
          <a:srcRect b="0" l="0" r="0" t="0"/>
          <a:stretch/>
        </p:blipFill>
        <p:spPr>
          <a:xfrm rot="2908225">
            <a:off x="2490677" y="2443707"/>
            <a:ext cx="2115495" cy="1432684"/>
          </a:xfrm>
          <a:prstGeom prst="rect">
            <a:avLst/>
          </a:prstGeom>
          <a:noFill/>
          <a:ln>
            <a:noFill/>
          </a:ln>
        </p:spPr>
      </p:pic>
      <p:sp>
        <p:nvSpPr>
          <p:cNvPr id="268" name="Google Shape;268;p20"/>
          <p:cNvSpPr txBox="1"/>
          <p:nvPr/>
        </p:nvSpPr>
        <p:spPr>
          <a:xfrm>
            <a:off x="2641508" y="2976620"/>
            <a:ext cx="1346435" cy="426258"/>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100"/>
              <a:buFont typeface="Arial"/>
              <a:buNone/>
            </a:pPr>
            <a:r>
              <a:rPr b="0" i="0" lang="es-CL" sz="1100" u="none" cap="none" strike="noStrike">
                <a:solidFill>
                  <a:schemeClr val="lt1"/>
                </a:solidFill>
                <a:latin typeface="Arial"/>
                <a:ea typeface="Arial"/>
                <a:cs typeface="Arial"/>
                <a:sym typeface="Arial"/>
              </a:rPr>
              <a:t>Comision supervisión e infraestructura</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72" name="Shape 272"/>
        <p:cNvGrpSpPr/>
        <p:nvPr/>
      </p:nvGrpSpPr>
      <p:grpSpPr>
        <a:xfrm>
          <a:off x="0" y="0"/>
          <a:ext cx="0" cy="0"/>
          <a:chOff x="0" y="0"/>
          <a:chExt cx="0" cy="0"/>
        </a:xfrm>
      </p:grpSpPr>
      <p:sp>
        <p:nvSpPr>
          <p:cNvPr id="273" name="Google Shape;273;p21"/>
          <p:cNvSpPr txBox="1"/>
          <p:nvPr/>
        </p:nvSpPr>
        <p:spPr>
          <a:xfrm>
            <a:off x="2916382" y="320630"/>
            <a:ext cx="45096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400" u="none" cap="none" strike="noStrike">
                <a:solidFill>
                  <a:schemeClr val="lt1"/>
                </a:solidFill>
                <a:latin typeface="Arial"/>
                <a:ea typeface="Arial"/>
                <a:cs typeface="Arial"/>
                <a:sym typeface="Arial"/>
              </a:rPr>
              <a:t>Instalación Mesa Carrera Funcionaria- Hitos</a:t>
            </a:r>
            <a:endParaRPr b="0" i="0" sz="1400" u="none" cap="none" strike="noStrike">
              <a:solidFill>
                <a:schemeClr val="lt1"/>
              </a:solidFill>
              <a:latin typeface="Arial"/>
              <a:ea typeface="Arial"/>
              <a:cs typeface="Arial"/>
              <a:sym typeface="Arial"/>
            </a:endParaRPr>
          </a:p>
        </p:txBody>
      </p:sp>
      <p:sp>
        <p:nvSpPr>
          <p:cNvPr id="274" name="Google Shape;274;p21"/>
          <p:cNvSpPr txBox="1"/>
          <p:nvPr/>
        </p:nvSpPr>
        <p:spPr>
          <a:xfrm>
            <a:off x="647250" y="956849"/>
            <a:ext cx="7540800" cy="1149300"/>
          </a:xfrm>
          <a:prstGeom prst="rect">
            <a:avLst/>
          </a:prstGeom>
          <a:solidFill>
            <a:schemeClr val="accent4"/>
          </a:solidFill>
          <a:ln>
            <a:noFill/>
          </a:ln>
        </p:spPr>
        <p:txBody>
          <a:bodyPr anchorCtr="0" anchor="t" bIns="91425" lIns="91425" spcFirstLastPara="1" rIns="91425" wrap="square" tIns="91425">
            <a:normAutofit fontScale="62500" lnSpcReduction="20000"/>
          </a:bodyPr>
          <a:lstStyle/>
          <a:p>
            <a:pPr indent="-342900" lvl="0" marL="457200" marR="0" rtl="0" algn="l">
              <a:lnSpc>
                <a:spcPct val="100000"/>
              </a:lnSpc>
              <a:spcBef>
                <a:spcPts val="0"/>
              </a:spcBef>
              <a:spcAft>
                <a:spcPts val="0"/>
              </a:spcAft>
              <a:buClr>
                <a:schemeClr val="lt1"/>
              </a:buClr>
              <a:buSzPct val="144000"/>
              <a:buFont typeface="Arial"/>
              <a:buChar char="•"/>
            </a:pPr>
            <a:r>
              <a:rPr b="0" i="0" lang="es-CL" sz="2000" u="none" cap="none" strike="noStrike">
                <a:solidFill>
                  <a:schemeClr val="accent5"/>
                </a:solidFill>
                <a:latin typeface="Roboto"/>
                <a:ea typeface="Roboto"/>
                <a:cs typeface="Roboto"/>
                <a:sym typeface="Roboto"/>
              </a:rPr>
              <a:t>1° Reunión Representantes Ministro  conformación mesa 19 de junio 2023.</a:t>
            </a:r>
            <a:endParaRPr b="0" i="0" sz="2000" u="none" cap="none" strike="noStrike">
              <a:solidFill>
                <a:schemeClr val="accent5"/>
              </a:solidFill>
              <a:latin typeface="Roboto"/>
              <a:ea typeface="Roboto"/>
              <a:cs typeface="Roboto"/>
              <a:sym typeface="Roboto"/>
            </a:endParaRPr>
          </a:p>
          <a:p>
            <a:pPr indent="-342900" lvl="0" marL="457200" marR="0" rtl="0" algn="l">
              <a:lnSpc>
                <a:spcPct val="100000"/>
              </a:lnSpc>
              <a:spcBef>
                <a:spcPts val="0"/>
              </a:spcBef>
              <a:spcAft>
                <a:spcPts val="0"/>
              </a:spcAft>
              <a:buClr>
                <a:schemeClr val="lt1"/>
              </a:buClr>
              <a:buSzPct val="144000"/>
              <a:buFont typeface="Roboto"/>
              <a:buNone/>
            </a:pPr>
            <a:r>
              <a:t/>
            </a:r>
            <a:endParaRPr b="0" i="0" sz="2000" u="none" cap="none" strike="noStrike">
              <a:solidFill>
                <a:schemeClr val="accent5"/>
              </a:solidFill>
              <a:latin typeface="Roboto"/>
              <a:ea typeface="Roboto"/>
              <a:cs typeface="Roboto"/>
              <a:sym typeface="Roboto"/>
            </a:endParaRPr>
          </a:p>
          <a:p>
            <a:pPr indent="-342900" lvl="0" marL="457200" marR="0" rtl="0" algn="l">
              <a:lnSpc>
                <a:spcPct val="100000"/>
              </a:lnSpc>
              <a:spcBef>
                <a:spcPts val="0"/>
              </a:spcBef>
              <a:spcAft>
                <a:spcPts val="0"/>
              </a:spcAft>
              <a:buClr>
                <a:schemeClr val="lt1"/>
              </a:buClr>
              <a:buSzPct val="144000"/>
              <a:buFont typeface="Arial"/>
              <a:buChar char="•"/>
            </a:pPr>
            <a:r>
              <a:rPr b="0" i="0" lang="es-CL" sz="2000" u="none" cap="none" strike="noStrike">
                <a:solidFill>
                  <a:schemeClr val="accent5"/>
                </a:solidFill>
                <a:latin typeface="Roboto"/>
                <a:ea typeface="Roboto"/>
                <a:cs typeface="Roboto"/>
                <a:sym typeface="Roboto"/>
              </a:rPr>
              <a:t>Directorio orienta y monitorea procesos en cada estamento entrega orientación a dirigentes.</a:t>
            </a:r>
            <a:endParaRPr b="0" i="0" sz="2000" u="none" cap="none" strike="noStrike">
              <a:solidFill>
                <a:schemeClr val="accent5"/>
              </a:solidFill>
              <a:latin typeface="Roboto"/>
              <a:ea typeface="Roboto"/>
              <a:cs typeface="Roboto"/>
              <a:sym typeface="Roboto"/>
            </a:endParaRPr>
          </a:p>
          <a:p>
            <a:pPr indent="-342900" lvl="0" marL="457200" marR="0" rtl="0" algn="l">
              <a:lnSpc>
                <a:spcPct val="100000"/>
              </a:lnSpc>
              <a:spcBef>
                <a:spcPts val="0"/>
              </a:spcBef>
              <a:spcAft>
                <a:spcPts val="0"/>
              </a:spcAft>
              <a:buClr>
                <a:schemeClr val="lt1"/>
              </a:buClr>
              <a:buSzPct val="144000"/>
              <a:buFont typeface="Roboto"/>
              <a:buNone/>
            </a:pPr>
            <a:r>
              <a:t/>
            </a:r>
            <a:endParaRPr b="0" i="0" sz="2000" u="none" cap="none" strike="noStrike">
              <a:solidFill>
                <a:schemeClr val="accent5"/>
              </a:solidFill>
              <a:latin typeface="Roboto"/>
              <a:ea typeface="Roboto"/>
              <a:cs typeface="Roboto"/>
              <a:sym typeface="Roboto"/>
            </a:endParaRPr>
          </a:p>
          <a:p>
            <a:pPr indent="-342900" lvl="0" marL="457200" marR="0" rtl="0" algn="l">
              <a:lnSpc>
                <a:spcPct val="100000"/>
              </a:lnSpc>
              <a:spcBef>
                <a:spcPts val="0"/>
              </a:spcBef>
              <a:spcAft>
                <a:spcPts val="0"/>
              </a:spcAft>
              <a:buClr>
                <a:schemeClr val="lt1"/>
              </a:buClr>
              <a:buSzPct val="144000"/>
              <a:buFont typeface="Arial"/>
              <a:buChar char="•"/>
            </a:pPr>
            <a:r>
              <a:rPr b="0" i="0" lang="es-CL" sz="2000" u="none" cap="none" strike="noStrike">
                <a:solidFill>
                  <a:schemeClr val="accent5"/>
                </a:solidFill>
                <a:latin typeface="Roboto"/>
                <a:ea typeface="Roboto"/>
                <a:cs typeface="Roboto"/>
                <a:sym typeface="Roboto"/>
              </a:rPr>
              <a:t>Desafíos consolidación trabajo mesas.</a:t>
            </a:r>
            <a:endParaRPr b="0" i="0" sz="2000" u="none" cap="none" strike="noStrike">
              <a:solidFill>
                <a:schemeClr val="accent5"/>
              </a:solidFill>
              <a:latin typeface="Roboto"/>
              <a:ea typeface="Roboto"/>
              <a:cs typeface="Roboto"/>
              <a:sym typeface="Roboto"/>
            </a:endParaRPr>
          </a:p>
        </p:txBody>
      </p:sp>
      <p:grpSp>
        <p:nvGrpSpPr>
          <p:cNvPr id="275" name="Google Shape;275;p21"/>
          <p:cNvGrpSpPr/>
          <p:nvPr/>
        </p:nvGrpSpPr>
        <p:grpSpPr>
          <a:xfrm>
            <a:off x="554355" y="2150745"/>
            <a:ext cx="7633970" cy="2857500"/>
            <a:chOff x="0" y="0"/>
            <a:chExt cx="7633970" cy="2857500"/>
          </a:xfrm>
        </p:grpSpPr>
        <p:sp>
          <p:nvSpPr>
            <p:cNvPr id="276" name="Google Shape;276;p21"/>
            <p:cNvSpPr/>
            <p:nvPr/>
          </p:nvSpPr>
          <p:spPr>
            <a:xfrm>
              <a:off x="0" y="128832"/>
              <a:ext cx="1727143" cy="44060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txBox="1"/>
            <p:nvPr/>
          </p:nvSpPr>
          <p:spPr>
            <a:xfrm>
              <a:off x="0" y="128832"/>
              <a:ext cx="1727143" cy="440605"/>
            </a:xfrm>
            <a:prstGeom prst="rect">
              <a:avLst/>
            </a:prstGeom>
            <a:solidFill>
              <a:srgbClr val="FFFF00">
                <a:alpha val="89800"/>
              </a:srgbClr>
            </a:solidFill>
            <a:ln>
              <a:noFill/>
            </a:ln>
          </p:spPr>
          <p:txBody>
            <a:bodyPr anchorCtr="0" anchor="ctr" bIns="36575" lIns="64000" spcFirstLastPara="1" rIns="64000" wrap="square" tIns="36575">
              <a:noAutofit/>
            </a:bodyPr>
            <a:lstStyle/>
            <a:p>
              <a:pPr indent="0" lvl="0" marL="0" marR="0" rtl="0" algn="ctr">
                <a:lnSpc>
                  <a:spcPct val="100000"/>
                </a:lnSpc>
                <a:spcBef>
                  <a:spcPts val="0"/>
                </a:spcBef>
                <a:spcAft>
                  <a:spcPts val="0"/>
                </a:spcAft>
                <a:buNone/>
              </a:pPr>
              <a:r>
                <a:rPr b="0" i="0" lang="es-CL" sz="900" u="none" cap="none" strike="noStrike">
                  <a:solidFill>
                    <a:srgbClr val="000000"/>
                  </a:solidFill>
                  <a:latin typeface="Arial"/>
                  <a:ea typeface="Arial"/>
                  <a:cs typeface="Arial"/>
                  <a:sym typeface="Arial"/>
                </a:rPr>
                <a:t>Subsecretaria Educación</a:t>
              </a:r>
              <a:endParaRPr b="0" i="0" sz="900" u="none" cap="none" strike="noStrike">
                <a:solidFill>
                  <a:srgbClr val="000000"/>
                </a:solidFill>
                <a:latin typeface="Arial"/>
                <a:ea typeface="Arial"/>
                <a:cs typeface="Arial"/>
                <a:sym typeface="Arial"/>
              </a:endParaRPr>
            </a:p>
          </p:txBody>
        </p:sp>
        <p:sp>
          <p:nvSpPr>
            <p:cNvPr id="278" name="Google Shape;278;p21"/>
            <p:cNvSpPr/>
            <p:nvPr/>
          </p:nvSpPr>
          <p:spPr>
            <a:xfrm>
              <a:off x="0" y="605978"/>
              <a:ext cx="1727143" cy="2122690"/>
            </a:xfrm>
            <a:prstGeom prst="rect">
              <a:avLst/>
            </a:prstGeom>
            <a:solidFill>
              <a:srgbClr val="BEFADD">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txBox="1"/>
            <p:nvPr/>
          </p:nvSpPr>
          <p:spPr>
            <a:xfrm>
              <a:off x="0" y="605978"/>
              <a:ext cx="1727143" cy="2122690"/>
            </a:xfrm>
            <a:prstGeom prst="rect">
              <a:avLst/>
            </a:prstGeom>
            <a:noFill/>
            <a:ln>
              <a:noFill/>
            </a:ln>
          </p:spPr>
          <p:txBody>
            <a:bodyPr anchorCtr="0" anchor="t" bIns="112000" lIns="74675" spcFirstLastPara="1" rIns="99550" wrap="square" tIns="74675">
              <a:noAutofit/>
            </a:bodyPr>
            <a:lstStyle/>
            <a:p>
              <a:pPr indent="-114300" lvl="1" marL="114300" marR="0" rtl="0" algn="l">
                <a:lnSpc>
                  <a:spcPct val="100000"/>
                </a:lnSpc>
                <a:spcBef>
                  <a:spcPts val="0"/>
                </a:spcBef>
                <a:spcAft>
                  <a:spcPts val="0"/>
                </a:spcAft>
                <a:buClr>
                  <a:srgbClr val="000000"/>
                </a:buClr>
                <a:buSzPts val="1400"/>
                <a:buFont typeface="Arial"/>
                <a:buChar char="•"/>
              </a:pPr>
              <a:r>
                <a:rPr b="0" i="0" lang="es-CL" sz="1400" u="none" cap="none" strike="noStrike">
                  <a:solidFill>
                    <a:schemeClr val="dk2"/>
                  </a:solidFill>
                  <a:latin typeface="Arial"/>
                  <a:ea typeface="Arial"/>
                  <a:cs typeface="Arial"/>
                  <a:sym typeface="Arial"/>
                </a:rPr>
                <a:t>Traspaso funcionarios escalafón auxiliar.</a:t>
              </a:r>
              <a:endParaRPr b="0" i="0" sz="1400" u="none" cap="none" strike="noStrike">
                <a:solidFill>
                  <a:schemeClr val="dk2"/>
                </a:solidFill>
                <a:latin typeface="Arial"/>
                <a:ea typeface="Arial"/>
                <a:cs typeface="Arial"/>
                <a:sym typeface="Arial"/>
              </a:endParaRPr>
            </a:p>
            <a:p>
              <a:pPr indent="-114300" lvl="1" marL="114300" marR="0" rtl="0" algn="l">
                <a:lnSpc>
                  <a:spcPct val="100000"/>
                </a:lnSpc>
                <a:spcBef>
                  <a:spcPts val="210"/>
                </a:spcBef>
                <a:spcAft>
                  <a:spcPts val="0"/>
                </a:spcAft>
                <a:buClr>
                  <a:srgbClr val="000000"/>
                </a:buClr>
                <a:buSzPts val="1400"/>
                <a:buFont typeface="Arial"/>
                <a:buChar char="•"/>
              </a:pPr>
              <a:r>
                <a:rPr b="0" i="0" lang="es-CL" sz="1400" u="none" cap="none" strike="noStrike">
                  <a:solidFill>
                    <a:schemeClr val="dk2"/>
                  </a:solidFill>
                  <a:latin typeface="Arial"/>
                  <a:ea typeface="Arial"/>
                  <a:cs typeface="Arial"/>
                  <a:sym typeface="Arial"/>
                </a:rPr>
                <a:t>Nivelación de Grados a </a:t>
              </a:r>
              <a:r>
                <a:rPr lang="es-CL">
                  <a:solidFill>
                    <a:schemeClr val="dk2"/>
                  </a:solidFill>
                </a:rPr>
                <a:t>último</a:t>
              </a:r>
              <a:r>
                <a:rPr b="0" i="0" lang="es-CL" sz="1400" u="none" cap="none" strike="noStrike">
                  <a:solidFill>
                    <a:schemeClr val="dk2"/>
                  </a:solidFill>
                  <a:latin typeface="Arial"/>
                  <a:ea typeface="Arial"/>
                  <a:cs typeface="Arial"/>
                  <a:sym typeface="Arial"/>
                </a:rPr>
                <a:t> DFL</a:t>
              </a:r>
              <a:endParaRPr b="0" i="0" sz="1400" u="none" cap="none" strike="noStrike">
                <a:solidFill>
                  <a:schemeClr val="dk2"/>
                </a:solidFill>
                <a:latin typeface="Arial"/>
                <a:ea typeface="Arial"/>
                <a:cs typeface="Arial"/>
                <a:sym typeface="Arial"/>
              </a:endParaRPr>
            </a:p>
            <a:p>
              <a:pPr indent="-114300" lvl="1" marL="114300" marR="0" rtl="0" algn="l">
                <a:lnSpc>
                  <a:spcPct val="100000"/>
                </a:lnSpc>
                <a:spcBef>
                  <a:spcPts val="210"/>
                </a:spcBef>
                <a:spcAft>
                  <a:spcPts val="0"/>
                </a:spcAft>
                <a:buClr>
                  <a:srgbClr val="000000"/>
                </a:buClr>
                <a:buSzPts val="1400"/>
                <a:buFont typeface="Arial"/>
                <a:buChar char="•"/>
              </a:pPr>
              <a:r>
                <a:rPr b="0" i="0" lang="es-CL" sz="1400" u="none" cap="none" strike="noStrike">
                  <a:solidFill>
                    <a:schemeClr val="dk2"/>
                  </a:solidFill>
                  <a:latin typeface="Arial"/>
                  <a:ea typeface="Arial"/>
                  <a:cs typeface="Arial"/>
                  <a:sym typeface="Arial"/>
                </a:rPr>
                <a:t>Promoción 2023</a:t>
              </a:r>
              <a:endParaRPr b="0" i="0" sz="1400" u="none" cap="none" strike="noStrike">
                <a:solidFill>
                  <a:schemeClr val="dk2"/>
                </a:solidFill>
                <a:latin typeface="Arial"/>
                <a:ea typeface="Arial"/>
                <a:cs typeface="Arial"/>
                <a:sym typeface="Arial"/>
              </a:endParaRPr>
            </a:p>
          </p:txBody>
        </p:sp>
        <p:sp>
          <p:nvSpPr>
            <p:cNvPr id="280" name="Google Shape;280;p21"/>
            <p:cNvSpPr/>
            <p:nvPr/>
          </p:nvSpPr>
          <p:spPr>
            <a:xfrm>
              <a:off x="1968942" y="110561"/>
              <a:ext cx="1727143" cy="51368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txBox="1"/>
            <p:nvPr/>
          </p:nvSpPr>
          <p:spPr>
            <a:xfrm>
              <a:off x="1968942" y="110561"/>
              <a:ext cx="1727143" cy="513688"/>
            </a:xfrm>
            <a:prstGeom prst="rect">
              <a:avLst/>
            </a:prstGeom>
            <a:solidFill>
              <a:srgbClr val="FFFF00">
                <a:alpha val="89800"/>
              </a:srgbClr>
            </a:solidFill>
            <a:ln>
              <a:noFill/>
            </a:ln>
          </p:spPr>
          <p:txBody>
            <a:bodyPr anchorCtr="0" anchor="ctr" bIns="65000" lIns="113775" spcFirstLastPara="1" rIns="113775" wrap="square" tIns="65000">
              <a:noAutofit/>
            </a:bodyPr>
            <a:lstStyle/>
            <a:p>
              <a:pPr indent="0" lvl="0" marL="0" marR="0" rtl="0" algn="ctr">
                <a:lnSpc>
                  <a:spcPct val="100000"/>
                </a:lnSpc>
                <a:spcBef>
                  <a:spcPts val="0"/>
                </a:spcBef>
                <a:spcAft>
                  <a:spcPts val="0"/>
                </a:spcAft>
                <a:buNone/>
              </a:pPr>
              <a:r>
                <a:rPr b="0" i="0" lang="es-CL" sz="1600" u="none" cap="none" strike="noStrike">
                  <a:solidFill>
                    <a:srgbClr val="000000"/>
                  </a:solidFill>
                  <a:latin typeface="Arial"/>
                  <a:ea typeface="Arial"/>
                  <a:cs typeface="Arial"/>
                  <a:sym typeface="Arial"/>
                </a:rPr>
                <a:t>DEP</a:t>
              </a:r>
              <a:endParaRPr b="0" i="0" sz="1600" u="none" cap="none" strike="noStrike">
                <a:solidFill>
                  <a:srgbClr val="000000"/>
                </a:solidFill>
                <a:latin typeface="Arial"/>
                <a:ea typeface="Arial"/>
                <a:cs typeface="Arial"/>
                <a:sym typeface="Arial"/>
              </a:endParaRPr>
            </a:p>
          </p:txBody>
        </p:sp>
        <p:sp>
          <p:nvSpPr>
            <p:cNvPr id="282" name="Google Shape;282;p21"/>
            <p:cNvSpPr/>
            <p:nvPr/>
          </p:nvSpPr>
          <p:spPr>
            <a:xfrm>
              <a:off x="1968942" y="624249"/>
              <a:ext cx="1727143" cy="2122690"/>
            </a:xfrm>
            <a:prstGeom prst="rect">
              <a:avLst/>
            </a:prstGeom>
            <a:solidFill>
              <a:srgbClr val="F7D8D6">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txBox="1"/>
            <p:nvPr/>
          </p:nvSpPr>
          <p:spPr>
            <a:xfrm>
              <a:off x="1968942" y="624249"/>
              <a:ext cx="1727143" cy="2122690"/>
            </a:xfrm>
            <a:prstGeom prst="rect">
              <a:avLst/>
            </a:prstGeom>
            <a:solidFill>
              <a:srgbClr val="083C92"/>
            </a:solidFill>
            <a:ln>
              <a:noFill/>
            </a:ln>
          </p:spPr>
          <p:txBody>
            <a:bodyPr anchorCtr="0" anchor="t" bIns="80000" lIns="53325" spcFirstLastPara="1" rIns="71100" wrap="square" tIns="53325">
              <a:noAutofit/>
            </a:bodyPr>
            <a:lstStyle/>
            <a:p>
              <a:pPr indent="-63500" lvl="1" marL="57150" marR="0" rtl="0" algn="l">
                <a:lnSpc>
                  <a:spcPct val="100000"/>
                </a:lnSpc>
                <a:spcBef>
                  <a:spcPts val="0"/>
                </a:spcBef>
                <a:spcAft>
                  <a:spcPts val="0"/>
                </a:spcAft>
                <a:buClr>
                  <a:srgbClr val="FFFFFF"/>
                </a:buClr>
                <a:buSzPts val="1000"/>
                <a:buFont typeface="Arial"/>
                <a:buChar char="•"/>
              </a:pPr>
              <a:r>
                <a:rPr b="0" i="0" lang="es-CL" sz="1000" u="none" cap="none" strike="noStrike">
                  <a:solidFill>
                    <a:srgbClr val="FFFFFF"/>
                  </a:solidFill>
                  <a:latin typeface="Arial"/>
                  <a:ea typeface="Arial"/>
                  <a:cs typeface="Arial"/>
                  <a:sym typeface="Arial"/>
                </a:rPr>
                <a:t>Encasillamiento 2023</a:t>
              </a:r>
              <a:endParaRPr b="0" i="0" sz="1000" u="none" cap="none" strike="noStrike">
                <a:solidFill>
                  <a:srgbClr val="FFFFFF"/>
                </a:solidFill>
                <a:latin typeface="Arial"/>
                <a:ea typeface="Arial"/>
                <a:cs typeface="Arial"/>
                <a:sym typeface="Arial"/>
              </a:endParaRPr>
            </a:p>
            <a:p>
              <a:pPr indent="-63500" lvl="1" marL="57150" marR="0" rtl="0" algn="l">
                <a:lnSpc>
                  <a:spcPct val="100000"/>
                </a:lnSpc>
                <a:spcBef>
                  <a:spcPts val="150"/>
                </a:spcBef>
                <a:spcAft>
                  <a:spcPts val="0"/>
                </a:spcAft>
                <a:buClr>
                  <a:srgbClr val="FFFFFF"/>
                </a:buClr>
                <a:buSzPts val="1000"/>
                <a:buFont typeface="Arial"/>
                <a:buChar char="•"/>
              </a:pPr>
              <a:r>
                <a:rPr b="0" i="0" lang="es-CL" sz="1000" u="none" cap="none" strike="noStrike">
                  <a:solidFill>
                    <a:srgbClr val="FFFFFF"/>
                  </a:solidFill>
                  <a:latin typeface="Arial"/>
                  <a:ea typeface="Arial"/>
                  <a:cs typeface="Arial"/>
                  <a:sym typeface="Arial"/>
                </a:rPr>
                <a:t>. Entrega dotación Jefatura.</a:t>
              </a:r>
              <a:endParaRPr b="0" i="0" sz="1000" u="none" cap="none" strike="noStrike">
                <a:solidFill>
                  <a:srgbClr val="FFFFFF"/>
                </a:solidFill>
                <a:latin typeface="Arial"/>
                <a:ea typeface="Arial"/>
                <a:cs typeface="Arial"/>
                <a:sym typeface="Arial"/>
              </a:endParaRPr>
            </a:p>
            <a:p>
              <a:pPr indent="-63500" lvl="1" marL="57150" marR="0" rtl="0" algn="l">
                <a:lnSpc>
                  <a:spcPct val="100000"/>
                </a:lnSpc>
                <a:spcBef>
                  <a:spcPts val="150"/>
                </a:spcBef>
                <a:spcAft>
                  <a:spcPts val="0"/>
                </a:spcAft>
                <a:buClr>
                  <a:srgbClr val="FFFFFF"/>
                </a:buClr>
                <a:buSzPts val="1000"/>
                <a:buFont typeface="Arial"/>
                <a:buChar char="•"/>
              </a:pPr>
              <a:r>
                <a:rPr b="0" i="0" lang="es-CL" sz="1000" u="none" cap="none" strike="noStrike">
                  <a:solidFill>
                    <a:srgbClr val="FFFFFF"/>
                  </a:solidFill>
                  <a:latin typeface="Arial"/>
                  <a:ea typeface="Arial"/>
                  <a:cs typeface="Arial"/>
                  <a:sym typeface="Arial"/>
                </a:rPr>
                <a:t>Andime prepara observaciones a propuesta encasillamiento</a:t>
              </a:r>
              <a:endParaRPr b="0" i="0" sz="1000" u="none" cap="none" strike="noStrike">
                <a:solidFill>
                  <a:srgbClr val="FFFFFF"/>
                </a:solidFill>
                <a:latin typeface="Arial"/>
                <a:ea typeface="Arial"/>
                <a:cs typeface="Arial"/>
                <a:sym typeface="Arial"/>
              </a:endParaRPr>
            </a:p>
            <a:p>
              <a:pPr indent="-63500" lvl="1" marL="57150" marR="0" rtl="0" algn="l">
                <a:lnSpc>
                  <a:spcPct val="100000"/>
                </a:lnSpc>
                <a:spcBef>
                  <a:spcPts val="150"/>
                </a:spcBef>
                <a:spcAft>
                  <a:spcPts val="0"/>
                </a:spcAft>
                <a:buClr>
                  <a:srgbClr val="FFFFFF"/>
                </a:buClr>
                <a:buSzPts val="1000"/>
                <a:buFont typeface="Arial"/>
                <a:buChar char="•"/>
              </a:pPr>
              <a:r>
                <a:rPr b="0" i="0" lang="es-CL" sz="1000" u="none" cap="none" strike="noStrike">
                  <a:solidFill>
                    <a:srgbClr val="FFFFFF"/>
                  </a:solidFill>
                  <a:latin typeface="Arial"/>
                  <a:ea typeface="Arial"/>
                  <a:cs typeface="Arial"/>
                  <a:sym typeface="Arial"/>
                </a:rPr>
                <a:t>Se orientan procesos de trabajo DEP- Andime. Roles funciones y compromisos asociados se separan funciones MBPL y Mesa Carrera Funcionaria.</a:t>
              </a:r>
              <a:endParaRPr b="0" i="0" sz="1000" u="none" cap="none" strike="noStrike">
                <a:solidFill>
                  <a:srgbClr val="FFFFFF"/>
                </a:solidFill>
                <a:latin typeface="Arial"/>
                <a:ea typeface="Arial"/>
                <a:cs typeface="Arial"/>
                <a:sym typeface="Arial"/>
              </a:endParaRPr>
            </a:p>
          </p:txBody>
        </p:sp>
        <p:sp>
          <p:nvSpPr>
            <p:cNvPr id="284" name="Google Shape;284;p21"/>
            <p:cNvSpPr/>
            <p:nvPr/>
          </p:nvSpPr>
          <p:spPr>
            <a:xfrm>
              <a:off x="3937885" y="0"/>
              <a:ext cx="1727143" cy="955932"/>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txBox="1"/>
            <p:nvPr/>
          </p:nvSpPr>
          <p:spPr>
            <a:xfrm>
              <a:off x="3937885" y="0"/>
              <a:ext cx="1727143" cy="955932"/>
            </a:xfrm>
            <a:prstGeom prst="rect">
              <a:avLst/>
            </a:prstGeom>
            <a:solidFill>
              <a:srgbClr val="FFFF00">
                <a:alpha val="89800"/>
              </a:srgbClr>
            </a:solidFill>
            <a:ln>
              <a:noFill/>
            </a:ln>
          </p:spPr>
          <p:txBody>
            <a:bodyPr anchorCtr="0" anchor="ctr" bIns="40625" lIns="71100" spcFirstLastPara="1" rIns="71100" wrap="square" tIns="40625">
              <a:noAutofit/>
            </a:bodyPr>
            <a:lstStyle/>
            <a:p>
              <a:pPr indent="0" lvl="0" marL="0" marR="0" rtl="0" algn="ctr">
                <a:lnSpc>
                  <a:spcPct val="100000"/>
                </a:lnSpc>
                <a:spcBef>
                  <a:spcPts val="0"/>
                </a:spcBef>
                <a:spcAft>
                  <a:spcPts val="0"/>
                </a:spcAft>
                <a:buNone/>
              </a:pPr>
              <a:r>
                <a:rPr b="0" i="0" lang="es-CL" sz="1000" u="none" cap="none" strike="noStrike">
                  <a:solidFill>
                    <a:srgbClr val="000000"/>
                  </a:solidFill>
                  <a:latin typeface="Arial"/>
                  <a:ea typeface="Arial"/>
                  <a:cs typeface="Arial"/>
                  <a:sym typeface="Arial"/>
                </a:rPr>
                <a:t>Subsecretaria Educación Parvularia.</a:t>
              </a:r>
              <a:endParaRPr b="0" i="0" sz="1000" u="none" cap="none" strike="noStrike">
                <a:solidFill>
                  <a:srgbClr val="000000"/>
                </a:solidFill>
                <a:latin typeface="Arial"/>
                <a:ea typeface="Arial"/>
                <a:cs typeface="Arial"/>
                <a:sym typeface="Arial"/>
              </a:endParaRPr>
            </a:p>
          </p:txBody>
        </p:sp>
        <p:sp>
          <p:nvSpPr>
            <p:cNvPr id="286" name="Google Shape;286;p21"/>
            <p:cNvSpPr/>
            <p:nvPr/>
          </p:nvSpPr>
          <p:spPr>
            <a:xfrm>
              <a:off x="3937885" y="734810"/>
              <a:ext cx="1727143" cy="2122690"/>
            </a:xfrm>
            <a:prstGeom prst="rect">
              <a:avLst/>
            </a:prstGeom>
            <a:solidFill>
              <a:srgbClr val="FFFF00">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txBox="1"/>
            <p:nvPr/>
          </p:nvSpPr>
          <p:spPr>
            <a:xfrm>
              <a:off x="3937885" y="734810"/>
              <a:ext cx="1727143" cy="2122690"/>
            </a:xfrm>
            <a:prstGeom prst="rect">
              <a:avLst/>
            </a:prstGeom>
            <a:solidFill>
              <a:srgbClr val="9900FF"/>
            </a:solidFill>
            <a:ln>
              <a:noFill/>
            </a:ln>
          </p:spPr>
          <p:txBody>
            <a:bodyPr anchorCtr="0" anchor="t" bIns="72000" lIns="48000" spcFirstLastPara="1" rIns="64000" wrap="square" tIns="48000">
              <a:noAutofit/>
            </a:bodyPr>
            <a:lstStyle/>
            <a:p>
              <a:pPr indent="-57150" lvl="1" marL="57150" marR="0" rtl="0" algn="l">
                <a:lnSpc>
                  <a:spcPct val="100000"/>
                </a:lnSpc>
                <a:spcBef>
                  <a:spcPts val="0"/>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Desarrollo rex que regula movilidad interna.</a:t>
              </a:r>
              <a:endParaRPr b="0" i="0" sz="900" u="none" cap="none" strike="noStrike">
                <a:solidFill>
                  <a:schemeClr val="lt1"/>
                </a:solidFill>
                <a:latin typeface="Arial"/>
                <a:ea typeface="Arial"/>
                <a:cs typeface="Arial"/>
                <a:sym typeface="Arial"/>
              </a:endParaRPr>
            </a:p>
            <a:p>
              <a:pPr indent="-57150" lvl="1" marL="57150" marR="0" rtl="0" algn="l">
                <a:lnSpc>
                  <a:spcPct val="100000"/>
                </a:lnSpc>
                <a:spcBef>
                  <a:spcPts val="135"/>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 abarcando casos de cupos vacantes como de movilidad de grados</a:t>
              </a:r>
              <a:endParaRPr b="0" i="0" sz="900" u="none" cap="none" strike="noStrike">
                <a:solidFill>
                  <a:schemeClr val="lt1"/>
                </a:solidFill>
                <a:latin typeface="Arial"/>
                <a:ea typeface="Arial"/>
                <a:cs typeface="Arial"/>
                <a:sym typeface="Arial"/>
              </a:endParaRPr>
            </a:p>
            <a:p>
              <a:pPr indent="-57150" lvl="1" marL="57150" marR="0" rtl="0" algn="l">
                <a:lnSpc>
                  <a:spcPct val="100000"/>
                </a:lnSpc>
                <a:spcBef>
                  <a:spcPts val="135"/>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Propuesta de nuevo DFL socializado con dirigentes. En Dipres.</a:t>
              </a:r>
              <a:endParaRPr b="0" i="0" sz="900" u="none" cap="none" strike="noStrike">
                <a:solidFill>
                  <a:schemeClr val="lt1"/>
                </a:solidFill>
                <a:latin typeface="Arial"/>
                <a:ea typeface="Arial"/>
                <a:cs typeface="Arial"/>
                <a:sym typeface="Arial"/>
              </a:endParaRPr>
            </a:p>
            <a:p>
              <a:pPr indent="-57150" lvl="1" marL="57150" marR="0" rtl="0" algn="l">
                <a:lnSpc>
                  <a:spcPct val="100000"/>
                </a:lnSpc>
                <a:spcBef>
                  <a:spcPts val="135"/>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2023 se crea comité de BPL.</a:t>
              </a:r>
              <a:endParaRPr b="0" i="0" sz="900" u="none" cap="none" strike="noStrike">
                <a:solidFill>
                  <a:schemeClr val="lt1"/>
                </a:solidFill>
                <a:latin typeface="Arial"/>
                <a:ea typeface="Arial"/>
                <a:cs typeface="Arial"/>
                <a:sym typeface="Arial"/>
              </a:endParaRPr>
            </a:p>
            <a:p>
              <a:pPr indent="-57150" lvl="1" marL="57150" marR="0" rtl="0" algn="l">
                <a:lnSpc>
                  <a:spcPct val="100000"/>
                </a:lnSpc>
                <a:spcBef>
                  <a:spcPts val="135"/>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Integran gabinete GDP y andime. A funcionado sistemáticamente.</a:t>
              </a:r>
              <a:endParaRPr b="0" i="0" sz="900" u="none" cap="none" strike="noStrike">
                <a:solidFill>
                  <a:schemeClr val="lt1"/>
                </a:solidFill>
                <a:latin typeface="Arial"/>
                <a:ea typeface="Arial"/>
                <a:cs typeface="Arial"/>
                <a:sym typeface="Arial"/>
              </a:endParaRPr>
            </a:p>
            <a:p>
              <a:pPr indent="-57150" lvl="1" marL="57150" marR="0" rtl="0" algn="l">
                <a:lnSpc>
                  <a:spcPct val="100000"/>
                </a:lnSpc>
                <a:spcBef>
                  <a:spcPts val="135"/>
                </a:spcBef>
                <a:spcAft>
                  <a:spcPts val="0"/>
                </a:spcAft>
                <a:buClr>
                  <a:schemeClr val="lt1"/>
                </a:buClr>
                <a:buSzPts val="900"/>
                <a:buFont typeface="Arial"/>
                <a:buChar char="•"/>
              </a:pPr>
              <a:r>
                <a:rPr b="0" i="0" lang="es-CL" sz="900" u="none" cap="none" strike="noStrike">
                  <a:solidFill>
                    <a:schemeClr val="lt1"/>
                  </a:solidFill>
                  <a:latin typeface="Arial"/>
                  <a:ea typeface="Arial"/>
                  <a:cs typeface="Arial"/>
                  <a:sym typeface="Arial"/>
                </a:rPr>
                <a:t>Realizan propuesta de </a:t>
              </a:r>
              <a:r>
                <a:rPr lang="es-CL" sz="900">
                  <a:solidFill>
                    <a:schemeClr val="lt1"/>
                  </a:solidFill>
                </a:rPr>
                <a:t>exención</a:t>
              </a:r>
              <a:r>
                <a:rPr b="0" i="0" lang="es-CL" sz="900" u="none" cap="none" strike="noStrike">
                  <a:solidFill>
                    <a:schemeClr val="lt1"/>
                  </a:solidFill>
                  <a:latin typeface="Arial"/>
                  <a:ea typeface="Arial"/>
                  <a:cs typeface="Arial"/>
                  <a:sym typeface="Arial"/>
                </a:rPr>
                <a:t> horaria..</a:t>
              </a:r>
              <a:endParaRPr b="0" i="0" sz="900" u="none" cap="none" strike="noStrike">
                <a:solidFill>
                  <a:schemeClr val="lt1"/>
                </a:solidFill>
                <a:latin typeface="Arial"/>
                <a:ea typeface="Arial"/>
                <a:cs typeface="Arial"/>
                <a:sym typeface="Arial"/>
              </a:endParaRPr>
            </a:p>
            <a:p>
              <a:pPr indent="0" lvl="1" marL="57150" marR="0" rtl="0" algn="l">
                <a:lnSpc>
                  <a:spcPct val="100000"/>
                </a:lnSpc>
                <a:spcBef>
                  <a:spcPts val="135"/>
                </a:spcBef>
                <a:spcAft>
                  <a:spcPts val="0"/>
                </a:spcAft>
                <a:buClr>
                  <a:srgbClr val="000000"/>
                </a:buClr>
                <a:buSzPts val="900"/>
                <a:buFont typeface="Arial"/>
                <a:buNone/>
              </a:pPr>
              <a:r>
                <a:t/>
              </a:r>
              <a:endParaRPr b="0" i="0" sz="900" u="none" cap="none" strike="noStrike">
                <a:solidFill>
                  <a:schemeClr val="dk2"/>
                </a:solidFill>
                <a:latin typeface="Arial"/>
                <a:ea typeface="Arial"/>
                <a:cs typeface="Arial"/>
                <a:sym typeface="Arial"/>
              </a:endParaRPr>
            </a:p>
          </p:txBody>
        </p:sp>
        <p:sp>
          <p:nvSpPr>
            <p:cNvPr id="288" name="Google Shape;288;p21"/>
            <p:cNvSpPr/>
            <p:nvPr/>
          </p:nvSpPr>
          <p:spPr>
            <a:xfrm>
              <a:off x="5906827" y="110561"/>
              <a:ext cx="1727143" cy="513688"/>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txBox="1"/>
            <p:nvPr/>
          </p:nvSpPr>
          <p:spPr>
            <a:xfrm>
              <a:off x="5906827" y="110561"/>
              <a:ext cx="1727143" cy="513688"/>
            </a:xfrm>
            <a:prstGeom prst="rect">
              <a:avLst/>
            </a:prstGeom>
            <a:solidFill>
              <a:srgbClr val="FFFF00">
                <a:alpha val="89800"/>
              </a:srgbClr>
            </a:solidFill>
            <a:ln>
              <a:noFill/>
            </a:ln>
          </p:spPr>
          <p:txBody>
            <a:bodyPr anchorCtr="0" anchor="ctr" bIns="32500" lIns="56875" spcFirstLastPara="1" rIns="56875" wrap="square" tIns="32500">
              <a:noAutofit/>
            </a:bodyPr>
            <a:lstStyle/>
            <a:p>
              <a:pPr indent="0" lvl="0" marL="0" marR="0" rtl="0" algn="ctr">
                <a:lnSpc>
                  <a:spcPct val="100000"/>
                </a:lnSpc>
                <a:spcBef>
                  <a:spcPts val="0"/>
                </a:spcBef>
                <a:spcAft>
                  <a:spcPts val="0"/>
                </a:spcAft>
                <a:buNone/>
              </a:pPr>
              <a:r>
                <a:rPr b="0" i="0" lang="es-CL" sz="800" u="none" cap="none" strike="noStrike">
                  <a:solidFill>
                    <a:srgbClr val="000000"/>
                  </a:solidFill>
                  <a:latin typeface="Arial"/>
                  <a:ea typeface="Arial"/>
                  <a:cs typeface="Arial"/>
                  <a:sym typeface="Arial"/>
                </a:rPr>
                <a:t>Subsecretaria Educación Superior</a:t>
              </a:r>
              <a:endParaRPr b="0" i="0" sz="800" u="none" cap="none" strike="noStrike">
                <a:solidFill>
                  <a:srgbClr val="000000"/>
                </a:solidFill>
                <a:latin typeface="Arial"/>
                <a:ea typeface="Arial"/>
                <a:cs typeface="Arial"/>
                <a:sym typeface="Arial"/>
              </a:endParaRPr>
            </a:p>
          </p:txBody>
        </p:sp>
        <p:sp>
          <p:nvSpPr>
            <p:cNvPr id="290" name="Google Shape;290;p21"/>
            <p:cNvSpPr/>
            <p:nvPr/>
          </p:nvSpPr>
          <p:spPr>
            <a:xfrm>
              <a:off x="5906827" y="733907"/>
              <a:ext cx="1727143" cy="2122690"/>
            </a:xfrm>
            <a:prstGeom prst="rect">
              <a:avLst/>
            </a:prstGeom>
            <a:solidFill>
              <a:srgbClr val="FFC000"/>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txBox="1"/>
            <p:nvPr/>
          </p:nvSpPr>
          <p:spPr>
            <a:xfrm>
              <a:off x="5906827" y="733907"/>
              <a:ext cx="1727143" cy="2122690"/>
            </a:xfrm>
            <a:prstGeom prst="rect">
              <a:avLst/>
            </a:prstGeom>
            <a:solidFill>
              <a:schemeClr val="accent4"/>
            </a:solidFill>
            <a:ln>
              <a:noFill/>
            </a:ln>
          </p:spPr>
          <p:txBody>
            <a:bodyPr anchorCtr="0" anchor="t" bIns="40000" lIns="26650" spcFirstLastPara="1" rIns="35550" wrap="square" tIns="26650">
              <a:noAutofit/>
            </a:bodyPr>
            <a:lstStyle/>
            <a:p>
              <a:pPr indent="-25400" lvl="1" marL="57150" marR="0" rtl="0" algn="l">
                <a:lnSpc>
                  <a:spcPct val="100000"/>
                </a:lnSpc>
                <a:spcBef>
                  <a:spcPts val="0"/>
                </a:spcBef>
                <a:spcAft>
                  <a:spcPts val="0"/>
                </a:spcAft>
                <a:buClr>
                  <a:srgbClr val="000000"/>
                </a:buClr>
                <a:buSzPts val="500"/>
                <a:buFont typeface="Arial"/>
                <a:buNone/>
              </a:pPr>
              <a:r>
                <a:t/>
              </a:r>
              <a:endParaRPr b="0" i="0" sz="500" u="none" cap="none" strike="noStrike">
                <a:solidFill>
                  <a:srgbClr val="4185F2"/>
                </a:solidFill>
                <a:highlight>
                  <a:srgbClr val="FFFF00"/>
                </a:highlight>
                <a:latin typeface="Arial"/>
                <a:ea typeface="Arial"/>
                <a:cs typeface="Arial"/>
                <a:sym typeface="Arial"/>
              </a:endParaRPr>
            </a:p>
            <a:p>
              <a:pPr indent="-63500" lvl="1" marL="57150" marR="0" rtl="0" algn="l">
                <a:lnSpc>
                  <a:spcPct val="100000"/>
                </a:lnSpc>
                <a:spcBef>
                  <a:spcPts val="75"/>
                </a:spcBef>
                <a:spcAft>
                  <a:spcPts val="0"/>
                </a:spcAft>
                <a:buClr>
                  <a:srgbClr val="000000"/>
                </a:buClr>
                <a:buSzPts val="1000"/>
                <a:buFont typeface="Arial"/>
                <a:buChar char="•"/>
              </a:pPr>
              <a:r>
                <a:rPr b="0" i="0" lang="es-CL" sz="1000" u="none" cap="none" strike="noStrike">
                  <a:solidFill>
                    <a:schemeClr val="dk2"/>
                  </a:solidFill>
                  <a:latin typeface="Arial"/>
                  <a:ea typeface="Arial"/>
                  <a:cs typeface="Arial"/>
                  <a:sym typeface="Arial"/>
                </a:rPr>
                <a:t>Modificación del DFL 3 aumento de dotación</a:t>
              </a:r>
              <a:endParaRPr b="0" i="0" sz="1000" u="none" cap="none" strike="noStrike">
                <a:solidFill>
                  <a:schemeClr val="dk2"/>
                </a:solidFill>
                <a:latin typeface="Arial"/>
                <a:ea typeface="Arial"/>
                <a:cs typeface="Arial"/>
                <a:sym typeface="Arial"/>
              </a:endParaRPr>
            </a:p>
            <a:p>
              <a:pPr indent="-63500" lvl="1" marL="57150" marR="0" rtl="0" algn="l">
                <a:lnSpc>
                  <a:spcPct val="100000"/>
                </a:lnSpc>
                <a:spcBef>
                  <a:spcPts val="150"/>
                </a:spcBef>
                <a:spcAft>
                  <a:spcPts val="0"/>
                </a:spcAft>
                <a:buClr>
                  <a:srgbClr val="000000"/>
                </a:buClr>
                <a:buSzPts val="1000"/>
                <a:buFont typeface="Arial"/>
                <a:buChar char="•"/>
              </a:pPr>
              <a:r>
                <a:rPr b="0" i="0" lang="es-CL" sz="1000" u="none" cap="none" strike="noStrike">
                  <a:solidFill>
                    <a:schemeClr val="dk2"/>
                  </a:solidFill>
                  <a:latin typeface="Arial"/>
                  <a:ea typeface="Arial"/>
                  <a:cs typeface="Arial"/>
                  <a:sym typeface="Arial"/>
                </a:rPr>
                <a:t>Establecer un artículo transitorio para un concurso de encasillamiento</a:t>
              </a:r>
              <a:endParaRPr b="0" i="0" sz="1000" u="none" cap="none" strike="noStrike">
                <a:solidFill>
                  <a:schemeClr val="dk2"/>
                </a:solidFill>
                <a:latin typeface="Arial"/>
                <a:ea typeface="Arial"/>
                <a:cs typeface="Arial"/>
                <a:sym typeface="Arial"/>
              </a:endParaRPr>
            </a:p>
            <a:p>
              <a:pPr indent="-63500" lvl="1" marL="57150" marR="0" rtl="0" algn="l">
                <a:lnSpc>
                  <a:spcPct val="100000"/>
                </a:lnSpc>
                <a:spcBef>
                  <a:spcPts val="150"/>
                </a:spcBef>
                <a:spcAft>
                  <a:spcPts val="0"/>
                </a:spcAft>
                <a:buClr>
                  <a:srgbClr val="000000"/>
                </a:buClr>
                <a:buSzPts val="1000"/>
                <a:buFont typeface="Arial"/>
                <a:buChar char="•"/>
              </a:pPr>
              <a:r>
                <a:rPr b="0" i="0" lang="es-CL" sz="1000" u="none" cap="none" strike="noStrike">
                  <a:solidFill>
                    <a:schemeClr val="dk2"/>
                  </a:solidFill>
                  <a:latin typeface="Arial"/>
                  <a:ea typeface="Arial"/>
                  <a:cs typeface="Arial"/>
                  <a:sym typeface="Arial"/>
                </a:rPr>
                <a:t>Presentación por parte de Andime de observaciones a proceso de modificación DFL.</a:t>
              </a:r>
              <a:endParaRPr b="0" i="0" sz="1000" u="none" cap="none" strike="noStrike">
                <a:solidFill>
                  <a:schemeClr val="dk2"/>
                </a:solidFill>
                <a:latin typeface="Arial"/>
                <a:ea typeface="Arial"/>
                <a:cs typeface="Arial"/>
                <a:sym typeface="Arial"/>
              </a:endParaRPr>
            </a:p>
          </p:txBody>
        </p:sp>
      </p:grpSp>
      <p:pic>
        <p:nvPicPr>
          <p:cNvPr id="292" name="Google Shape;292;p21"/>
          <p:cNvPicPr preferRelativeResize="0"/>
          <p:nvPr/>
        </p:nvPicPr>
        <p:blipFill rotWithShape="1">
          <a:blip r:embed="rId3">
            <a:alphaModFix/>
          </a:blip>
          <a:srcRect b="0" l="0" r="0" t="0"/>
          <a:stretch/>
        </p:blipFill>
        <p:spPr>
          <a:xfrm>
            <a:off x="297524" y="-78693"/>
            <a:ext cx="1621677" cy="7986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6" name="Shape 296"/>
        <p:cNvGrpSpPr/>
        <p:nvPr/>
      </p:nvGrpSpPr>
      <p:grpSpPr>
        <a:xfrm>
          <a:off x="0" y="0"/>
          <a:ext cx="0" cy="0"/>
          <a:chOff x="0" y="0"/>
          <a:chExt cx="0" cy="0"/>
        </a:xfrm>
      </p:grpSpPr>
      <p:pic>
        <p:nvPicPr>
          <p:cNvPr id="297" name="Google Shape;297;p22"/>
          <p:cNvPicPr preferRelativeResize="0"/>
          <p:nvPr/>
        </p:nvPicPr>
        <p:blipFill rotWithShape="1">
          <a:blip r:embed="rId3">
            <a:alphaModFix/>
          </a:blip>
          <a:srcRect b="0" l="0" r="0" t="0"/>
          <a:stretch/>
        </p:blipFill>
        <p:spPr>
          <a:xfrm>
            <a:off x="404380" y="173291"/>
            <a:ext cx="1431347" cy="630274"/>
          </a:xfrm>
          <a:prstGeom prst="rect">
            <a:avLst/>
          </a:prstGeom>
          <a:noFill/>
          <a:ln>
            <a:noFill/>
          </a:ln>
        </p:spPr>
      </p:pic>
      <p:sp>
        <p:nvSpPr>
          <p:cNvPr id="298" name="Google Shape;298;p22"/>
          <p:cNvSpPr/>
          <p:nvPr/>
        </p:nvSpPr>
        <p:spPr>
          <a:xfrm rot="5400000">
            <a:off x="7106042" y="160011"/>
            <a:ext cx="1306786" cy="2232248"/>
          </a:xfrm>
          <a:prstGeom prst="hexagon">
            <a:avLst>
              <a:gd fmla="val 25000" name="adj"/>
              <a:gd fmla="val 115470" name="vf"/>
            </a:avLst>
          </a:prstGeom>
          <a:solidFill>
            <a:schemeClr val="lt1"/>
          </a:solidFill>
          <a:ln cap="flat" cmpd="sng" w="25400">
            <a:solidFill>
              <a:srgbClr val="5A93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2"/>
          <p:cNvSpPr/>
          <p:nvPr/>
        </p:nvSpPr>
        <p:spPr>
          <a:xfrm>
            <a:off x="1958175" y="2604525"/>
            <a:ext cx="1488300" cy="5388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Comunicaciones- Campañas Virtuales</a:t>
            </a:r>
            <a:endParaRPr b="1" i="0" sz="1200" u="none" cap="none" strike="noStrike">
              <a:solidFill>
                <a:srgbClr val="0C5ADB"/>
              </a:solidFill>
              <a:latin typeface="Constantia"/>
              <a:ea typeface="Constantia"/>
              <a:cs typeface="Constantia"/>
              <a:sym typeface="Constantia"/>
            </a:endParaRPr>
          </a:p>
        </p:txBody>
      </p:sp>
      <p:sp>
        <p:nvSpPr>
          <p:cNvPr id="300" name="Google Shape;300;p22"/>
          <p:cNvSpPr/>
          <p:nvPr/>
        </p:nvSpPr>
        <p:spPr>
          <a:xfrm>
            <a:off x="332509" y="803565"/>
            <a:ext cx="1191491" cy="4166644"/>
          </a:xfrm>
          <a:prstGeom prst="rightArrowCallout">
            <a:avLst>
              <a:gd fmla="val 25000" name="adj1"/>
              <a:gd fmla="val 25000" name="adj2"/>
              <a:gd fmla="val 25000" name="adj3"/>
              <a:gd fmla="val 64977" name="adj4"/>
            </a:avLst>
          </a:prstGeom>
          <a:solidFill>
            <a:srgbClr val="FFFF00"/>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22"/>
          <p:cNvSpPr txBox="1"/>
          <p:nvPr/>
        </p:nvSpPr>
        <p:spPr>
          <a:xfrm>
            <a:off x="2842123" y="257593"/>
            <a:ext cx="457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chemeClr val="lt1"/>
                </a:solidFill>
              </a:rPr>
              <a:t>HITOS RELEVANTES EN LA DEFENSA DE DERECHOS LABORALES </a:t>
            </a:r>
            <a:endParaRPr b="1" i="0" sz="1200" u="none" cap="none" strike="noStrike">
              <a:solidFill>
                <a:srgbClr val="000000"/>
              </a:solidFill>
            </a:endParaRPr>
          </a:p>
        </p:txBody>
      </p:sp>
      <p:sp>
        <p:nvSpPr>
          <p:cNvPr id="302" name="Google Shape;302;p22"/>
          <p:cNvSpPr txBox="1"/>
          <p:nvPr/>
        </p:nvSpPr>
        <p:spPr>
          <a:xfrm>
            <a:off x="332509" y="1231691"/>
            <a:ext cx="8124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A</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V</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A</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N</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C</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E</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S</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D</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E</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S</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A</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F</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Í</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O</a:t>
            </a:r>
            <a:endParaRPr b="0"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s-CL" sz="1200" u="none" cap="none" strike="noStrike">
                <a:solidFill>
                  <a:schemeClr val="dk2"/>
                </a:solidFill>
                <a:latin typeface="Arial"/>
                <a:ea typeface="Arial"/>
                <a:cs typeface="Arial"/>
                <a:sym typeface="Arial"/>
              </a:rPr>
              <a:t>S</a:t>
            </a:r>
            <a:endParaRPr b="0" i="0" sz="1200" u="none" cap="none" strike="noStrike">
              <a:solidFill>
                <a:schemeClr val="dk2"/>
              </a:solidFill>
              <a:latin typeface="Arial"/>
              <a:ea typeface="Arial"/>
              <a:cs typeface="Arial"/>
              <a:sym typeface="Arial"/>
            </a:endParaRPr>
          </a:p>
        </p:txBody>
      </p:sp>
      <p:sp>
        <p:nvSpPr>
          <p:cNvPr id="303" name="Google Shape;303;p22"/>
          <p:cNvSpPr/>
          <p:nvPr/>
        </p:nvSpPr>
        <p:spPr>
          <a:xfrm>
            <a:off x="1988866" y="795237"/>
            <a:ext cx="1488300" cy="3684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Asambleas y Consejos</a:t>
            </a:r>
            <a:endParaRPr b="1" i="0" sz="1200" u="none" cap="none" strike="noStrike">
              <a:solidFill>
                <a:srgbClr val="0C5ADB"/>
              </a:solidFill>
              <a:latin typeface="Constantia"/>
              <a:ea typeface="Constantia"/>
              <a:cs typeface="Constantia"/>
              <a:sym typeface="Constantia"/>
            </a:endParaRPr>
          </a:p>
        </p:txBody>
      </p:sp>
      <p:sp>
        <p:nvSpPr>
          <p:cNvPr id="304" name="Google Shape;304;p22"/>
          <p:cNvSpPr/>
          <p:nvPr/>
        </p:nvSpPr>
        <p:spPr>
          <a:xfrm>
            <a:off x="1988866" y="1295397"/>
            <a:ext cx="1488300" cy="4329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Encuentros interregionales</a:t>
            </a:r>
            <a:endParaRPr b="1" i="0" sz="1200" u="none" cap="none" strike="noStrike">
              <a:solidFill>
                <a:srgbClr val="0C5ADB"/>
              </a:solidFill>
              <a:latin typeface="Constantia"/>
              <a:ea typeface="Constantia"/>
              <a:cs typeface="Constantia"/>
              <a:sym typeface="Constantia"/>
            </a:endParaRPr>
          </a:p>
        </p:txBody>
      </p:sp>
      <p:sp>
        <p:nvSpPr>
          <p:cNvPr id="305" name="Google Shape;305;p22"/>
          <p:cNvSpPr/>
          <p:nvPr/>
        </p:nvSpPr>
        <p:spPr>
          <a:xfrm>
            <a:off x="1988866" y="1936452"/>
            <a:ext cx="1488300" cy="4329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Reuniones virtuales</a:t>
            </a:r>
            <a:endParaRPr b="1" i="0" sz="1200" u="none" cap="none" strike="noStrike">
              <a:solidFill>
                <a:srgbClr val="0C5ADB"/>
              </a:solidFill>
              <a:latin typeface="Constantia"/>
              <a:ea typeface="Constantia"/>
              <a:cs typeface="Constantia"/>
              <a:sym typeface="Constantia"/>
            </a:endParaRPr>
          </a:p>
        </p:txBody>
      </p:sp>
      <p:sp>
        <p:nvSpPr>
          <p:cNvPr id="306" name="Google Shape;306;p22"/>
          <p:cNvSpPr/>
          <p:nvPr/>
        </p:nvSpPr>
        <p:spPr>
          <a:xfrm>
            <a:off x="7102234" y="930012"/>
            <a:ext cx="1314401" cy="751596"/>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DESAFÍO</a:t>
            </a:r>
            <a:endParaRPr b="1" i="0" sz="12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Fortalecimiento</a:t>
            </a:r>
            <a:endParaRPr b="1" i="0" sz="12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Sindical</a:t>
            </a:r>
            <a:endParaRPr b="1" i="0" sz="1200" u="none" cap="none" strike="noStrike">
              <a:solidFill>
                <a:srgbClr val="0C5ADB"/>
              </a:solidFill>
              <a:latin typeface="Constantia"/>
              <a:ea typeface="Constantia"/>
              <a:cs typeface="Constantia"/>
              <a:sym typeface="Constantia"/>
            </a:endParaRPr>
          </a:p>
        </p:txBody>
      </p:sp>
      <p:sp>
        <p:nvSpPr>
          <p:cNvPr id="307" name="Google Shape;307;p22"/>
          <p:cNvSpPr/>
          <p:nvPr/>
        </p:nvSpPr>
        <p:spPr>
          <a:xfrm>
            <a:off x="1988865" y="3308098"/>
            <a:ext cx="1488300" cy="4329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Capacitaciones</a:t>
            </a:r>
            <a:endParaRPr b="1" i="0" sz="1200" u="none" cap="none" strike="noStrike">
              <a:solidFill>
                <a:srgbClr val="0C5ADB"/>
              </a:solidFill>
              <a:latin typeface="Constantia"/>
              <a:ea typeface="Constantia"/>
              <a:cs typeface="Constantia"/>
              <a:sym typeface="Constantia"/>
            </a:endParaRPr>
          </a:p>
        </p:txBody>
      </p:sp>
      <p:sp>
        <p:nvSpPr>
          <p:cNvPr id="308" name="Google Shape;308;p22"/>
          <p:cNvSpPr/>
          <p:nvPr/>
        </p:nvSpPr>
        <p:spPr>
          <a:xfrm>
            <a:off x="1988865" y="3999383"/>
            <a:ext cx="1488300" cy="4329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Movilizaciones  -</a:t>
            </a:r>
            <a:endParaRPr b="1" i="0" sz="1200" u="none" cap="none" strike="noStrike">
              <a:solidFill>
                <a:srgbClr val="0C5ADB"/>
              </a:solidFill>
              <a:latin typeface="Constantia"/>
              <a:ea typeface="Constantia"/>
              <a:cs typeface="Constantia"/>
              <a:sym typeface="Constantia"/>
            </a:endParaRPr>
          </a:p>
        </p:txBody>
      </p:sp>
      <p:sp>
        <p:nvSpPr>
          <p:cNvPr id="309" name="Google Shape;309;p22"/>
          <p:cNvSpPr/>
          <p:nvPr/>
        </p:nvSpPr>
        <p:spPr>
          <a:xfrm>
            <a:off x="4125906" y="1959613"/>
            <a:ext cx="1488165" cy="372908"/>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Fenaedup</a:t>
            </a:r>
            <a:endParaRPr b="1" i="0" sz="1200" u="none" cap="none" strike="noStrike">
              <a:solidFill>
                <a:srgbClr val="0C5ADB"/>
              </a:solidFill>
              <a:latin typeface="Constantia"/>
              <a:ea typeface="Constantia"/>
              <a:cs typeface="Constantia"/>
              <a:sym typeface="Constantia"/>
            </a:endParaRPr>
          </a:p>
        </p:txBody>
      </p:sp>
      <p:sp>
        <p:nvSpPr>
          <p:cNvPr id="310" name="Google Shape;310;p22"/>
          <p:cNvSpPr/>
          <p:nvPr/>
        </p:nvSpPr>
        <p:spPr>
          <a:xfrm>
            <a:off x="4125906" y="2538734"/>
            <a:ext cx="1488165" cy="432901"/>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ANEF</a:t>
            </a:r>
            <a:endParaRPr b="1" i="0" sz="1200" u="none" cap="none" strike="noStrike">
              <a:solidFill>
                <a:srgbClr val="0C5ADB"/>
              </a:solidFill>
              <a:latin typeface="Constantia"/>
              <a:ea typeface="Constantia"/>
              <a:cs typeface="Constantia"/>
              <a:sym typeface="Constantia"/>
            </a:endParaRPr>
          </a:p>
        </p:txBody>
      </p:sp>
      <p:sp>
        <p:nvSpPr>
          <p:cNvPr id="311" name="Google Shape;311;p22"/>
          <p:cNvSpPr txBox="1"/>
          <p:nvPr/>
        </p:nvSpPr>
        <p:spPr>
          <a:xfrm>
            <a:off x="6293492" y="2453285"/>
            <a:ext cx="2355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Fortalecer la organización y unidad Gremial y participar con otros gremios en la defensa de los derechos de los trabajadores/as.</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5" name="Shape 315"/>
        <p:cNvGrpSpPr/>
        <p:nvPr/>
      </p:nvGrpSpPr>
      <p:grpSpPr>
        <a:xfrm>
          <a:off x="0" y="0"/>
          <a:ext cx="0" cy="0"/>
          <a:chOff x="0" y="0"/>
          <a:chExt cx="0" cy="0"/>
        </a:xfrm>
      </p:grpSpPr>
      <p:pic>
        <p:nvPicPr>
          <p:cNvPr id="316" name="Google Shape;316;p23"/>
          <p:cNvPicPr preferRelativeResize="0"/>
          <p:nvPr/>
        </p:nvPicPr>
        <p:blipFill rotWithShape="1">
          <a:blip r:embed="rId3">
            <a:alphaModFix/>
          </a:blip>
          <a:srcRect b="0" l="0" r="0" t="0"/>
          <a:stretch/>
        </p:blipFill>
        <p:spPr>
          <a:xfrm>
            <a:off x="144668" y="159919"/>
            <a:ext cx="2077537" cy="796413"/>
          </a:xfrm>
          <a:prstGeom prst="rect">
            <a:avLst/>
          </a:prstGeom>
          <a:noFill/>
          <a:ln>
            <a:noFill/>
          </a:ln>
        </p:spPr>
      </p:pic>
      <p:sp>
        <p:nvSpPr>
          <p:cNvPr id="317" name="Google Shape;317;p23"/>
          <p:cNvSpPr txBox="1"/>
          <p:nvPr/>
        </p:nvSpPr>
        <p:spPr>
          <a:xfrm>
            <a:off x="3117273" y="291055"/>
            <a:ext cx="457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HITOS RELEVANTES EN LA DEFENSA DE DERECHOS LABORALES </a:t>
            </a:r>
            <a:endParaRPr b="0" i="0" sz="1200" u="none" cap="none" strike="noStrike">
              <a:solidFill>
                <a:srgbClr val="000000"/>
              </a:solidFill>
              <a:latin typeface="Arial"/>
              <a:ea typeface="Arial"/>
              <a:cs typeface="Arial"/>
              <a:sym typeface="Arial"/>
            </a:endParaRPr>
          </a:p>
        </p:txBody>
      </p:sp>
      <p:sp>
        <p:nvSpPr>
          <p:cNvPr id="318" name="Google Shape;318;p23"/>
          <p:cNvSpPr/>
          <p:nvPr/>
        </p:nvSpPr>
        <p:spPr>
          <a:xfrm>
            <a:off x="390525" y="956332"/>
            <a:ext cx="914400" cy="4027249"/>
          </a:xfrm>
          <a:prstGeom prst="rightArrowCallout">
            <a:avLst>
              <a:gd fmla="val 25000" name="adj1"/>
              <a:gd fmla="val 25000" name="adj2"/>
              <a:gd fmla="val 25000" name="adj3"/>
              <a:gd fmla="val 64977" name="adj4"/>
            </a:avLst>
          </a:prstGeom>
          <a:solidFill>
            <a:srgbClr val="FFFF00">
              <a:alpha val="89800"/>
            </a:srgbClr>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9" name="Google Shape;319;p23"/>
          <p:cNvSpPr/>
          <p:nvPr/>
        </p:nvSpPr>
        <p:spPr>
          <a:xfrm>
            <a:off x="6017130" y="2427555"/>
            <a:ext cx="1314401" cy="36231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Bienestar Gremial</a:t>
            </a:r>
            <a:endParaRPr b="1" i="0" sz="1200" u="none" cap="none" strike="noStrike">
              <a:solidFill>
                <a:srgbClr val="0C5ADB"/>
              </a:solidFill>
              <a:latin typeface="Constantia"/>
              <a:ea typeface="Constantia"/>
              <a:cs typeface="Constantia"/>
              <a:sym typeface="Constantia"/>
            </a:endParaRPr>
          </a:p>
        </p:txBody>
      </p:sp>
      <p:sp>
        <p:nvSpPr>
          <p:cNvPr id="320" name="Google Shape;320;p23"/>
          <p:cNvSpPr/>
          <p:nvPr/>
        </p:nvSpPr>
        <p:spPr>
          <a:xfrm>
            <a:off x="2618550" y="1190868"/>
            <a:ext cx="2182122" cy="362187"/>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Capacitación</a:t>
            </a:r>
            <a:endParaRPr b="1" i="0" sz="1200" u="none" cap="none" strike="noStrike">
              <a:solidFill>
                <a:srgbClr val="0C5ADB"/>
              </a:solidFill>
              <a:latin typeface="Constantia"/>
              <a:ea typeface="Constantia"/>
              <a:cs typeface="Constantia"/>
              <a:sym typeface="Constantia"/>
            </a:endParaRPr>
          </a:p>
        </p:txBody>
      </p:sp>
      <p:sp>
        <p:nvSpPr>
          <p:cNvPr id="321" name="Google Shape;321;p23"/>
          <p:cNvSpPr/>
          <p:nvPr/>
        </p:nvSpPr>
        <p:spPr>
          <a:xfrm>
            <a:off x="2610165" y="1718066"/>
            <a:ext cx="2182122" cy="368778"/>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Higiene y Seguridad</a:t>
            </a:r>
            <a:endParaRPr b="1" i="0" sz="1200" u="none" cap="none" strike="noStrike">
              <a:solidFill>
                <a:srgbClr val="0C5ADB"/>
              </a:solidFill>
              <a:latin typeface="Constantia"/>
              <a:ea typeface="Constantia"/>
              <a:cs typeface="Constantia"/>
              <a:sym typeface="Constantia"/>
            </a:endParaRPr>
          </a:p>
        </p:txBody>
      </p:sp>
      <p:sp>
        <p:nvSpPr>
          <p:cNvPr id="322" name="Google Shape;322;p23"/>
          <p:cNvSpPr/>
          <p:nvPr/>
        </p:nvSpPr>
        <p:spPr>
          <a:xfrm>
            <a:off x="2617276" y="2243166"/>
            <a:ext cx="2167900" cy="368778"/>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CDC-PMG</a:t>
            </a:r>
            <a:endParaRPr b="1" i="0" sz="1200" u="none" cap="none" strike="noStrike">
              <a:solidFill>
                <a:srgbClr val="0C5ADB"/>
              </a:solidFill>
              <a:latin typeface="Constantia"/>
              <a:ea typeface="Constantia"/>
              <a:cs typeface="Constantia"/>
              <a:sym typeface="Constantia"/>
            </a:endParaRPr>
          </a:p>
        </p:txBody>
      </p:sp>
      <p:sp>
        <p:nvSpPr>
          <p:cNvPr id="323" name="Google Shape;323;p23"/>
          <p:cNvSpPr/>
          <p:nvPr/>
        </p:nvSpPr>
        <p:spPr>
          <a:xfrm>
            <a:off x="2596439" y="2734992"/>
            <a:ext cx="2167900" cy="400435"/>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Evaluación Desempeño</a:t>
            </a:r>
            <a:endParaRPr b="1" i="0" sz="1200" u="none" cap="none" strike="noStrike">
              <a:solidFill>
                <a:srgbClr val="0C5ADB"/>
              </a:solidFill>
              <a:latin typeface="Constantia"/>
              <a:ea typeface="Constantia"/>
              <a:cs typeface="Constantia"/>
              <a:sym typeface="Constantia"/>
            </a:endParaRPr>
          </a:p>
        </p:txBody>
      </p:sp>
      <p:sp>
        <p:nvSpPr>
          <p:cNvPr id="324" name="Google Shape;324;p23"/>
          <p:cNvSpPr/>
          <p:nvPr/>
        </p:nvSpPr>
        <p:spPr>
          <a:xfrm>
            <a:off x="2546718" y="3329580"/>
            <a:ext cx="2167900" cy="364525"/>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Bienestar Institucional</a:t>
            </a:r>
            <a:endParaRPr b="1" i="0" sz="1200" u="none" cap="none" strike="noStrike">
              <a:solidFill>
                <a:srgbClr val="0C5ADB"/>
              </a:solidFill>
              <a:latin typeface="Constantia"/>
              <a:ea typeface="Constantia"/>
              <a:cs typeface="Constantia"/>
              <a:sym typeface="Constantia"/>
            </a:endParaRPr>
          </a:p>
        </p:txBody>
      </p:sp>
      <p:sp>
        <p:nvSpPr>
          <p:cNvPr id="325" name="Google Shape;325;p23"/>
          <p:cNvSpPr/>
          <p:nvPr/>
        </p:nvSpPr>
        <p:spPr>
          <a:xfrm>
            <a:off x="2542651" y="3902307"/>
            <a:ext cx="2167900" cy="364525"/>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Política de Gestión de Personas</a:t>
            </a:r>
            <a:endParaRPr b="1" i="0" sz="1200" u="none" cap="none" strike="noStrike">
              <a:solidFill>
                <a:srgbClr val="0C5ADB"/>
              </a:solidFill>
              <a:latin typeface="Constantia"/>
              <a:ea typeface="Constantia"/>
              <a:cs typeface="Constantia"/>
              <a:sym typeface="Constantia"/>
            </a:endParaRPr>
          </a:p>
        </p:txBody>
      </p:sp>
      <p:sp>
        <p:nvSpPr>
          <p:cNvPr id="326" name="Google Shape;326;p23"/>
          <p:cNvSpPr/>
          <p:nvPr/>
        </p:nvSpPr>
        <p:spPr>
          <a:xfrm>
            <a:off x="2508394" y="4482847"/>
            <a:ext cx="2151711" cy="269804"/>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MBPL</a:t>
            </a:r>
            <a:endParaRPr b="1" i="0" sz="1200" u="none" cap="none" strike="noStrike">
              <a:solidFill>
                <a:srgbClr val="0C5ADB"/>
              </a:solidFill>
              <a:latin typeface="Constantia"/>
              <a:ea typeface="Constantia"/>
              <a:cs typeface="Constantia"/>
              <a:sym typeface="Constantia"/>
            </a:endParaRPr>
          </a:p>
        </p:txBody>
      </p:sp>
      <p:sp>
        <p:nvSpPr>
          <p:cNvPr id="327" name="Google Shape;327;p23"/>
          <p:cNvSpPr txBox="1"/>
          <p:nvPr/>
        </p:nvSpPr>
        <p:spPr>
          <a:xfrm>
            <a:off x="494058" y="1190868"/>
            <a:ext cx="4410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C</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O</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M</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I</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S</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I</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O</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N</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E</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S</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A</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N</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D</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I</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M</a:t>
            </a:r>
            <a:endParaRPr b="1" i="0" sz="12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chemeClr val="dk2"/>
                </a:solidFill>
                <a:latin typeface="Arial"/>
                <a:ea typeface="Arial"/>
                <a:cs typeface="Arial"/>
                <a:sym typeface="Arial"/>
              </a:rPr>
              <a:t>E</a:t>
            </a:r>
            <a:endParaRPr b="1" i="0" sz="1200" u="none" cap="none" strike="noStrike">
              <a:solidFill>
                <a:schemeClr val="dk2"/>
              </a:solidFill>
              <a:latin typeface="Arial"/>
              <a:ea typeface="Arial"/>
              <a:cs typeface="Arial"/>
              <a:sym typeface="Arial"/>
            </a:endParaRPr>
          </a:p>
        </p:txBody>
      </p:sp>
      <p:sp>
        <p:nvSpPr>
          <p:cNvPr id="328" name="Google Shape;328;p23"/>
          <p:cNvSpPr/>
          <p:nvPr/>
        </p:nvSpPr>
        <p:spPr>
          <a:xfrm>
            <a:off x="1812466" y="2014266"/>
            <a:ext cx="321342" cy="2037458"/>
          </a:xfrm>
          <a:prstGeom prst="flowChartProcess">
            <a:avLst/>
          </a:prstGeom>
          <a:solidFill>
            <a:schemeClr val="lt1"/>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9" name="Google Shape;329;p23"/>
          <p:cNvSpPr txBox="1"/>
          <p:nvPr/>
        </p:nvSpPr>
        <p:spPr>
          <a:xfrm>
            <a:off x="913852" y="2112732"/>
            <a:ext cx="2097741"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B</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I</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P</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A</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R</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T</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I</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T</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A</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S</a:t>
            </a:r>
            <a:endParaRPr b="1" i="0" sz="1200" u="none" cap="none" strike="noStrike">
              <a:solidFill>
                <a:srgbClr val="4A57DB"/>
              </a:solidFill>
              <a:latin typeface="Arial"/>
              <a:ea typeface="Arial"/>
              <a:cs typeface="Arial"/>
              <a:sym typeface="Arial"/>
            </a:endParaRPr>
          </a:p>
        </p:txBody>
      </p:sp>
      <p:sp>
        <p:nvSpPr>
          <p:cNvPr id="330" name="Google Shape;330;p23"/>
          <p:cNvSpPr/>
          <p:nvPr/>
        </p:nvSpPr>
        <p:spPr>
          <a:xfrm>
            <a:off x="5321228" y="2014633"/>
            <a:ext cx="321342" cy="2037458"/>
          </a:xfrm>
          <a:prstGeom prst="flowChartProcess">
            <a:avLst/>
          </a:prstGeom>
          <a:solidFill>
            <a:schemeClr val="lt1"/>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1" name="Google Shape;331;p23"/>
          <p:cNvSpPr txBox="1"/>
          <p:nvPr/>
        </p:nvSpPr>
        <p:spPr>
          <a:xfrm>
            <a:off x="4443897" y="2185126"/>
            <a:ext cx="2097741"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I</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N</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T</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E</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R</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N</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A</a:t>
            </a:r>
            <a:endParaRPr b="1" i="0" sz="1200" u="none" cap="none" strike="noStrike">
              <a:solidFill>
                <a:srgbClr val="4A57DB"/>
              </a:solidFill>
              <a:latin typeface="Arial"/>
              <a:ea typeface="Arial"/>
              <a:cs typeface="Arial"/>
              <a:sym typeface="Arial"/>
            </a:endParaRPr>
          </a:p>
          <a:p>
            <a:pPr indent="0" lvl="0" marL="0" marR="0" rtl="0" algn="ctr">
              <a:lnSpc>
                <a:spcPct val="100000"/>
              </a:lnSpc>
              <a:spcBef>
                <a:spcPts val="0"/>
              </a:spcBef>
              <a:spcAft>
                <a:spcPts val="0"/>
              </a:spcAft>
              <a:buNone/>
            </a:pPr>
            <a:r>
              <a:rPr b="1" i="0" lang="es-CL" sz="1200" u="none" cap="none" strike="noStrike">
                <a:solidFill>
                  <a:srgbClr val="4A57DB"/>
                </a:solidFill>
                <a:latin typeface="Arial"/>
                <a:ea typeface="Arial"/>
                <a:cs typeface="Arial"/>
                <a:sym typeface="Arial"/>
              </a:rPr>
              <a:t>S</a:t>
            </a:r>
            <a:endParaRPr b="1" i="0" sz="1200" u="none" cap="none" strike="noStrike">
              <a:solidFill>
                <a:srgbClr val="4A57DB"/>
              </a:solidFill>
              <a:latin typeface="Arial"/>
              <a:ea typeface="Arial"/>
              <a:cs typeface="Arial"/>
              <a:sym typeface="Arial"/>
            </a:endParaRPr>
          </a:p>
        </p:txBody>
      </p:sp>
      <p:sp>
        <p:nvSpPr>
          <p:cNvPr id="332" name="Google Shape;332;p23"/>
          <p:cNvSpPr/>
          <p:nvPr/>
        </p:nvSpPr>
        <p:spPr>
          <a:xfrm>
            <a:off x="6020857" y="1042651"/>
            <a:ext cx="1314401" cy="362187"/>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Educación</a:t>
            </a:r>
            <a:endParaRPr b="1" i="0" sz="1200" u="none" cap="none" strike="noStrike">
              <a:solidFill>
                <a:srgbClr val="0C5ADB"/>
              </a:solidFill>
              <a:latin typeface="Constantia"/>
              <a:ea typeface="Constantia"/>
              <a:cs typeface="Constantia"/>
              <a:sym typeface="Constantia"/>
            </a:endParaRPr>
          </a:p>
        </p:txBody>
      </p:sp>
      <p:sp>
        <p:nvSpPr>
          <p:cNvPr id="333" name="Google Shape;333;p23"/>
          <p:cNvSpPr/>
          <p:nvPr/>
        </p:nvSpPr>
        <p:spPr>
          <a:xfrm>
            <a:off x="6017131" y="1489359"/>
            <a:ext cx="1314401" cy="334766"/>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Capacitación Gremial</a:t>
            </a:r>
            <a:endParaRPr b="1" i="0" sz="1200" u="none" cap="none" strike="noStrike">
              <a:solidFill>
                <a:srgbClr val="0C5ADB"/>
              </a:solidFill>
              <a:latin typeface="Constantia"/>
              <a:ea typeface="Constantia"/>
              <a:cs typeface="Constantia"/>
              <a:sym typeface="Constantia"/>
            </a:endParaRPr>
          </a:p>
        </p:txBody>
      </p:sp>
      <p:sp>
        <p:nvSpPr>
          <p:cNvPr id="334" name="Google Shape;334;p23"/>
          <p:cNvSpPr/>
          <p:nvPr/>
        </p:nvSpPr>
        <p:spPr>
          <a:xfrm>
            <a:off x="6017129" y="1959785"/>
            <a:ext cx="1314401" cy="368778"/>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Fenaedup</a:t>
            </a:r>
            <a:endParaRPr b="1" i="0" sz="1200" u="none" cap="none" strike="noStrike">
              <a:solidFill>
                <a:srgbClr val="0C5ADB"/>
              </a:solidFill>
              <a:latin typeface="Constantia"/>
              <a:ea typeface="Constantia"/>
              <a:cs typeface="Constantia"/>
              <a:sym typeface="Constantia"/>
            </a:endParaRPr>
          </a:p>
        </p:txBody>
      </p:sp>
      <p:sp>
        <p:nvSpPr>
          <p:cNvPr id="335" name="Google Shape;335;p23"/>
          <p:cNvSpPr/>
          <p:nvPr/>
        </p:nvSpPr>
        <p:spPr>
          <a:xfrm>
            <a:off x="7591474" y="432823"/>
            <a:ext cx="1314401" cy="751596"/>
          </a:xfrm>
          <a:prstGeom prst="rect">
            <a:avLst/>
          </a:prstGeom>
          <a:solidFill>
            <a:srgbClr val="FFFF00">
              <a:alpha val="89800"/>
            </a:srgbClr>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DESAFÍO</a:t>
            </a:r>
            <a:endParaRPr b="1" i="0" sz="12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Fortalecimiento</a:t>
            </a:r>
            <a:endParaRPr b="1" i="0" sz="12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Sindical</a:t>
            </a:r>
            <a:endParaRPr b="1" i="0" sz="1200" u="none" cap="none" strike="noStrike">
              <a:solidFill>
                <a:srgbClr val="0C5ADB"/>
              </a:solidFill>
              <a:latin typeface="Constantia"/>
              <a:ea typeface="Constantia"/>
              <a:cs typeface="Constantia"/>
              <a:sym typeface="Constantia"/>
            </a:endParaRPr>
          </a:p>
        </p:txBody>
      </p:sp>
      <p:sp>
        <p:nvSpPr>
          <p:cNvPr id="336" name="Google Shape;336;p23"/>
          <p:cNvSpPr/>
          <p:nvPr/>
        </p:nvSpPr>
        <p:spPr>
          <a:xfrm>
            <a:off x="6017130" y="2888147"/>
            <a:ext cx="1314401" cy="314706"/>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Ética</a:t>
            </a:r>
            <a:endParaRPr b="1" i="0" sz="1200" u="none" cap="none" strike="noStrike">
              <a:solidFill>
                <a:srgbClr val="0C5ADB"/>
              </a:solidFill>
              <a:latin typeface="Constantia"/>
              <a:ea typeface="Constantia"/>
              <a:cs typeface="Constantia"/>
              <a:sym typeface="Constantia"/>
            </a:endParaRPr>
          </a:p>
        </p:txBody>
      </p:sp>
      <p:sp>
        <p:nvSpPr>
          <p:cNvPr id="337" name="Google Shape;337;p23"/>
          <p:cNvSpPr/>
          <p:nvPr/>
        </p:nvSpPr>
        <p:spPr>
          <a:xfrm>
            <a:off x="6019273" y="3300128"/>
            <a:ext cx="1314401" cy="357383"/>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Comisión Rev. Cuentas</a:t>
            </a:r>
            <a:endParaRPr b="1" i="0" sz="1200" u="none" cap="none" strike="noStrike">
              <a:solidFill>
                <a:srgbClr val="0C5ADB"/>
              </a:solidFill>
              <a:latin typeface="Constantia"/>
              <a:ea typeface="Constantia"/>
              <a:cs typeface="Constantia"/>
              <a:sym typeface="Constantia"/>
            </a:endParaRPr>
          </a:p>
        </p:txBody>
      </p:sp>
      <p:sp>
        <p:nvSpPr>
          <p:cNvPr id="338" name="Google Shape;338;p23"/>
          <p:cNvSpPr/>
          <p:nvPr/>
        </p:nvSpPr>
        <p:spPr>
          <a:xfrm>
            <a:off x="6017130" y="3804457"/>
            <a:ext cx="1314401" cy="392492"/>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Comisiones andime</a:t>
            </a:r>
            <a:endParaRPr b="1" i="0" sz="1200" u="none" cap="none" strike="noStrike">
              <a:solidFill>
                <a:srgbClr val="0C5ADB"/>
              </a:solidFill>
              <a:latin typeface="Constantia"/>
              <a:ea typeface="Constantia"/>
              <a:cs typeface="Constantia"/>
              <a:sym typeface="Constantia"/>
            </a:endParaRPr>
          </a:p>
        </p:txBody>
      </p:sp>
      <p:sp>
        <p:nvSpPr>
          <p:cNvPr id="339" name="Google Shape;339;p23"/>
          <p:cNvSpPr/>
          <p:nvPr/>
        </p:nvSpPr>
        <p:spPr>
          <a:xfrm>
            <a:off x="6017130" y="4282565"/>
            <a:ext cx="1314401" cy="420106"/>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C5ADB"/>
                </a:solidFill>
                <a:latin typeface="Constantia"/>
                <a:ea typeface="Constantia"/>
                <a:cs typeface="Constantia"/>
                <a:sym typeface="Constantia"/>
              </a:rPr>
              <a:t>Comisión Elect. Nacional</a:t>
            </a:r>
            <a:endParaRPr b="1" i="0" sz="1200" u="none" cap="none" strike="noStrike">
              <a:solidFill>
                <a:srgbClr val="0C5ADB"/>
              </a:solidFill>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4" name="Shape 54"/>
        <p:cNvGrpSpPr/>
        <p:nvPr/>
      </p:nvGrpSpPr>
      <p:grpSpPr>
        <a:xfrm>
          <a:off x="0" y="0"/>
          <a:ext cx="0" cy="0"/>
          <a:chOff x="0" y="0"/>
          <a:chExt cx="0" cy="0"/>
        </a:xfrm>
      </p:grpSpPr>
      <p:sp>
        <p:nvSpPr>
          <p:cNvPr id="55" name="Google Shape;55;p9"/>
          <p:cNvSpPr txBox="1"/>
          <p:nvPr>
            <p:ph type="title"/>
          </p:nvPr>
        </p:nvSpPr>
        <p:spPr>
          <a:xfrm>
            <a:off x="3283527" y="738725"/>
            <a:ext cx="2161310" cy="767700"/>
          </a:xfrm>
          <a:prstGeom prst="rect">
            <a:avLst/>
          </a:prstGeom>
          <a:noFill/>
          <a:ln>
            <a:noFill/>
          </a:ln>
        </p:spPr>
        <p:txBody>
          <a:bodyPr anchorCtr="0" anchor="b" bIns="91425" lIns="91425" spcFirstLastPara="1" rIns="91425" wrap="square" tIns="91425">
            <a:normAutofit fontScale="90000"/>
          </a:bodyPr>
          <a:lstStyle/>
          <a:p>
            <a:pPr indent="0" lvl="0" marL="0" marR="0" rtl="0" algn="l">
              <a:lnSpc>
                <a:spcPct val="100000"/>
              </a:lnSpc>
              <a:spcBef>
                <a:spcPts val="0"/>
              </a:spcBef>
              <a:spcAft>
                <a:spcPts val="0"/>
              </a:spcAft>
              <a:buSzPct val="197530"/>
              <a:buNone/>
            </a:pPr>
            <a:r>
              <a:rPr b="1" i="0" lang="es-CL" sz="1800" u="none" cap="none" strike="noStrike">
                <a:solidFill>
                  <a:srgbClr val="FFFFFF"/>
                </a:solidFill>
                <a:latin typeface="Calibri"/>
                <a:ea typeface="Calibri"/>
                <a:cs typeface="Calibri"/>
                <a:sym typeface="Calibri"/>
              </a:rPr>
              <a:t>CONTEXTO y MISIÓN</a:t>
            </a:r>
            <a:br>
              <a:rPr b="0" i="0" lang="es-CL" sz="1800" u="none" cap="none" strike="noStrike">
                <a:solidFill>
                  <a:srgbClr val="FFFFFF"/>
                </a:solidFill>
                <a:latin typeface="Calibri"/>
                <a:ea typeface="Calibri"/>
                <a:cs typeface="Calibri"/>
                <a:sym typeface="Calibri"/>
              </a:rPr>
            </a:br>
            <a:endParaRPr/>
          </a:p>
        </p:txBody>
      </p:sp>
      <p:sp>
        <p:nvSpPr>
          <p:cNvPr id="56" name="Google Shape;56;p9"/>
          <p:cNvSpPr txBox="1"/>
          <p:nvPr>
            <p:ph idx="1" type="body"/>
          </p:nvPr>
        </p:nvSpPr>
        <p:spPr>
          <a:xfrm>
            <a:off x="184650" y="1782275"/>
            <a:ext cx="8775300" cy="2710200"/>
          </a:xfrm>
          <a:prstGeom prst="rect">
            <a:avLst/>
          </a:prstGeom>
          <a:noFill/>
          <a:ln>
            <a:noFill/>
          </a:ln>
        </p:spPr>
        <p:txBody>
          <a:bodyPr anchorCtr="0" anchor="t" bIns="91425" lIns="91425" spcFirstLastPara="1" rIns="91425" wrap="square" tIns="91425">
            <a:normAutofit fontScale="25000" lnSpcReduction="20000"/>
          </a:bodyPr>
          <a:lstStyle/>
          <a:p>
            <a:pPr indent="0" lvl="0" marL="0" marR="0" rtl="0" algn="just">
              <a:lnSpc>
                <a:spcPct val="150000"/>
              </a:lnSpc>
              <a:spcBef>
                <a:spcPts val="0"/>
              </a:spcBef>
              <a:spcAft>
                <a:spcPts val="0"/>
              </a:spcAft>
              <a:buClr>
                <a:srgbClr val="000000"/>
              </a:buClr>
              <a:buSzPct val="43703"/>
              <a:buNone/>
            </a:pPr>
            <a:r>
              <a:rPr b="0" lang="es-CL" sz="4700" u="none" cap="none" strike="noStrike">
                <a:solidFill>
                  <a:schemeClr val="dk2"/>
                </a:solidFill>
                <a:latin typeface="Arial"/>
                <a:ea typeface="Arial"/>
                <a:cs typeface="Arial"/>
                <a:sym typeface="Arial"/>
              </a:rPr>
              <a:t>El Directorio Nacional les da la bienvenida y un cordial saludo a cada uno de los y las dirigentes de ANDIME, presente en la  </a:t>
            </a:r>
            <a:r>
              <a:rPr lang="es-CL" sz="4700">
                <a:solidFill>
                  <a:schemeClr val="dk2"/>
                </a:solidFill>
                <a:latin typeface="Arial"/>
                <a:ea typeface="Arial"/>
                <a:cs typeface="Arial"/>
                <a:sym typeface="Arial"/>
              </a:rPr>
              <a:t>segunda</a:t>
            </a:r>
            <a:r>
              <a:rPr b="0" lang="es-CL" sz="4700" u="none" cap="none" strike="noStrike">
                <a:solidFill>
                  <a:schemeClr val="dk2"/>
                </a:solidFill>
                <a:latin typeface="Arial"/>
                <a:ea typeface="Arial"/>
                <a:cs typeface="Arial"/>
                <a:sym typeface="Arial"/>
              </a:rPr>
              <a:t>  Asamblea Nacional del periodo sindical 2023-2025.</a:t>
            </a:r>
            <a:endParaRPr b="0" sz="4700" u="none" cap="none" strike="noStrike">
              <a:solidFill>
                <a:schemeClr val="dk2"/>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32202"/>
              <a:buFont typeface="Arial"/>
              <a:buNone/>
            </a:pPr>
            <a:r>
              <a:t/>
            </a:r>
            <a:endParaRPr b="0" i="1" sz="4700" u="none" cap="none" strike="noStrike">
              <a:solidFill>
                <a:schemeClr val="dk2"/>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43703"/>
              <a:buNone/>
            </a:pPr>
            <a:r>
              <a:rPr b="0" i="0" lang="es-CL" sz="4700" u="none" cap="none" strike="noStrike">
                <a:solidFill>
                  <a:schemeClr val="dk2"/>
                </a:solidFill>
                <a:latin typeface="Arial"/>
                <a:ea typeface="Arial"/>
                <a:cs typeface="Arial"/>
                <a:sym typeface="Arial"/>
              </a:rPr>
              <a:t>ANDIME se constituye, hace 54 años, su impronta es  la defensa y mejoramiento de la calidad de vida de sus asociados. Su misión está inspirada en el amor, cooperación, ayuda mutua y solidaridad con prescindencia de todo credo político o religioso. Su acción, tanto en lo social como en lo económico, se basa en los principios de libertad, democracia, justicia y humanismo considerando la igualdad de todos sus asociados. Esto se proyecta en la búsqueda de una sociedad más justa que  enmarca su accionar, en los derechos fundamentales  laborales, y humanos de los/as trabajadores/as.</a:t>
            </a:r>
            <a:endParaRPr b="0" i="0" sz="4700" u="none" cap="none" strike="noStrike">
              <a:solidFill>
                <a:schemeClr val="dk2"/>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43703"/>
              <a:buNone/>
            </a:pPr>
            <a:r>
              <a:t/>
            </a:r>
            <a:endParaRPr b="0" i="0" sz="4700" u="none" cap="none" strike="noStrike">
              <a:solidFill>
                <a:schemeClr val="dk2"/>
              </a:solidFill>
              <a:latin typeface="Arial"/>
              <a:ea typeface="Arial"/>
              <a:cs typeface="Arial"/>
              <a:sym typeface="Arial"/>
            </a:endParaRPr>
          </a:p>
          <a:p>
            <a:pPr indent="0" lvl="0" marL="0" rtl="0" algn="just">
              <a:lnSpc>
                <a:spcPct val="150000"/>
              </a:lnSpc>
              <a:spcBef>
                <a:spcPts val="0"/>
              </a:spcBef>
              <a:spcAft>
                <a:spcPts val="0"/>
              </a:spcAft>
              <a:buClr>
                <a:srgbClr val="000000"/>
              </a:buClr>
              <a:buSzPct val="43703"/>
              <a:buNone/>
            </a:pPr>
            <a:r>
              <a:rPr b="0" lang="es-CL" sz="4700" u="none" cap="none" strike="noStrike">
                <a:solidFill>
                  <a:schemeClr val="dk2"/>
                </a:solidFill>
                <a:latin typeface="Arial"/>
                <a:ea typeface="Arial"/>
                <a:cs typeface="Arial"/>
                <a:sym typeface="Arial"/>
              </a:rPr>
              <a:t>La invitación es ha trabajar UNIDOS sin ningún sesgo que nos separe, principalmente en momentos de alta complejidad  para nuestro país, pero con mucha esperanza en la realización de cambios profundos en la Cultura Nacional, que favorezcan a los trabajadores, trabajadoras y sus familias. Relevando la importancia de nuestra labor como servidores públicos del Ministerio de Educación</a:t>
            </a:r>
            <a:endParaRPr b="0" sz="4700" u="none" cap="none" strike="noStrike">
              <a:solidFill>
                <a:schemeClr val="dk2"/>
              </a:solidFill>
              <a:latin typeface="Arial"/>
              <a:ea typeface="Arial"/>
              <a:cs typeface="Arial"/>
              <a:sym typeface="Arial"/>
            </a:endParaRPr>
          </a:p>
          <a:p>
            <a:pPr indent="-165100" lvl="0" marL="285750" marR="0" rtl="0" algn="just">
              <a:lnSpc>
                <a:spcPct val="100000"/>
              </a:lnSpc>
              <a:spcBef>
                <a:spcPts val="0"/>
              </a:spcBef>
              <a:spcAft>
                <a:spcPts val="0"/>
              </a:spcAft>
              <a:buClr>
                <a:srgbClr val="000000"/>
              </a:buClr>
              <a:buSzPct val="146718"/>
              <a:buFont typeface="Arial"/>
              <a:buNone/>
            </a:pPr>
            <a:r>
              <a:t/>
            </a:r>
            <a:endParaRPr b="0" i="0" sz="1400" u="none" cap="none" strike="noStrike">
              <a:solidFill>
                <a:srgbClr val="000000"/>
              </a:solidFill>
              <a:latin typeface="Arial"/>
              <a:ea typeface="Arial"/>
              <a:cs typeface="Arial"/>
              <a:sym typeface="Arial"/>
            </a:endParaRPr>
          </a:p>
          <a:p>
            <a:pPr indent="-228600" lvl="0" marL="457200" rtl="0" algn="l">
              <a:lnSpc>
                <a:spcPct val="115000"/>
              </a:lnSpc>
              <a:spcBef>
                <a:spcPts val="0"/>
              </a:spcBef>
              <a:spcAft>
                <a:spcPts val="0"/>
              </a:spcAft>
              <a:buSzPct val="108108"/>
              <a:buNone/>
            </a:pPr>
            <a:r>
              <a:t/>
            </a:r>
            <a:endParaRPr/>
          </a:p>
        </p:txBody>
      </p:sp>
      <p:pic>
        <p:nvPicPr>
          <p:cNvPr id="57" name="Google Shape;57;p9"/>
          <p:cNvPicPr preferRelativeResize="0"/>
          <p:nvPr/>
        </p:nvPicPr>
        <p:blipFill rotWithShape="1">
          <a:blip r:embed="rId3">
            <a:alphaModFix/>
          </a:blip>
          <a:srcRect b="0" l="0" r="0" t="0"/>
          <a:stretch/>
        </p:blipFill>
        <p:spPr>
          <a:xfrm>
            <a:off x="962891" y="415636"/>
            <a:ext cx="1814946" cy="5749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1" name="Shape 61"/>
        <p:cNvGrpSpPr/>
        <p:nvPr/>
      </p:nvGrpSpPr>
      <p:grpSpPr>
        <a:xfrm>
          <a:off x="0" y="0"/>
          <a:ext cx="0" cy="0"/>
          <a:chOff x="0" y="0"/>
          <a:chExt cx="0" cy="0"/>
        </a:xfrm>
      </p:grpSpPr>
      <p:sp>
        <p:nvSpPr>
          <p:cNvPr id="62" name="Google Shape;62;p10"/>
          <p:cNvSpPr txBox="1"/>
          <p:nvPr>
            <p:ph type="title"/>
          </p:nvPr>
        </p:nvSpPr>
        <p:spPr>
          <a:xfrm>
            <a:off x="3539837" y="495739"/>
            <a:ext cx="4461436"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b="1" i="0" lang="es-CL" sz="1400" u="none" cap="none" strike="noStrike">
                <a:solidFill>
                  <a:schemeClr val="lt1"/>
                </a:solidFill>
                <a:latin typeface="Arial"/>
                <a:ea typeface="Arial"/>
                <a:cs typeface="Arial"/>
                <a:sym typeface="Arial"/>
              </a:rPr>
              <a:t>FINALIDADES DE LA ORGANIZACIÓN GREMIAL</a:t>
            </a:r>
            <a:endParaRPr>
              <a:solidFill>
                <a:schemeClr val="lt1"/>
              </a:solidFill>
            </a:endParaRPr>
          </a:p>
        </p:txBody>
      </p:sp>
      <p:sp>
        <p:nvSpPr>
          <p:cNvPr id="63" name="Google Shape;63;p10"/>
          <p:cNvSpPr txBox="1"/>
          <p:nvPr>
            <p:ph idx="1" type="body"/>
          </p:nvPr>
        </p:nvSpPr>
        <p:spPr>
          <a:xfrm>
            <a:off x="200891" y="1919074"/>
            <a:ext cx="4270909" cy="3054707"/>
          </a:xfrm>
          <a:prstGeom prst="rect">
            <a:avLst/>
          </a:prstGeom>
          <a:noFill/>
          <a:ln>
            <a:noFill/>
          </a:ln>
        </p:spPr>
        <p:txBody>
          <a:bodyPr anchorCtr="0" anchor="t" bIns="91425" lIns="91425" spcFirstLastPara="1" rIns="91425" wrap="square" tIns="91425">
            <a:noAutofit/>
          </a:bodyPr>
          <a:lstStyle/>
          <a:p>
            <a:pPr indent="0" lvl="0" marL="34925" rtl="0" algn="just">
              <a:lnSpc>
                <a:spcPct val="115000"/>
              </a:lnSpc>
              <a:spcBef>
                <a:spcPts val="0"/>
              </a:spcBef>
              <a:spcAft>
                <a:spcPts val="0"/>
              </a:spcAft>
              <a:buSzPts val="850"/>
              <a:buFont typeface="Noto Sans Symbols"/>
              <a:buNone/>
            </a:pPr>
            <a:r>
              <a:rPr lang="es-CL" sz="1000">
                <a:solidFill>
                  <a:schemeClr val="dk2"/>
                </a:solidFill>
                <a:latin typeface="Arial"/>
                <a:ea typeface="Arial"/>
                <a:cs typeface="Arial"/>
                <a:sym typeface="Arial"/>
              </a:rPr>
              <a:t>Fomentar y defender el respeto por los derechos humanos, la protección y preservación del medio ambiente.</a:t>
            </a:r>
            <a:endParaRPr sz="1000">
              <a:solidFill>
                <a:schemeClr val="dk2"/>
              </a:solidFill>
              <a:latin typeface="Arial"/>
              <a:ea typeface="Arial"/>
              <a:cs typeface="Arial"/>
              <a:sym typeface="Arial"/>
            </a:endParaRPr>
          </a:p>
          <a:p>
            <a:pPr indent="0" lvl="0" marL="34925" rtl="0" algn="just">
              <a:lnSpc>
                <a:spcPct val="115000"/>
              </a:lnSpc>
              <a:spcBef>
                <a:spcPts val="0"/>
              </a:spcBef>
              <a:spcAft>
                <a:spcPts val="0"/>
              </a:spcAft>
              <a:buSzPts val="850"/>
              <a:buNone/>
            </a:pPr>
            <a:r>
              <a:rPr lang="es-CL" sz="1000">
                <a:solidFill>
                  <a:schemeClr val="dk2"/>
                </a:solidFill>
                <a:latin typeface="Arial"/>
                <a:ea typeface="Arial"/>
                <a:cs typeface="Arial"/>
                <a:sym typeface="Arial"/>
              </a:rPr>
              <a:t> </a:t>
            </a:r>
            <a:endParaRPr sz="1000">
              <a:solidFill>
                <a:schemeClr val="dk2"/>
              </a:solidFill>
              <a:latin typeface="Arial"/>
              <a:ea typeface="Arial"/>
              <a:cs typeface="Arial"/>
              <a:sym typeface="Arial"/>
            </a:endParaRPr>
          </a:p>
          <a:p>
            <a:pPr indent="0" lvl="0" marL="34925" rtl="0" algn="just">
              <a:lnSpc>
                <a:spcPct val="115000"/>
              </a:lnSpc>
              <a:spcBef>
                <a:spcPts val="0"/>
              </a:spcBef>
              <a:spcAft>
                <a:spcPts val="0"/>
              </a:spcAft>
              <a:buSzPts val="850"/>
              <a:buFont typeface="Noto Sans Symbols"/>
              <a:buNone/>
            </a:pPr>
            <a:r>
              <a:rPr lang="es-CL" sz="1000">
                <a:solidFill>
                  <a:schemeClr val="dk2"/>
                </a:solidFill>
                <a:latin typeface="Arial"/>
                <a:ea typeface="Arial"/>
                <a:cs typeface="Arial"/>
                <a:sym typeface="Arial"/>
              </a:rPr>
              <a:t>b) Contribuir al desarrollo de las políticas educacionales del Ministerio en todos sus niveles. </a:t>
            </a:r>
            <a:endParaRPr sz="1000">
              <a:solidFill>
                <a:schemeClr val="dk2"/>
              </a:solidFill>
              <a:latin typeface="Arial"/>
              <a:ea typeface="Arial"/>
              <a:cs typeface="Arial"/>
              <a:sym typeface="Arial"/>
            </a:endParaRPr>
          </a:p>
          <a:p>
            <a:pPr indent="-231775" lvl="0" marL="320675" rtl="0" algn="just">
              <a:lnSpc>
                <a:spcPct val="115000"/>
              </a:lnSpc>
              <a:spcBef>
                <a:spcPts val="0"/>
              </a:spcBef>
              <a:spcAft>
                <a:spcPts val="0"/>
              </a:spcAft>
              <a:buSzPts val="850"/>
              <a:buFont typeface="Noto Sans Symbols"/>
              <a:buNone/>
            </a:pPr>
            <a:r>
              <a:t/>
            </a:r>
            <a:endParaRPr sz="1000">
              <a:solidFill>
                <a:schemeClr val="dk2"/>
              </a:solidFill>
              <a:latin typeface="Arial"/>
              <a:ea typeface="Arial"/>
              <a:cs typeface="Arial"/>
              <a:sym typeface="Arial"/>
            </a:endParaRPr>
          </a:p>
          <a:p>
            <a:pPr indent="0" lvl="0" marL="34925" rtl="0" algn="just">
              <a:lnSpc>
                <a:spcPct val="115000"/>
              </a:lnSpc>
              <a:spcBef>
                <a:spcPts val="0"/>
              </a:spcBef>
              <a:spcAft>
                <a:spcPts val="0"/>
              </a:spcAft>
              <a:buSzPts val="850"/>
              <a:buFont typeface="Noto Sans Symbols"/>
              <a:buNone/>
            </a:pPr>
            <a:r>
              <a:rPr lang="es-CL" sz="1000">
                <a:solidFill>
                  <a:schemeClr val="dk2"/>
                </a:solidFill>
                <a:latin typeface="Arial"/>
                <a:ea typeface="Arial"/>
                <a:cs typeface="Arial"/>
                <a:sym typeface="Arial"/>
              </a:rPr>
              <a:t>c) Ejercer el derecho de participar en el estudio de las políticas relativas al personal. </a:t>
            </a:r>
            <a:endParaRPr sz="1000">
              <a:solidFill>
                <a:schemeClr val="dk2"/>
              </a:solidFill>
              <a:latin typeface="Arial"/>
              <a:ea typeface="Arial"/>
              <a:cs typeface="Arial"/>
              <a:sym typeface="Arial"/>
            </a:endParaRPr>
          </a:p>
          <a:p>
            <a:pPr indent="-213487" lvl="0" marL="374650" rtl="0" algn="just">
              <a:lnSpc>
                <a:spcPct val="115000"/>
              </a:lnSpc>
              <a:spcBef>
                <a:spcPts val="0"/>
              </a:spcBef>
              <a:spcAft>
                <a:spcPts val="0"/>
              </a:spcAft>
              <a:buSzPts val="1138"/>
              <a:buFont typeface="Noto Sans Symbols"/>
              <a:buNone/>
            </a:pPr>
            <a:r>
              <a:t/>
            </a:r>
            <a:endParaRPr sz="1000">
              <a:solidFill>
                <a:schemeClr val="dk2"/>
              </a:solidFill>
              <a:latin typeface="Arial"/>
              <a:ea typeface="Arial"/>
              <a:cs typeface="Arial"/>
              <a:sym typeface="Arial"/>
            </a:endParaRPr>
          </a:p>
          <a:p>
            <a:pPr indent="0" lvl="0" marL="34925" rtl="0" algn="just">
              <a:lnSpc>
                <a:spcPct val="115000"/>
              </a:lnSpc>
              <a:spcBef>
                <a:spcPts val="0"/>
              </a:spcBef>
              <a:spcAft>
                <a:spcPts val="0"/>
              </a:spcAft>
              <a:buSzPts val="850"/>
              <a:buFont typeface="Noto Sans Symbols"/>
              <a:buNone/>
            </a:pPr>
            <a:r>
              <a:rPr lang="es-CL" sz="1000">
                <a:solidFill>
                  <a:schemeClr val="dk2"/>
                </a:solidFill>
                <a:latin typeface="Arial"/>
                <a:ea typeface="Arial"/>
                <a:cs typeface="Arial"/>
                <a:sym typeface="Arial"/>
              </a:rPr>
              <a:t>d) Relacionarse con personas, organismos o instituciones, nacionales e internacionales, para la celebración de actos, convenios o contratos necesarios para la consecución de objetivos y fines de la Asociación en beneficio de sus asociados. </a:t>
            </a:r>
            <a:endParaRPr sz="1000">
              <a:solidFill>
                <a:schemeClr val="dk2"/>
              </a:solidFill>
              <a:latin typeface="Arial"/>
              <a:ea typeface="Arial"/>
              <a:cs typeface="Arial"/>
              <a:sym typeface="Arial"/>
            </a:endParaRPr>
          </a:p>
          <a:p>
            <a:pPr indent="-231775" lvl="0" marL="320675" rtl="0" algn="just">
              <a:lnSpc>
                <a:spcPct val="115000"/>
              </a:lnSpc>
              <a:spcBef>
                <a:spcPts val="0"/>
              </a:spcBef>
              <a:spcAft>
                <a:spcPts val="0"/>
              </a:spcAft>
              <a:buSzPts val="850"/>
              <a:buFont typeface="Noto Sans Symbols"/>
              <a:buNone/>
            </a:pPr>
            <a:r>
              <a:t/>
            </a:r>
            <a:endParaRPr sz="1000">
              <a:solidFill>
                <a:schemeClr val="dk2"/>
              </a:solidFill>
              <a:latin typeface="Arial"/>
              <a:ea typeface="Arial"/>
              <a:cs typeface="Arial"/>
              <a:sym typeface="Arial"/>
            </a:endParaRPr>
          </a:p>
          <a:p>
            <a:pPr indent="0" lvl="0" marL="34925" rtl="0" algn="just">
              <a:lnSpc>
                <a:spcPct val="115000"/>
              </a:lnSpc>
              <a:spcBef>
                <a:spcPts val="0"/>
              </a:spcBef>
              <a:spcAft>
                <a:spcPts val="0"/>
              </a:spcAft>
              <a:buSzPts val="850"/>
              <a:buFont typeface="Noto Sans Symbols"/>
              <a:buNone/>
            </a:pPr>
            <a:r>
              <a:rPr lang="es-CL" sz="1000">
                <a:solidFill>
                  <a:schemeClr val="dk2"/>
                </a:solidFill>
                <a:latin typeface="Arial"/>
                <a:ea typeface="Arial"/>
                <a:cs typeface="Arial"/>
                <a:sym typeface="Arial"/>
              </a:rPr>
              <a:t>e) Propiciar acciones para el fomento de la cultura, el deporte, la recreación y el adecuado uso del tiempo libre de sus asociados y grupos familiares. </a:t>
            </a:r>
            <a:endParaRPr sz="1000">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400"/>
              <a:buNone/>
            </a:pPr>
            <a:r>
              <a:t/>
            </a:r>
            <a:endParaRPr sz="600">
              <a:latin typeface="Arial"/>
              <a:ea typeface="Arial"/>
              <a:cs typeface="Arial"/>
              <a:sym typeface="Arial"/>
            </a:endParaRPr>
          </a:p>
        </p:txBody>
      </p:sp>
      <p:sp>
        <p:nvSpPr>
          <p:cNvPr id="64" name="Google Shape;64;p10"/>
          <p:cNvSpPr txBox="1"/>
          <p:nvPr>
            <p:ph idx="2" type="body"/>
          </p:nvPr>
        </p:nvSpPr>
        <p:spPr>
          <a:xfrm>
            <a:off x="4694250" y="1652375"/>
            <a:ext cx="3999900" cy="2710200"/>
          </a:xfrm>
          <a:prstGeom prst="rect">
            <a:avLst/>
          </a:prstGeom>
          <a:noFill/>
          <a:ln>
            <a:noFill/>
          </a:ln>
        </p:spPr>
        <p:txBody>
          <a:bodyPr anchorCtr="0" anchor="t" bIns="91425" lIns="91425" spcFirstLastPara="1" rIns="91425" wrap="square" tIns="91425">
            <a:noAutofit/>
          </a:bodyPr>
          <a:lstStyle/>
          <a:p>
            <a:pPr indent="0" lvl="0" marL="9525" rtl="0" algn="just">
              <a:lnSpc>
                <a:spcPct val="115000"/>
              </a:lnSpc>
              <a:spcBef>
                <a:spcPts val="0"/>
              </a:spcBef>
              <a:spcAft>
                <a:spcPts val="0"/>
              </a:spcAft>
              <a:buSzPts val="1430"/>
              <a:buFont typeface="Noto Sans Symbols"/>
              <a:buNone/>
            </a:pPr>
            <a:r>
              <a:rPr lang="es-CL" sz="1000">
                <a:solidFill>
                  <a:schemeClr val="dk2"/>
                </a:solidFill>
                <a:latin typeface="Arial"/>
                <a:ea typeface="Arial"/>
                <a:cs typeface="Arial"/>
                <a:sym typeface="Arial"/>
              </a:rPr>
              <a:t>f) Promover y defender las reivindicaciones económicas, laborales y sociales que contribuyan al bienestar de sus asociados. </a:t>
            </a:r>
            <a:endParaRPr sz="1000">
              <a:solidFill>
                <a:schemeClr val="dk2"/>
              </a:solidFill>
            </a:endParaRPr>
          </a:p>
          <a:p>
            <a:pPr indent="-194945" lvl="0" marL="374650" rtl="0" algn="just">
              <a:lnSpc>
                <a:spcPct val="115000"/>
              </a:lnSpc>
              <a:spcBef>
                <a:spcPts val="0"/>
              </a:spcBef>
              <a:spcAft>
                <a:spcPts val="0"/>
              </a:spcAft>
              <a:buSzPts val="1430"/>
              <a:buFont typeface="Noto Sans Symbols"/>
              <a:buNone/>
            </a:pPr>
            <a:r>
              <a:t/>
            </a:r>
            <a:endParaRPr sz="1000">
              <a:solidFill>
                <a:schemeClr val="dk2"/>
              </a:solidFill>
              <a:latin typeface="Arial"/>
              <a:ea typeface="Arial"/>
              <a:cs typeface="Arial"/>
              <a:sym typeface="Arial"/>
            </a:endParaRPr>
          </a:p>
          <a:p>
            <a:pPr indent="0" lvl="0" marL="9525" rtl="0" algn="just">
              <a:lnSpc>
                <a:spcPct val="115000"/>
              </a:lnSpc>
              <a:spcBef>
                <a:spcPts val="0"/>
              </a:spcBef>
              <a:spcAft>
                <a:spcPts val="0"/>
              </a:spcAft>
              <a:buSzPts val="1430"/>
              <a:buFont typeface="Noto Sans Symbols"/>
              <a:buNone/>
            </a:pPr>
            <a:r>
              <a:rPr lang="es-CL" sz="1000">
                <a:solidFill>
                  <a:schemeClr val="dk2"/>
                </a:solidFill>
                <a:latin typeface="Arial"/>
                <a:ea typeface="Arial"/>
                <a:cs typeface="Arial"/>
                <a:sym typeface="Arial"/>
              </a:rPr>
              <a:t>g) Prestar asistencia legal, social, laboral, técnica a los asociados y asociadas que contribuyan a su bienestar y representar a los funcionarios ante los organismos y entidades en que la Ley les concede participación. </a:t>
            </a:r>
            <a:endParaRPr sz="1000">
              <a:solidFill>
                <a:schemeClr val="dk2"/>
              </a:solidFill>
              <a:latin typeface="Arial"/>
              <a:ea typeface="Arial"/>
              <a:cs typeface="Arial"/>
              <a:sym typeface="Arial"/>
            </a:endParaRPr>
          </a:p>
          <a:p>
            <a:pPr indent="-194945" lvl="0" marL="295275" rtl="0" algn="just">
              <a:lnSpc>
                <a:spcPct val="115000"/>
              </a:lnSpc>
              <a:spcBef>
                <a:spcPts val="0"/>
              </a:spcBef>
              <a:spcAft>
                <a:spcPts val="0"/>
              </a:spcAft>
              <a:buSzPts val="1430"/>
              <a:buFont typeface="Noto Sans Symbols"/>
              <a:buNone/>
            </a:pPr>
            <a:r>
              <a:t/>
            </a:r>
            <a:endParaRPr sz="1000">
              <a:solidFill>
                <a:schemeClr val="dk2"/>
              </a:solidFill>
            </a:endParaRPr>
          </a:p>
          <a:p>
            <a:pPr indent="0" lvl="0" marL="9525" rtl="0" algn="just">
              <a:lnSpc>
                <a:spcPct val="115000"/>
              </a:lnSpc>
              <a:spcBef>
                <a:spcPts val="0"/>
              </a:spcBef>
              <a:spcAft>
                <a:spcPts val="0"/>
              </a:spcAft>
              <a:buSzPts val="1430"/>
              <a:buFont typeface="Noto Sans Symbols"/>
              <a:buNone/>
            </a:pPr>
            <a:r>
              <a:rPr lang="es-CL" sz="1000">
                <a:solidFill>
                  <a:schemeClr val="dk2"/>
                </a:solidFill>
                <a:latin typeface="Arial"/>
                <a:ea typeface="Arial"/>
                <a:cs typeface="Arial"/>
                <a:sym typeface="Arial"/>
              </a:rPr>
              <a:t>h) Hacer presente, ante las autoridades competentes, cualquier incumplimiento de las normas del Estatuto Administrativo y demás que establezcan derechos y obligaciones de los funcionarios. </a:t>
            </a:r>
            <a:endParaRPr sz="1000">
              <a:solidFill>
                <a:schemeClr val="dk2"/>
              </a:solidFill>
              <a:latin typeface="Arial"/>
              <a:ea typeface="Arial"/>
              <a:cs typeface="Arial"/>
              <a:sym typeface="Arial"/>
            </a:endParaRPr>
          </a:p>
          <a:p>
            <a:pPr indent="-194945" lvl="0" marL="295275" rtl="0" algn="just">
              <a:lnSpc>
                <a:spcPct val="115000"/>
              </a:lnSpc>
              <a:spcBef>
                <a:spcPts val="0"/>
              </a:spcBef>
              <a:spcAft>
                <a:spcPts val="0"/>
              </a:spcAft>
              <a:buSzPts val="1430"/>
              <a:buFont typeface="Noto Sans Symbols"/>
              <a:buNone/>
            </a:pPr>
            <a:r>
              <a:t/>
            </a:r>
            <a:endParaRPr sz="1000">
              <a:solidFill>
                <a:schemeClr val="dk2"/>
              </a:solidFill>
            </a:endParaRPr>
          </a:p>
          <a:p>
            <a:pPr indent="0" lvl="0" marL="9525" rtl="0" algn="just">
              <a:lnSpc>
                <a:spcPct val="115000"/>
              </a:lnSpc>
              <a:spcBef>
                <a:spcPts val="0"/>
              </a:spcBef>
              <a:spcAft>
                <a:spcPts val="0"/>
              </a:spcAft>
              <a:buSzPts val="1430"/>
              <a:buFont typeface="Noto Sans Symbols"/>
              <a:buNone/>
            </a:pPr>
            <a:r>
              <a:rPr lang="es-CL" sz="1000">
                <a:solidFill>
                  <a:schemeClr val="dk2"/>
                </a:solidFill>
                <a:latin typeface="Arial"/>
                <a:ea typeface="Arial"/>
                <a:cs typeface="Arial"/>
                <a:sym typeface="Arial"/>
              </a:rPr>
              <a:t>i) Cautelar e impulsar la capacitación y perfeccionamiento laboral-institucional de los asociados, resguardando la igualdad y equidad en el acceso, y la calidad y pertinencia de éstos, como asimismo, la organización y formación en el ámbito gremial. </a:t>
            </a:r>
            <a:endParaRPr sz="1000">
              <a:solidFill>
                <a:schemeClr val="dk2"/>
              </a:solidFill>
              <a:latin typeface="Arial"/>
              <a:ea typeface="Arial"/>
              <a:cs typeface="Arial"/>
              <a:sym typeface="Arial"/>
            </a:endParaRPr>
          </a:p>
          <a:p>
            <a:pPr indent="-194945" lvl="0" marL="295275" rtl="0" algn="just">
              <a:lnSpc>
                <a:spcPct val="115000"/>
              </a:lnSpc>
              <a:spcBef>
                <a:spcPts val="0"/>
              </a:spcBef>
              <a:spcAft>
                <a:spcPts val="0"/>
              </a:spcAft>
              <a:buSzPts val="1430"/>
              <a:buFont typeface="Noto Sans Symbols"/>
              <a:buNone/>
            </a:pPr>
            <a:r>
              <a:t/>
            </a:r>
            <a:endParaRPr sz="1000">
              <a:solidFill>
                <a:schemeClr val="dk2"/>
              </a:solidFill>
            </a:endParaRPr>
          </a:p>
          <a:p>
            <a:pPr indent="0" lvl="0" marL="9525" rtl="0" algn="just">
              <a:lnSpc>
                <a:spcPct val="115000"/>
              </a:lnSpc>
              <a:spcBef>
                <a:spcPts val="0"/>
              </a:spcBef>
              <a:spcAft>
                <a:spcPts val="0"/>
              </a:spcAft>
              <a:buSzPts val="1430"/>
              <a:buFont typeface="Noto Sans Symbols"/>
              <a:buNone/>
            </a:pPr>
            <a:r>
              <a:rPr lang="es-CL" sz="1000">
                <a:solidFill>
                  <a:schemeClr val="dk2"/>
                </a:solidFill>
                <a:latin typeface="Arial"/>
                <a:ea typeface="Arial"/>
                <a:cs typeface="Arial"/>
                <a:sym typeface="Arial"/>
              </a:rPr>
              <a:t>j) Comprometer los esfuerzos de la Asociación para hacer cumplir las finalidades estipuladas en la Ley N° 19.296.</a:t>
            </a:r>
            <a:endParaRPr sz="1000">
              <a:solidFill>
                <a:schemeClr val="dk2"/>
              </a:solidFill>
            </a:endParaRPr>
          </a:p>
          <a:p>
            <a:pPr indent="-228600" lvl="0" marL="457200" rtl="0" algn="l">
              <a:lnSpc>
                <a:spcPct val="115000"/>
              </a:lnSpc>
              <a:spcBef>
                <a:spcPts val="0"/>
              </a:spcBef>
              <a:spcAft>
                <a:spcPts val="0"/>
              </a:spcAft>
              <a:buSzPts val="1400"/>
              <a:buNone/>
            </a:pPr>
            <a:r>
              <a:t/>
            </a:r>
            <a:endParaRPr sz="600"/>
          </a:p>
        </p:txBody>
      </p:sp>
      <p:pic>
        <p:nvPicPr>
          <p:cNvPr id="65" name="Google Shape;65;p10"/>
          <p:cNvPicPr preferRelativeResize="0"/>
          <p:nvPr/>
        </p:nvPicPr>
        <p:blipFill rotWithShape="1">
          <a:blip r:embed="rId3">
            <a:alphaModFix/>
          </a:blip>
          <a:srcRect b="0" l="0" r="0" t="0"/>
          <a:stretch/>
        </p:blipFill>
        <p:spPr>
          <a:xfrm>
            <a:off x="1025236" y="514225"/>
            <a:ext cx="1690255" cy="861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900053" y="588511"/>
            <a:ext cx="4627691" cy="767700"/>
          </a:xfrm>
          <a:prstGeom prst="rect">
            <a:avLst/>
          </a:prstGeom>
          <a:noFill/>
          <a:ln>
            <a:noFill/>
          </a:ln>
        </p:spPr>
        <p:txBody>
          <a:bodyPr anchorCtr="0" anchor="b" bIns="91425" lIns="91425" spcFirstLastPara="1" rIns="91425" wrap="square" tIns="91425">
            <a:normAutofit/>
          </a:bodyPr>
          <a:lstStyle/>
          <a:p>
            <a:pPr indent="0" lvl="0" marL="0" marR="0" rtl="0" algn="l">
              <a:lnSpc>
                <a:spcPct val="80000"/>
              </a:lnSpc>
              <a:spcBef>
                <a:spcPts val="0"/>
              </a:spcBef>
              <a:spcAft>
                <a:spcPts val="0"/>
              </a:spcAft>
              <a:buSzPts val="3200"/>
              <a:buNone/>
            </a:pPr>
            <a:r>
              <a:rPr b="1" i="0" lang="es-CL" sz="1590" u="none" cap="none" strike="noStrike">
                <a:solidFill>
                  <a:schemeClr val="lt1"/>
                </a:solidFill>
                <a:latin typeface="Calibri"/>
                <a:ea typeface="Calibri"/>
                <a:cs typeface="Calibri"/>
                <a:sym typeface="Calibri"/>
              </a:rPr>
              <a:t>OBJETIVOS ESTRATÉGICOS DE ANDIME 2023-2025</a:t>
            </a:r>
            <a:br>
              <a:rPr b="0" i="0" lang="es-CL" sz="1590" u="none" cap="none" strike="noStrike">
                <a:solidFill>
                  <a:srgbClr val="4A57DB"/>
                </a:solidFill>
                <a:latin typeface="Calibri"/>
                <a:ea typeface="Calibri"/>
                <a:cs typeface="Calibri"/>
                <a:sym typeface="Calibri"/>
              </a:rPr>
            </a:br>
            <a:endParaRPr/>
          </a:p>
        </p:txBody>
      </p:sp>
      <p:sp>
        <p:nvSpPr>
          <p:cNvPr id="71" name="Google Shape;71;p11"/>
          <p:cNvSpPr txBox="1"/>
          <p:nvPr>
            <p:ph idx="1" type="body"/>
          </p:nvPr>
        </p:nvSpPr>
        <p:spPr>
          <a:xfrm>
            <a:off x="471900" y="1919075"/>
            <a:ext cx="7986300" cy="2710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chemeClr val="dk2"/>
                </a:solidFill>
                <a:latin typeface="Arial"/>
                <a:ea typeface="Arial"/>
                <a:cs typeface="Arial"/>
                <a:sym typeface="Arial"/>
              </a:rPr>
              <a:t>1.Resguardar el desarrollo humano de cada uno de los trabajadores y trabajadoras del MINEDUC, para mejorar las condiciones, desarrollo laboral y el nuevo trato laboral.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chemeClr val="dk2"/>
                </a:solidFill>
                <a:latin typeface="Arial"/>
                <a:ea typeface="Arial"/>
                <a:cs typeface="Arial"/>
                <a:sym typeface="Arial"/>
              </a:rPr>
              <a:t>2: Participar activamente en todos los procesos que fortalezcan el rol rector del Ministerio de Educación en pro de un Estado responsable de toda la Educación y las Políticas que lo sustentan.</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chemeClr val="dk2"/>
                </a:solidFill>
                <a:latin typeface="Arial"/>
                <a:ea typeface="Arial"/>
                <a:cs typeface="Arial"/>
                <a:sym typeface="Arial"/>
              </a:rPr>
              <a:t>3:    Fortalecer la organización y unidad gremial, participando  activamente con otros actores  en la defensa de los trabajadores/as en pro de mejorar la gestión gremial</a:t>
            </a:r>
            <a:endParaRPr b="0" i="0" sz="1400" u="none" cap="none" strike="noStrike">
              <a:solidFill>
                <a:schemeClr val="dk2"/>
              </a:solidFill>
              <a:latin typeface="Arial"/>
              <a:ea typeface="Arial"/>
              <a:cs typeface="Arial"/>
              <a:sym typeface="Arial"/>
            </a:endParaRPr>
          </a:p>
          <a:p>
            <a:pPr indent="-228600" lvl="0" marL="457200" rtl="0" algn="l">
              <a:lnSpc>
                <a:spcPct val="115000"/>
              </a:lnSpc>
              <a:spcBef>
                <a:spcPts val="0"/>
              </a:spcBef>
              <a:spcAft>
                <a:spcPts val="0"/>
              </a:spcAft>
              <a:buSzPts val="1400"/>
              <a:buNone/>
            </a:pPr>
            <a:r>
              <a:t/>
            </a:r>
            <a:endParaRPr/>
          </a:p>
        </p:txBody>
      </p:sp>
      <p:pic>
        <p:nvPicPr>
          <p:cNvPr id="72" name="Google Shape;72;p11"/>
          <p:cNvPicPr preferRelativeResize="0"/>
          <p:nvPr/>
        </p:nvPicPr>
        <p:blipFill rotWithShape="1">
          <a:blip r:embed="rId3">
            <a:alphaModFix/>
          </a:blip>
          <a:srcRect b="0" l="0" r="0" t="0"/>
          <a:stretch/>
        </p:blipFill>
        <p:spPr>
          <a:xfrm>
            <a:off x="1011382" y="314246"/>
            <a:ext cx="1939637" cy="767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6" name="Shape 76"/>
        <p:cNvGrpSpPr/>
        <p:nvPr/>
      </p:nvGrpSpPr>
      <p:grpSpPr>
        <a:xfrm>
          <a:off x="0" y="0"/>
          <a:ext cx="0" cy="0"/>
          <a:chOff x="0" y="0"/>
          <a:chExt cx="0" cy="0"/>
        </a:xfrm>
      </p:grpSpPr>
      <p:sp>
        <p:nvSpPr>
          <p:cNvPr id="77" name="Google Shape;77;p12"/>
          <p:cNvSpPr txBox="1"/>
          <p:nvPr>
            <p:ph type="title"/>
          </p:nvPr>
        </p:nvSpPr>
        <p:spPr>
          <a:xfrm>
            <a:off x="3574472" y="696400"/>
            <a:ext cx="5119500" cy="767700"/>
          </a:xfrm>
          <a:prstGeom prst="rect">
            <a:avLst/>
          </a:prstGeom>
          <a:noFill/>
          <a:ln>
            <a:noFill/>
          </a:ln>
        </p:spPr>
        <p:txBody>
          <a:bodyPr anchorCtr="0" anchor="b" bIns="91425" lIns="91425" spcFirstLastPara="1" rIns="91425" wrap="square" tIns="91425">
            <a:normAutofit fontScale="90000"/>
          </a:bodyPr>
          <a:lstStyle/>
          <a:p>
            <a:pPr indent="0" lvl="0" marL="0" marR="0" rtl="0" algn="ctr">
              <a:lnSpc>
                <a:spcPct val="100000"/>
              </a:lnSpc>
              <a:spcBef>
                <a:spcPts val="0"/>
              </a:spcBef>
              <a:spcAft>
                <a:spcPts val="0"/>
              </a:spcAft>
              <a:buSzPct val="222222"/>
              <a:buNone/>
            </a:pPr>
            <a:r>
              <a:rPr b="1" i="0" lang="es-CL" sz="1600" u="none" cap="none" strike="noStrike">
                <a:solidFill>
                  <a:schemeClr val="lt1"/>
                </a:solidFill>
                <a:latin typeface="Calibri"/>
                <a:ea typeface="Calibri"/>
                <a:cs typeface="Calibri"/>
                <a:sym typeface="Calibri"/>
              </a:rPr>
              <a:t>Agenda de los hitos  de contexto que marcaron  ANDIME  </a:t>
            </a:r>
            <a:br>
              <a:rPr b="1" lang="es-CL" sz="1600">
                <a:solidFill>
                  <a:schemeClr val="lt1"/>
                </a:solidFill>
                <a:latin typeface="Calibri"/>
                <a:ea typeface="Calibri"/>
                <a:cs typeface="Calibri"/>
                <a:sym typeface="Calibri"/>
              </a:rPr>
            </a:br>
            <a:r>
              <a:rPr b="1" i="0" lang="es-CL" sz="1600" u="none" cap="none" strike="noStrike">
                <a:solidFill>
                  <a:schemeClr val="lt1"/>
                </a:solidFill>
                <a:latin typeface="Calibri"/>
                <a:ea typeface="Calibri"/>
                <a:cs typeface="Calibri"/>
                <a:sym typeface="Calibri"/>
              </a:rPr>
              <a:t> 2023-2024</a:t>
            </a:r>
            <a:endParaRPr>
              <a:solidFill>
                <a:schemeClr val="lt1"/>
              </a:solidFill>
            </a:endParaRPr>
          </a:p>
        </p:txBody>
      </p:sp>
      <p:sp>
        <p:nvSpPr>
          <p:cNvPr id="78" name="Google Shape;78;p12"/>
          <p:cNvSpPr txBox="1"/>
          <p:nvPr>
            <p:ph idx="1" type="body"/>
          </p:nvPr>
        </p:nvSpPr>
        <p:spPr>
          <a:xfrm>
            <a:off x="150690" y="1839375"/>
            <a:ext cx="4151700" cy="2838600"/>
          </a:xfrm>
          <a:prstGeom prst="rect">
            <a:avLst/>
          </a:prstGeom>
          <a:noFill/>
          <a:ln>
            <a:noFill/>
          </a:ln>
        </p:spPr>
        <p:txBody>
          <a:bodyPr anchorCtr="0" anchor="t" bIns="91425" lIns="91425" spcFirstLastPara="1" rIns="91425" wrap="square" tIns="91425">
            <a:normAutofit fontScale="25000" lnSpcReduction="20000"/>
          </a:bodyPr>
          <a:lstStyle/>
          <a:p>
            <a:pPr indent="-114300" lvl="1" marL="114300" marR="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Elecciones Andime Período abril 2023-2025.</a:t>
            </a:r>
            <a:endParaRPr sz="4000">
              <a:solidFill>
                <a:schemeClr val="dk2"/>
              </a:solidFill>
              <a:latin typeface="Arial"/>
              <a:ea typeface="Arial"/>
              <a:cs typeface="Arial"/>
              <a:sym typeface="Arial"/>
            </a:endParaRPr>
          </a:p>
          <a:p>
            <a:pPr indent="-38100" lvl="1" marL="114300" marR="0" rtl="0" algn="just">
              <a:lnSpc>
                <a:spcPct val="90000"/>
              </a:lnSpc>
              <a:spcBef>
                <a:spcPts val="0"/>
              </a:spcBef>
              <a:spcAft>
                <a:spcPts val="0"/>
              </a:spcAft>
              <a:buClr>
                <a:schemeClr val="dk1"/>
              </a:buClr>
              <a:buSzPct val="120000"/>
              <a:buFont typeface="Constantia"/>
              <a:buNone/>
            </a:pPr>
            <a:r>
              <a:t/>
            </a:r>
            <a:endParaRPr sz="4000">
              <a:solidFill>
                <a:schemeClr val="dk2"/>
              </a:solidFill>
              <a:latin typeface="Arial"/>
              <a:ea typeface="Arial"/>
              <a:cs typeface="Arial"/>
              <a:sym typeface="Arial"/>
            </a:endParaRPr>
          </a:p>
          <a:p>
            <a:pPr indent="-114300" lvl="1" marL="11430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N</a:t>
            </a:r>
            <a:r>
              <a:rPr b="0" i="0" lang="es-CL" sz="4000" u="none" cap="none" strike="noStrike">
                <a:solidFill>
                  <a:schemeClr val="dk2"/>
                </a:solidFill>
                <a:latin typeface="Arial"/>
                <a:ea typeface="Arial"/>
                <a:cs typeface="Arial"/>
                <a:sym typeface="Arial"/>
              </a:rPr>
              <a:t>o todas las  provinciales realizan elecciones según acuerdo asamblea.(9).</a:t>
            </a:r>
            <a:endParaRPr b="0" i="0" sz="4000" u="none" cap="none" strike="noStrike">
              <a:solidFill>
                <a:schemeClr val="dk2"/>
              </a:solidFill>
              <a:latin typeface="Arial"/>
              <a:ea typeface="Arial"/>
              <a:cs typeface="Arial"/>
              <a:sym typeface="Arial"/>
            </a:endParaRPr>
          </a:p>
          <a:p>
            <a:pPr indent="-38100" lvl="1" marL="114300" marR="0" rtl="0" algn="just">
              <a:lnSpc>
                <a:spcPct val="90000"/>
              </a:lnSpc>
              <a:spcBef>
                <a:spcPts val="0"/>
              </a:spcBef>
              <a:spcAft>
                <a:spcPts val="0"/>
              </a:spcAft>
              <a:buClr>
                <a:schemeClr val="dk1"/>
              </a:buClr>
              <a:buSzPct val="120000"/>
              <a:buFont typeface="Constantia"/>
              <a:buNone/>
            </a:pPr>
            <a:r>
              <a:t/>
            </a:r>
            <a:endParaRPr sz="4000">
              <a:solidFill>
                <a:schemeClr val="dk2"/>
              </a:solidFill>
              <a:latin typeface="Arial"/>
              <a:ea typeface="Arial"/>
              <a:cs typeface="Arial"/>
              <a:sym typeface="Arial"/>
            </a:endParaRPr>
          </a:p>
          <a:p>
            <a:pPr indent="0" lvl="1" marL="0" marR="0" rtl="0" algn="just">
              <a:lnSpc>
                <a:spcPct val="90000"/>
              </a:lnSpc>
              <a:spcBef>
                <a:spcPts val="0"/>
              </a:spcBef>
              <a:spcAft>
                <a:spcPts val="0"/>
              </a:spcAft>
              <a:buClr>
                <a:schemeClr val="dk1"/>
              </a:buClr>
              <a:buSzPct val="120000"/>
              <a:buNone/>
            </a:pPr>
            <a:r>
              <a:t/>
            </a:r>
            <a:endParaRPr sz="4000">
              <a:solidFill>
                <a:schemeClr val="dk2"/>
              </a:solidFill>
              <a:latin typeface="Arial"/>
              <a:ea typeface="Arial"/>
              <a:cs typeface="Arial"/>
              <a:sym typeface="Arial"/>
            </a:endParaRPr>
          </a:p>
          <a:p>
            <a:pPr indent="-114300" lvl="1" marL="114300" marR="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Presentación asamblea plan de trabajo andime nacional período 2023-2025.</a:t>
            </a:r>
            <a:endParaRPr sz="4000">
              <a:solidFill>
                <a:schemeClr val="dk2"/>
              </a:solidFill>
              <a:latin typeface="Arial"/>
              <a:ea typeface="Arial"/>
              <a:cs typeface="Arial"/>
              <a:sym typeface="Arial"/>
            </a:endParaRPr>
          </a:p>
          <a:p>
            <a:pPr indent="0" lvl="1" marL="0" marR="0" rtl="0" algn="just">
              <a:lnSpc>
                <a:spcPct val="90000"/>
              </a:lnSpc>
              <a:spcBef>
                <a:spcPts val="0"/>
              </a:spcBef>
              <a:spcAft>
                <a:spcPts val="0"/>
              </a:spcAft>
              <a:buClr>
                <a:schemeClr val="dk1"/>
              </a:buClr>
              <a:buSzPct val="120000"/>
              <a:buNone/>
            </a:pPr>
            <a:r>
              <a:t/>
            </a:r>
            <a:endParaRPr sz="4000">
              <a:solidFill>
                <a:schemeClr val="dk2"/>
              </a:solidFill>
              <a:latin typeface="Arial"/>
              <a:ea typeface="Arial"/>
              <a:cs typeface="Arial"/>
              <a:sym typeface="Arial"/>
            </a:endParaRPr>
          </a:p>
          <a:p>
            <a:pPr indent="-114300" lvl="1" marL="114300" marR="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Levantamiento mesa nacional con integración de las </a:t>
            </a:r>
            <a:r>
              <a:rPr lang="es-CL" sz="4000">
                <a:solidFill>
                  <a:schemeClr val="dk2"/>
                </a:solidFill>
                <a:latin typeface="Arial"/>
                <a:ea typeface="Arial"/>
                <a:cs typeface="Arial"/>
                <a:sym typeface="Arial"/>
              </a:rPr>
              <a:t>subsecretarías</a:t>
            </a:r>
            <a:r>
              <a:rPr lang="es-CL" sz="4000">
                <a:solidFill>
                  <a:schemeClr val="dk2"/>
                </a:solidFill>
                <a:latin typeface="Arial"/>
                <a:ea typeface="Arial"/>
                <a:cs typeface="Arial"/>
                <a:sym typeface="Arial"/>
              </a:rPr>
              <a:t> y DEP, para </a:t>
            </a:r>
            <a:r>
              <a:rPr lang="es-CL" sz="4000">
                <a:solidFill>
                  <a:schemeClr val="dk2"/>
                </a:solidFill>
                <a:latin typeface="Arial"/>
                <a:ea typeface="Arial"/>
                <a:cs typeface="Arial"/>
                <a:sym typeface="Arial"/>
              </a:rPr>
              <a:t>mejorar</a:t>
            </a:r>
            <a:r>
              <a:rPr lang="es-CL" sz="4000">
                <a:solidFill>
                  <a:schemeClr val="dk2"/>
                </a:solidFill>
                <a:latin typeface="Arial"/>
                <a:ea typeface="Arial"/>
                <a:cs typeface="Arial"/>
                <a:sym typeface="Arial"/>
              </a:rPr>
              <a:t> carrera funcionaria.</a:t>
            </a:r>
            <a:endParaRPr sz="4000">
              <a:solidFill>
                <a:schemeClr val="dk2"/>
              </a:solidFill>
              <a:latin typeface="Arial"/>
              <a:ea typeface="Arial"/>
              <a:cs typeface="Arial"/>
              <a:sym typeface="Arial"/>
            </a:endParaRPr>
          </a:p>
          <a:p>
            <a:pPr indent="-38100" lvl="1" marL="114300" marR="0" rtl="0" algn="just">
              <a:lnSpc>
                <a:spcPct val="90000"/>
              </a:lnSpc>
              <a:spcBef>
                <a:spcPts val="0"/>
              </a:spcBef>
              <a:spcAft>
                <a:spcPts val="0"/>
              </a:spcAft>
              <a:buClr>
                <a:srgbClr val="0C5ADB"/>
              </a:buClr>
              <a:buSzPct val="120000"/>
              <a:buFont typeface="Constantia"/>
              <a:buNone/>
            </a:pPr>
            <a:r>
              <a:t/>
            </a:r>
            <a:endParaRPr sz="4000">
              <a:solidFill>
                <a:schemeClr val="dk2"/>
              </a:solidFill>
              <a:latin typeface="Arial"/>
              <a:ea typeface="Arial"/>
              <a:cs typeface="Arial"/>
              <a:sym typeface="Arial"/>
            </a:endParaRPr>
          </a:p>
          <a:p>
            <a:pPr indent="-114300" lvl="1" marL="114300" marR="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Presentación propuestas de mejora a jefatura superior del servicio, acorde a la necesidad de cada </a:t>
            </a:r>
            <a:r>
              <a:rPr lang="es-CL" sz="4000">
                <a:solidFill>
                  <a:schemeClr val="dk2"/>
                </a:solidFill>
                <a:latin typeface="Arial"/>
                <a:ea typeface="Arial"/>
                <a:cs typeface="Arial"/>
                <a:sym typeface="Arial"/>
              </a:rPr>
              <a:t>Subsecretaría</a:t>
            </a:r>
            <a:r>
              <a:rPr lang="es-CL" sz="4000">
                <a:solidFill>
                  <a:schemeClr val="dk2"/>
                </a:solidFill>
                <a:latin typeface="Arial"/>
                <a:ea typeface="Arial"/>
                <a:cs typeface="Arial"/>
                <a:sym typeface="Arial"/>
              </a:rPr>
              <a:t> y DEP.</a:t>
            </a:r>
            <a:endParaRPr sz="4000">
              <a:solidFill>
                <a:schemeClr val="dk2"/>
              </a:solidFill>
              <a:latin typeface="Arial"/>
              <a:ea typeface="Arial"/>
              <a:cs typeface="Arial"/>
              <a:sym typeface="Arial"/>
            </a:endParaRPr>
          </a:p>
          <a:p>
            <a:pPr indent="-38100" lvl="1" marL="114300" marR="0" rtl="0" algn="just">
              <a:lnSpc>
                <a:spcPct val="90000"/>
              </a:lnSpc>
              <a:spcBef>
                <a:spcPts val="0"/>
              </a:spcBef>
              <a:spcAft>
                <a:spcPts val="0"/>
              </a:spcAft>
              <a:buClr>
                <a:srgbClr val="0C5ADB"/>
              </a:buClr>
              <a:buSzPct val="120000"/>
              <a:buFont typeface="Constantia"/>
              <a:buNone/>
            </a:pPr>
            <a:r>
              <a:t/>
            </a:r>
            <a:endParaRPr sz="4000">
              <a:solidFill>
                <a:schemeClr val="dk2"/>
              </a:solidFill>
              <a:latin typeface="Arial"/>
              <a:ea typeface="Arial"/>
              <a:cs typeface="Arial"/>
              <a:sym typeface="Arial"/>
            </a:endParaRPr>
          </a:p>
          <a:p>
            <a:pPr indent="-114300" lvl="1" marL="114300" rtl="0" algn="just">
              <a:lnSpc>
                <a:spcPct val="90000"/>
              </a:lnSpc>
              <a:spcBef>
                <a:spcPts val="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Protocolos vigentes y se suma la ley 21.392 hasta fines de agosto. </a:t>
            </a:r>
            <a:endParaRPr b="0" i="0" sz="4000" u="none" cap="none" strike="noStrike">
              <a:solidFill>
                <a:schemeClr val="dk2"/>
              </a:solidFill>
              <a:latin typeface="Arial"/>
              <a:ea typeface="Arial"/>
              <a:cs typeface="Arial"/>
              <a:sym typeface="Arial"/>
            </a:endParaRPr>
          </a:p>
          <a:p>
            <a:pPr indent="-38100" lvl="1" marL="114300" marR="0" rtl="0" algn="just">
              <a:lnSpc>
                <a:spcPct val="90000"/>
              </a:lnSpc>
              <a:spcBef>
                <a:spcPts val="0"/>
              </a:spcBef>
              <a:spcAft>
                <a:spcPts val="0"/>
              </a:spcAft>
              <a:buClr>
                <a:srgbClr val="0C5ADB"/>
              </a:buClr>
              <a:buSzPct val="120000"/>
              <a:buFont typeface="Constantia"/>
              <a:buNone/>
            </a:pPr>
            <a:r>
              <a:t/>
            </a:r>
            <a:endParaRPr sz="4000">
              <a:solidFill>
                <a:schemeClr val="dk2"/>
              </a:solidFill>
              <a:latin typeface="Arial"/>
              <a:ea typeface="Arial"/>
              <a:cs typeface="Arial"/>
              <a:sym typeface="Arial"/>
            </a:endParaRPr>
          </a:p>
          <a:p>
            <a:pPr indent="0" lvl="1" marL="0" marR="0" rtl="0" algn="just">
              <a:lnSpc>
                <a:spcPct val="90000"/>
              </a:lnSpc>
              <a:spcBef>
                <a:spcPts val="0"/>
              </a:spcBef>
              <a:spcAft>
                <a:spcPts val="0"/>
              </a:spcAft>
              <a:buClr>
                <a:schemeClr val="dk1"/>
              </a:buClr>
              <a:buSzPct val="120000"/>
              <a:buNone/>
            </a:pPr>
            <a:r>
              <a:t/>
            </a:r>
            <a:endParaRPr b="0" i="0" sz="4000" u="none" cap="none" strike="noStrike">
              <a:solidFill>
                <a:schemeClr val="dk2"/>
              </a:solidFill>
              <a:latin typeface="Arial"/>
              <a:ea typeface="Arial"/>
              <a:cs typeface="Arial"/>
              <a:sym typeface="Arial"/>
            </a:endParaRPr>
          </a:p>
          <a:p>
            <a:pPr indent="-114300" lvl="1" marL="114300" marR="0" rtl="0" algn="just">
              <a:lnSpc>
                <a:spcPct val="90000"/>
              </a:lnSpc>
              <a:spcBef>
                <a:spcPts val="180"/>
              </a:spcBef>
              <a:spcAft>
                <a:spcPts val="0"/>
              </a:spcAft>
              <a:buClr>
                <a:schemeClr val="dk2"/>
              </a:buClr>
              <a:buSzPct val="120000"/>
              <a:buFont typeface="Constantia"/>
              <a:buChar char="•"/>
            </a:pPr>
            <a:r>
              <a:rPr lang="es-CL" sz="4000">
                <a:solidFill>
                  <a:schemeClr val="dk2"/>
                </a:solidFill>
                <a:latin typeface="Arial"/>
                <a:ea typeface="Arial"/>
                <a:cs typeface="Arial"/>
                <a:sym typeface="Arial"/>
              </a:rPr>
              <a:t>Vuelta a la presencialidad post pandemia. Aplicación art 66, eximición horaria a contar de enero 2024. se negocia con autoridad mantención trabajo remoto, hasta no tener propuesta eximición.</a:t>
            </a:r>
            <a:endParaRPr sz="4000">
              <a:solidFill>
                <a:schemeClr val="dk2"/>
              </a:solidFill>
              <a:latin typeface="Arial"/>
              <a:ea typeface="Arial"/>
              <a:cs typeface="Arial"/>
              <a:sym typeface="Arial"/>
            </a:endParaRPr>
          </a:p>
          <a:p>
            <a:pPr indent="-38100" lvl="1" marL="114300" marR="0" rtl="0" algn="just">
              <a:lnSpc>
                <a:spcPct val="90000"/>
              </a:lnSpc>
              <a:spcBef>
                <a:spcPts val="180"/>
              </a:spcBef>
              <a:spcAft>
                <a:spcPts val="0"/>
              </a:spcAft>
              <a:buClr>
                <a:schemeClr val="dk1"/>
              </a:buClr>
              <a:buSzPct val="120000"/>
              <a:buFont typeface="Constantia"/>
              <a:buNone/>
            </a:pPr>
            <a:r>
              <a:t/>
            </a:r>
            <a:endParaRPr sz="4000">
              <a:solidFill>
                <a:schemeClr val="dk2"/>
              </a:solidFill>
              <a:latin typeface="Arial"/>
              <a:ea typeface="Arial"/>
              <a:cs typeface="Arial"/>
              <a:sym typeface="Arial"/>
            </a:endParaRPr>
          </a:p>
          <a:p>
            <a:pPr indent="-114300" lvl="1" marL="114300" rtl="0" algn="just">
              <a:lnSpc>
                <a:spcPct val="90000"/>
              </a:lnSpc>
              <a:spcBef>
                <a:spcPts val="180"/>
              </a:spcBef>
              <a:spcAft>
                <a:spcPts val="0"/>
              </a:spcAft>
              <a:buClr>
                <a:schemeClr val="dk2"/>
              </a:buClr>
              <a:buSzPct val="120000"/>
              <a:buFont typeface="Constantia"/>
              <a:buChar char="•"/>
            </a:pPr>
            <a:r>
              <a:rPr i="0" lang="es-CL" sz="4000" u="none" cap="none" strike="noStrike">
                <a:solidFill>
                  <a:schemeClr val="dk2"/>
                </a:solidFill>
                <a:latin typeface="Arial"/>
                <a:ea typeface="Arial"/>
                <a:cs typeface="Arial"/>
                <a:sym typeface="Arial"/>
              </a:rPr>
              <a:t>Defensa  </a:t>
            </a:r>
            <a:r>
              <a:rPr lang="es-CL" sz="4000">
                <a:solidFill>
                  <a:schemeClr val="dk2"/>
                </a:solidFill>
                <a:latin typeface="Arial"/>
                <a:ea typeface="Arial"/>
                <a:cs typeface="Arial"/>
                <a:sym typeface="Arial"/>
              </a:rPr>
              <a:t>d</a:t>
            </a:r>
            <a:r>
              <a:rPr i="0" lang="es-CL" sz="4000" u="none" cap="none" strike="noStrike">
                <a:solidFill>
                  <a:schemeClr val="dk2"/>
                </a:solidFill>
                <a:latin typeface="Arial"/>
                <a:ea typeface="Arial"/>
                <a:cs typeface="Arial"/>
                <a:sym typeface="Arial"/>
              </a:rPr>
              <a:t>erechos laborales-estabilidad laboral.baja notable de N° de despidos a nivel país.</a:t>
            </a:r>
            <a:endParaRPr i="0" sz="4000" u="none" cap="none" strike="noStrike">
              <a:solidFill>
                <a:schemeClr val="dk2"/>
              </a:solidFill>
              <a:latin typeface="Arial"/>
              <a:ea typeface="Arial"/>
              <a:cs typeface="Arial"/>
              <a:sym typeface="Arial"/>
            </a:endParaRPr>
          </a:p>
          <a:p>
            <a:pPr indent="-38100" lvl="1" marL="114300" marR="0" rtl="0" algn="just">
              <a:lnSpc>
                <a:spcPct val="90000"/>
              </a:lnSpc>
              <a:spcBef>
                <a:spcPts val="180"/>
              </a:spcBef>
              <a:spcAft>
                <a:spcPts val="0"/>
              </a:spcAft>
              <a:buClr>
                <a:schemeClr val="dk1"/>
              </a:buClr>
              <a:buSzPct val="120000"/>
              <a:buFont typeface="Constantia"/>
              <a:buNone/>
            </a:pPr>
            <a:r>
              <a:t/>
            </a:r>
            <a:endParaRPr sz="4000">
              <a:solidFill>
                <a:srgbClr val="0C5ADB"/>
              </a:solidFill>
              <a:latin typeface="Arial"/>
              <a:ea typeface="Arial"/>
              <a:cs typeface="Arial"/>
              <a:sym typeface="Arial"/>
            </a:endParaRPr>
          </a:p>
          <a:p>
            <a:pPr indent="-38100" lvl="1" marL="114300" marR="0" rtl="0" algn="just">
              <a:lnSpc>
                <a:spcPct val="90000"/>
              </a:lnSpc>
              <a:spcBef>
                <a:spcPts val="180"/>
              </a:spcBef>
              <a:spcAft>
                <a:spcPts val="0"/>
              </a:spcAft>
              <a:buClr>
                <a:schemeClr val="dk1"/>
              </a:buClr>
              <a:buSzPct val="252631"/>
              <a:buFont typeface="Constantia"/>
              <a:buNone/>
            </a:pPr>
            <a:r>
              <a:t/>
            </a:r>
            <a:endParaRPr sz="1900">
              <a:solidFill>
                <a:srgbClr val="0C5ADB"/>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266666"/>
              <a:buNone/>
            </a:pPr>
            <a:r>
              <a:t/>
            </a:r>
            <a:endParaRPr b="0" i="0" sz="1800" u="none" cap="none" strike="noStrike">
              <a:solidFill>
                <a:srgbClr val="000000"/>
              </a:solidFill>
              <a:latin typeface="Arial"/>
              <a:ea typeface="Arial"/>
              <a:cs typeface="Arial"/>
              <a:sym typeface="Arial"/>
            </a:endParaRPr>
          </a:p>
          <a:p>
            <a:pPr indent="0" lvl="1" marL="0" marR="0" rtl="0" algn="l">
              <a:lnSpc>
                <a:spcPct val="90000"/>
              </a:lnSpc>
              <a:spcBef>
                <a:spcPts val="180"/>
              </a:spcBef>
              <a:spcAft>
                <a:spcPts val="0"/>
              </a:spcAft>
              <a:buClr>
                <a:srgbClr val="000000"/>
              </a:buClr>
              <a:buSzPct val="342857"/>
              <a:buFont typeface="Arial"/>
              <a:buNone/>
            </a:pPr>
            <a:r>
              <a:t/>
            </a:r>
            <a:endParaRPr b="0" i="0" sz="1400" u="none" cap="none" strike="noStrike">
              <a:solidFill>
                <a:schemeClr val="dk1"/>
              </a:solidFill>
              <a:latin typeface="Constantia"/>
              <a:ea typeface="Constantia"/>
              <a:cs typeface="Constantia"/>
              <a:sym typeface="Constantia"/>
            </a:endParaRPr>
          </a:p>
          <a:p>
            <a:pPr indent="-38100" lvl="1" marL="114300" marR="0" rtl="0" algn="l">
              <a:lnSpc>
                <a:spcPct val="90000"/>
              </a:lnSpc>
              <a:spcBef>
                <a:spcPts val="180"/>
              </a:spcBef>
              <a:spcAft>
                <a:spcPts val="0"/>
              </a:spcAft>
              <a:buClr>
                <a:schemeClr val="lt1"/>
              </a:buClr>
              <a:buSzPct val="342857"/>
              <a:buFont typeface="Constantia"/>
              <a:buNone/>
            </a:pPr>
            <a:r>
              <a:t/>
            </a:r>
            <a:endParaRPr b="0" i="0" sz="1400" u="none" cap="none" strike="noStrike">
              <a:solidFill>
                <a:schemeClr val="dk1"/>
              </a:solidFill>
              <a:latin typeface="Constantia"/>
              <a:ea typeface="Constantia"/>
              <a:cs typeface="Constantia"/>
              <a:sym typeface="Constantia"/>
            </a:endParaRPr>
          </a:p>
          <a:p>
            <a:pPr indent="-38100" lvl="1" marL="114300" marR="0" rtl="0" algn="l">
              <a:lnSpc>
                <a:spcPct val="90000"/>
              </a:lnSpc>
              <a:spcBef>
                <a:spcPts val="180"/>
              </a:spcBef>
              <a:spcAft>
                <a:spcPts val="0"/>
              </a:spcAft>
              <a:buClr>
                <a:schemeClr val="lt1"/>
              </a:buClr>
              <a:buSzPct val="342857"/>
              <a:buFont typeface="Constantia"/>
              <a:buNone/>
            </a:pPr>
            <a:r>
              <a:t/>
            </a:r>
            <a:endParaRPr b="0" i="0" sz="1400" u="none" cap="none" strike="noStrike">
              <a:solidFill>
                <a:schemeClr val="lt1"/>
              </a:solidFill>
              <a:latin typeface="Constantia"/>
              <a:ea typeface="Constantia"/>
              <a:cs typeface="Constantia"/>
              <a:sym typeface="Constantia"/>
            </a:endParaRPr>
          </a:p>
          <a:p>
            <a:pPr indent="-228600" lvl="0" marL="457200" rtl="0" algn="l">
              <a:lnSpc>
                <a:spcPct val="115000"/>
              </a:lnSpc>
              <a:spcBef>
                <a:spcPts val="0"/>
              </a:spcBef>
              <a:spcAft>
                <a:spcPts val="0"/>
              </a:spcAft>
              <a:buSzPts val="1400"/>
              <a:buNone/>
            </a:pPr>
            <a:r>
              <a:t/>
            </a:r>
            <a:endParaRPr/>
          </a:p>
        </p:txBody>
      </p:sp>
      <p:sp>
        <p:nvSpPr>
          <p:cNvPr id="79" name="Google Shape;79;p12"/>
          <p:cNvSpPr txBox="1"/>
          <p:nvPr>
            <p:ph idx="2" type="body"/>
          </p:nvPr>
        </p:nvSpPr>
        <p:spPr>
          <a:xfrm>
            <a:off x="4392075" y="1613725"/>
            <a:ext cx="4603800" cy="2973000"/>
          </a:xfrm>
          <a:prstGeom prst="rect">
            <a:avLst/>
          </a:prstGeom>
          <a:noFill/>
          <a:ln>
            <a:noFill/>
          </a:ln>
        </p:spPr>
        <p:txBody>
          <a:bodyPr anchorCtr="0" anchor="t" bIns="91425" lIns="91425" spcFirstLastPara="1" rIns="91425" wrap="square" tIns="91425">
            <a:normAutofit fontScale="25000" lnSpcReduction="20000"/>
          </a:bodyPr>
          <a:lstStyle/>
          <a:p>
            <a:pPr indent="0" lvl="1" marL="0" marR="0" rtl="0" algn="just">
              <a:lnSpc>
                <a:spcPct val="90000"/>
              </a:lnSpc>
              <a:spcBef>
                <a:spcPts val="180"/>
              </a:spcBef>
              <a:spcAft>
                <a:spcPts val="0"/>
              </a:spcAft>
              <a:buClr>
                <a:schemeClr val="dk1"/>
              </a:buClr>
              <a:buSzPts val="1200"/>
              <a:buNone/>
            </a:pPr>
            <a:r>
              <a:t/>
            </a:r>
            <a:endParaRPr i="0" u="none" cap="none" strike="noStrike">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ts val="1200"/>
              <a:buNone/>
            </a:pPr>
            <a:r>
              <a:t/>
            </a:r>
            <a:endParaRPr i="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Activación Mesa Nacional de género para trabajar en protocolo ley Karin y propuesta política de género Ministerial.</a:t>
            </a:r>
            <a:endParaRPr sz="4000">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120000"/>
              <a:buNone/>
            </a:pPr>
            <a:r>
              <a:t/>
            </a:r>
            <a:endParaRPr sz="4000">
              <a:solidFill>
                <a:schemeClr val="dk2"/>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ct val="120000"/>
              <a:buFont typeface="Arial"/>
              <a:buNone/>
            </a:pPr>
            <a:r>
              <a:t/>
            </a:r>
            <a:endParaRPr i="0" sz="400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Ins</a:t>
            </a:r>
            <a:r>
              <a:rPr i="0" lang="es-CL" sz="4000" u="none" cap="none" strike="noStrike">
                <a:solidFill>
                  <a:schemeClr val="dk2"/>
                </a:solidFill>
                <a:latin typeface="Arial"/>
                <a:ea typeface="Arial"/>
                <a:cs typeface="Arial"/>
                <a:sym typeface="Arial"/>
              </a:rPr>
              <a:t>talación </a:t>
            </a:r>
            <a:r>
              <a:rPr lang="es-CL" sz="4000">
                <a:solidFill>
                  <a:schemeClr val="dk2"/>
                </a:solidFill>
                <a:latin typeface="Arial"/>
                <a:ea typeface="Arial"/>
                <a:cs typeface="Arial"/>
                <a:sym typeface="Arial"/>
              </a:rPr>
              <a:t>(internas y externas)</a:t>
            </a:r>
            <a:r>
              <a:rPr i="0" lang="es-CL" sz="4000" u="none" cap="none" strike="noStrike">
                <a:solidFill>
                  <a:schemeClr val="dk2"/>
                </a:solidFill>
                <a:latin typeface="Arial"/>
                <a:ea typeface="Arial"/>
                <a:cs typeface="Arial"/>
                <a:sym typeface="Arial"/>
              </a:rPr>
              <a:t>de todas las mesas de trabajo nacionales y provinciales andime a lo largo de todo chile. (2023-2025).</a:t>
            </a:r>
            <a:endParaRPr i="0" sz="4000" u="none" cap="none" strike="noStrike">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120000"/>
              <a:buNone/>
            </a:pPr>
            <a:r>
              <a:t/>
            </a:r>
            <a:endParaRPr i="0" sz="400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Instalación mesas de trabajo en todas las </a:t>
            </a:r>
            <a:r>
              <a:rPr lang="es-CL" sz="4000">
                <a:solidFill>
                  <a:schemeClr val="dk2"/>
                </a:solidFill>
                <a:latin typeface="Arial"/>
                <a:ea typeface="Arial"/>
                <a:cs typeface="Arial"/>
                <a:sym typeface="Arial"/>
              </a:rPr>
              <a:t>Subsecretarías</a:t>
            </a:r>
            <a:r>
              <a:rPr lang="es-CL" sz="4000">
                <a:solidFill>
                  <a:schemeClr val="dk2"/>
                </a:solidFill>
                <a:latin typeface="Arial"/>
                <a:ea typeface="Arial"/>
                <a:cs typeface="Arial"/>
                <a:sym typeface="Arial"/>
              </a:rPr>
              <a:t> y DEP.</a:t>
            </a:r>
            <a:endParaRPr sz="4000">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i="0" lang="es-CL" sz="4000" u="none" cap="none" strike="noStrike">
                <a:solidFill>
                  <a:schemeClr val="dk2"/>
                </a:solidFill>
                <a:latin typeface="Arial"/>
                <a:ea typeface="Arial"/>
                <a:cs typeface="Arial"/>
                <a:sym typeface="Arial"/>
              </a:rPr>
              <a:t>Instalación mesa nacional para trabajar en mejoras </a:t>
            </a:r>
            <a:r>
              <a:rPr lang="es-CL" sz="4000">
                <a:solidFill>
                  <a:schemeClr val="dk2"/>
                </a:solidFill>
                <a:latin typeface="Arial"/>
                <a:ea typeface="Arial"/>
                <a:cs typeface="Arial"/>
                <a:sym typeface="Arial"/>
              </a:rPr>
              <a:t>y carrera funcionaria.</a:t>
            </a:r>
            <a:endParaRPr i="0" sz="4000" u="none" cap="none" strike="noStrike">
              <a:solidFill>
                <a:schemeClr val="dk2"/>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ct val="120000"/>
              <a:buFont typeface="Arial"/>
              <a:buNone/>
            </a:pPr>
            <a:r>
              <a:t/>
            </a:r>
            <a:endParaRPr i="0" sz="400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i="0" lang="es-CL" sz="4000" u="none" cap="none" strike="noStrike">
                <a:solidFill>
                  <a:schemeClr val="dk2"/>
                </a:solidFill>
                <a:latin typeface="Arial"/>
                <a:ea typeface="Arial"/>
                <a:cs typeface="Arial"/>
                <a:sym typeface="Arial"/>
              </a:rPr>
              <a:t>Preparación mejoras condiciones laborales </a:t>
            </a:r>
            <a:r>
              <a:rPr lang="es-CL" sz="4000">
                <a:solidFill>
                  <a:schemeClr val="dk2"/>
                </a:solidFill>
                <a:latin typeface="Arial"/>
                <a:ea typeface="Arial"/>
                <a:cs typeface="Arial"/>
                <a:sym typeface="Arial"/>
              </a:rPr>
              <a:t>(mejoramiento grados sueldos más bajos, concurso de promoción- mejoramiento auxiliares administrativos)</a:t>
            </a:r>
            <a:r>
              <a:rPr i="0" lang="es-CL" sz="4000" u="none" cap="none" strike="noStrike">
                <a:solidFill>
                  <a:schemeClr val="dk2"/>
                </a:solidFill>
                <a:latin typeface="Arial"/>
                <a:ea typeface="Arial"/>
                <a:cs typeface="Arial"/>
                <a:sym typeface="Arial"/>
              </a:rPr>
              <a:t>.</a:t>
            </a:r>
            <a:endParaRPr i="0" sz="400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Movilización por lentitud de respuesta de las mejoras de parte de la autoridad .</a:t>
            </a:r>
            <a:endParaRPr sz="4000">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120000"/>
              <a:buNone/>
            </a:pPr>
            <a:r>
              <a:rPr lang="es-CL" sz="4000">
                <a:solidFill>
                  <a:schemeClr val="dk2"/>
                </a:solidFill>
                <a:latin typeface="Arial"/>
                <a:ea typeface="Arial"/>
                <a:cs typeface="Arial"/>
                <a:sym typeface="Arial"/>
              </a:rPr>
              <a:t> </a:t>
            </a:r>
            <a:endParaRPr sz="4000">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i="0" lang="es-CL" sz="4000" u="none" cap="none" strike="noStrike">
                <a:solidFill>
                  <a:schemeClr val="dk2"/>
                </a:solidFill>
                <a:latin typeface="Arial"/>
                <a:ea typeface="Arial"/>
                <a:cs typeface="Arial"/>
                <a:sym typeface="Arial"/>
              </a:rPr>
              <a:t>Firma protocolos de acuerdo entre Andime y Ministerio, para echar andar concursos.</a:t>
            </a:r>
            <a:endParaRPr i="0" sz="4000" u="none" cap="none" strike="noStrike">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120000"/>
              <a:buNone/>
            </a:pPr>
            <a:r>
              <a:t/>
            </a:r>
            <a:endParaRPr i="0" sz="4000" u="none" cap="none" strike="noStrike">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Presentación Andime Nacional a Dipres de propuesta de promoción  para profesionales y técnicos.(apoyo Anef).</a:t>
            </a:r>
            <a:endParaRPr sz="4000">
              <a:solidFill>
                <a:schemeClr val="dk2"/>
              </a:solidFill>
              <a:latin typeface="Arial"/>
              <a:ea typeface="Arial"/>
              <a:cs typeface="Arial"/>
              <a:sym typeface="Arial"/>
            </a:endParaRPr>
          </a:p>
          <a:p>
            <a:pPr indent="0" lvl="1" marL="0" marR="0" rtl="0" algn="just">
              <a:lnSpc>
                <a:spcPct val="90000"/>
              </a:lnSpc>
              <a:spcBef>
                <a:spcPts val="180"/>
              </a:spcBef>
              <a:spcAft>
                <a:spcPts val="0"/>
              </a:spcAft>
              <a:buClr>
                <a:schemeClr val="dk1"/>
              </a:buClr>
              <a:buSzPct val="120000"/>
              <a:buNone/>
            </a:pPr>
            <a:r>
              <a:t/>
            </a:r>
            <a:endParaRPr sz="4000">
              <a:solidFill>
                <a:schemeClr val="dk2"/>
              </a:solidFill>
              <a:latin typeface="Arial"/>
              <a:ea typeface="Arial"/>
              <a:cs typeface="Arial"/>
              <a:sym typeface="Arial"/>
            </a:endParaRPr>
          </a:p>
          <a:p>
            <a:pPr indent="-171450" lvl="1" marL="171450" marR="0" rtl="0" algn="just">
              <a:lnSpc>
                <a:spcPct val="90000"/>
              </a:lnSpc>
              <a:spcBef>
                <a:spcPts val="180"/>
              </a:spcBef>
              <a:spcAft>
                <a:spcPts val="0"/>
              </a:spcAft>
              <a:buClr>
                <a:schemeClr val="dk2"/>
              </a:buClr>
              <a:buSzPct val="120000"/>
              <a:buFont typeface="Arial"/>
              <a:buChar char="•"/>
            </a:pPr>
            <a:r>
              <a:rPr lang="es-CL" sz="4000">
                <a:solidFill>
                  <a:schemeClr val="dk2"/>
                </a:solidFill>
                <a:latin typeface="Arial"/>
                <a:ea typeface="Arial"/>
                <a:cs typeface="Arial"/>
                <a:sym typeface="Arial"/>
              </a:rPr>
              <a:t>Presentación por parte de Andime de indicaciones a la ley 21040 en congreso. Trabajo sistemático con equipo legislativo de ministro  y </a:t>
            </a:r>
            <a:r>
              <a:rPr lang="es-CL" sz="4000">
                <a:solidFill>
                  <a:schemeClr val="dk2"/>
                </a:solidFill>
                <a:latin typeface="Arial"/>
                <a:ea typeface="Arial"/>
                <a:cs typeface="Arial"/>
                <a:sym typeface="Arial"/>
              </a:rPr>
              <a:t>lobby</a:t>
            </a:r>
            <a:r>
              <a:rPr lang="es-CL" sz="4000">
                <a:solidFill>
                  <a:schemeClr val="dk2"/>
                </a:solidFill>
                <a:latin typeface="Arial"/>
                <a:ea typeface="Arial"/>
                <a:cs typeface="Arial"/>
                <a:sym typeface="Arial"/>
              </a:rPr>
              <a:t> con congresistas.</a:t>
            </a:r>
            <a:endParaRPr sz="4000">
              <a:solidFill>
                <a:schemeClr val="dk2"/>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ct val="342857"/>
              <a:buFont typeface="Arial"/>
              <a:buNone/>
            </a:pPr>
            <a:r>
              <a:t/>
            </a:r>
            <a:endParaRPr sz="1400">
              <a:solidFill>
                <a:srgbClr val="0C5ADB"/>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ts val="1200"/>
              <a:buFont typeface="Arial"/>
              <a:buNone/>
            </a:pPr>
            <a:r>
              <a:t/>
            </a:r>
            <a:endParaRPr>
              <a:solidFill>
                <a:srgbClr val="0C5ADB"/>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ts val="1200"/>
              <a:buFont typeface="Arial"/>
              <a:buNone/>
            </a:pPr>
            <a:r>
              <a:t/>
            </a:r>
            <a:endParaRPr>
              <a:solidFill>
                <a:srgbClr val="0C5ADB"/>
              </a:solidFill>
              <a:latin typeface="Arial"/>
              <a:ea typeface="Arial"/>
              <a:cs typeface="Arial"/>
              <a:sym typeface="Arial"/>
            </a:endParaRPr>
          </a:p>
          <a:p>
            <a:pPr indent="-95250" lvl="1" marL="171450" marR="0" rtl="0" algn="just">
              <a:lnSpc>
                <a:spcPct val="90000"/>
              </a:lnSpc>
              <a:spcBef>
                <a:spcPts val="180"/>
              </a:spcBef>
              <a:spcAft>
                <a:spcPts val="0"/>
              </a:spcAft>
              <a:buClr>
                <a:schemeClr val="dk1"/>
              </a:buClr>
              <a:buSzPts val="1200"/>
              <a:buFont typeface="Arial"/>
              <a:buNone/>
            </a:pPr>
            <a:r>
              <a:t/>
            </a:r>
            <a:endParaRPr i="0" u="none" cap="none" strike="noStrike">
              <a:solidFill>
                <a:srgbClr val="0C5ADB"/>
              </a:solidFill>
              <a:latin typeface="Arial"/>
              <a:ea typeface="Arial"/>
              <a:cs typeface="Arial"/>
              <a:sym typeface="Arial"/>
            </a:endParaRPr>
          </a:p>
          <a:p>
            <a:pPr indent="0" lvl="1" marL="0" marR="0" rtl="0" algn="just">
              <a:lnSpc>
                <a:spcPct val="90000"/>
              </a:lnSpc>
              <a:spcBef>
                <a:spcPts val="180"/>
              </a:spcBef>
              <a:spcAft>
                <a:spcPts val="0"/>
              </a:spcAft>
              <a:buClr>
                <a:schemeClr val="dk1"/>
              </a:buClr>
              <a:buSzPts val="1200"/>
              <a:buNone/>
            </a:pPr>
            <a:r>
              <a:t/>
            </a:r>
            <a:endParaRPr>
              <a:latin typeface="Arial"/>
              <a:ea typeface="Arial"/>
              <a:cs typeface="Arial"/>
              <a:sym typeface="Arial"/>
            </a:endParaRPr>
          </a:p>
          <a:p>
            <a:pPr indent="-95250" lvl="1" marL="171450" marR="0" rtl="0" algn="l">
              <a:lnSpc>
                <a:spcPct val="90000"/>
              </a:lnSpc>
              <a:spcBef>
                <a:spcPts val="180"/>
              </a:spcBef>
              <a:spcAft>
                <a:spcPts val="0"/>
              </a:spcAft>
              <a:buClr>
                <a:schemeClr val="dk1"/>
              </a:buClr>
              <a:buSzPct val="342857"/>
              <a:buFont typeface="Arial"/>
              <a:buNone/>
            </a:pPr>
            <a:r>
              <a:t/>
            </a:r>
            <a:endParaRPr b="0" i="0" sz="1400" u="none" cap="none" strike="noStrike">
              <a:solidFill>
                <a:schemeClr val="dk1"/>
              </a:solidFill>
              <a:latin typeface="Constantia"/>
              <a:ea typeface="Constantia"/>
              <a:cs typeface="Constantia"/>
              <a:sym typeface="Constantia"/>
            </a:endParaRPr>
          </a:p>
          <a:p>
            <a:pPr indent="-228600" lvl="0" marL="457200" rtl="0" algn="l">
              <a:lnSpc>
                <a:spcPct val="115000"/>
              </a:lnSpc>
              <a:spcBef>
                <a:spcPts val="0"/>
              </a:spcBef>
              <a:spcAft>
                <a:spcPts val="0"/>
              </a:spcAft>
              <a:buSzPts val="1400"/>
              <a:buNone/>
            </a:pPr>
            <a:r>
              <a:t/>
            </a:r>
            <a:endParaRPr/>
          </a:p>
        </p:txBody>
      </p:sp>
      <p:pic>
        <p:nvPicPr>
          <p:cNvPr id="80" name="Google Shape;80;p12"/>
          <p:cNvPicPr preferRelativeResize="0"/>
          <p:nvPr/>
        </p:nvPicPr>
        <p:blipFill rotWithShape="1">
          <a:blip r:embed="rId3">
            <a:alphaModFix/>
          </a:blip>
          <a:srcRect b="0" l="0" r="0" t="0"/>
          <a:stretch/>
        </p:blipFill>
        <p:spPr>
          <a:xfrm>
            <a:off x="1011382" y="314246"/>
            <a:ext cx="1939637" cy="767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4" name="Shape 84"/>
        <p:cNvGrpSpPr/>
        <p:nvPr/>
      </p:nvGrpSpPr>
      <p:grpSpPr>
        <a:xfrm>
          <a:off x="0" y="0"/>
          <a:ext cx="0" cy="0"/>
          <a:chOff x="0" y="0"/>
          <a:chExt cx="0" cy="0"/>
        </a:xfrm>
      </p:grpSpPr>
      <p:sp>
        <p:nvSpPr>
          <p:cNvPr id="85" name="Google Shape;85;p13"/>
          <p:cNvSpPr txBox="1"/>
          <p:nvPr>
            <p:ph idx="1" type="subTitle"/>
          </p:nvPr>
        </p:nvSpPr>
        <p:spPr>
          <a:xfrm>
            <a:off x="6184684" y="295221"/>
            <a:ext cx="2738597" cy="46440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i="1" lang="es-CL" sz="900" u="none" cap="none" strike="noStrike">
                <a:solidFill>
                  <a:schemeClr val="lt1"/>
                </a:solidFill>
                <a:latin typeface="Arial"/>
                <a:ea typeface="Arial"/>
                <a:cs typeface="Arial"/>
                <a:sym typeface="Arial"/>
              </a:rPr>
              <a:t>1. Defender el  desarrollo y derechos humanos  y  laborales  de cada uno de los trabajadores y trabajadoras del MINEDUC</a:t>
            </a:r>
            <a:r>
              <a:rPr b="1" i="1" lang="es-CL" sz="900">
                <a:latin typeface="Arial"/>
                <a:ea typeface="Arial"/>
                <a:cs typeface="Arial"/>
                <a:sym typeface="Arial"/>
              </a:rPr>
              <a:t>, </a:t>
            </a:r>
            <a:r>
              <a:rPr b="1" i="1" lang="es-CL" sz="900" u="none" cap="none" strike="noStrike">
                <a:solidFill>
                  <a:schemeClr val="lt1"/>
                </a:solidFill>
                <a:latin typeface="Arial"/>
                <a:ea typeface="Arial"/>
                <a:cs typeface="Arial"/>
                <a:sym typeface="Arial"/>
              </a:rPr>
              <a:t>primera prioridad</a:t>
            </a:r>
            <a:r>
              <a:rPr b="1" i="0" lang="es-CL" sz="900" u="none" cap="none" strike="noStrike">
                <a:solidFill>
                  <a:schemeClr val="lt1"/>
                </a:solidFill>
                <a:latin typeface="Arial"/>
                <a:ea typeface="Arial"/>
                <a:cs typeface="Arial"/>
                <a:sym typeface="Arial"/>
              </a:rPr>
              <a:t>.</a:t>
            </a:r>
            <a:endParaRPr b="1" i="0" sz="900" u="none" cap="none" strike="noStrike">
              <a:solidFill>
                <a:schemeClr val="lt1"/>
              </a:solidFill>
              <a:latin typeface="Arial"/>
              <a:ea typeface="Arial"/>
              <a:cs typeface="Arial"/>
              <a:sym typeface="Arial"/>
            </a:endParaRPr>
          </a:p>
          <a:p>
            <a:pPr indent="-228600" lvl="0" marL="457200" rtl="0" algn="l">
              <a:lnSpc>
                <a:spcPct val="100000"/>
              </a:lnSpc>
              <a:spcBef>
                <a:spcPts val="0"/>
              </a:spcBef>
              <a:spcAft>
                <a:spcPts val="0"/>
              </a:spcAft>
              <a:buSzPts val="1800"/>
              <a:buNone/>
            </a:pPr>
            <a:r>
              <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rPr b="1" i="0" lang="es-CL" sz="900" u="none" cap="none" strike="noStrike">
                <a:solidFill>
                  <a:schemeClr val="lt1"/>
                </a:solidFill>
                <a:latin typeface="Arial"/>
                <a:ea typeface="Arial"/>
                <a:cs typeface="Arial"/>
                <a:sym typeface="Arial"/>
              </a:rPr>
              <a:t>2.Mejoramiento de condiciones laborales. Que se traduzca en monitorear proceso de Promoción , modificación DFL– traspaso y brechas, este último realizado.  En las </a:t>
            </a:r>
            <a:r>
              <a:rPr b="1" lang="es-CL" sz="900">
                <a:latin typeface="Arial"/>
                <a:ea typeface="Arial"/>
                <a:cs typeface="Arial"/>
                <a:sym typeface="Arial"/>
              </a:rPr>
              <a:t>subsecretarías</a:t>
            </a:r>
            <a:r>
              <a:rPr b="1" i="0" lang="es-CL" sz="900" u="none" cap="none" strike="noStrike">
                <a:solidFill>
                  <a:schemeClr val="lt1"/>
                </a:solidFill>
                <a:latin typeface="Arial"/>
                <a:ea typeface="Arial"/>
                <a:cs typeface="Arial"/>
                <a:sym typeface="Arial"/>
              </a:rPr>
              <a:t> y dep según corresponda.</a:t>
            </a:r>
            <a:endParaRPr b="1" i="0" sz="900" u="none" cap="none" strike="noStrike">
              <a:solidFill>
                <a:schemeClr val="lt1"/>
              </a:solidFill>
              <a:latin typeface="Arial"/>
              <a:ea typeface="Arial"/>
              <a:cs typeface="Arial"/>
              <a:sym typeface="Arial"/>
            </a:endParaRPr>
          </a:p>
          <a:p>
            <a:pPr indent="-114300" lvl="0" marL="342900" rtl="0" algn="l">
              <a:lnSpc>
                <a:spcPct val="100000"/>
              </a:lnSpc>
              <a:spcBef>
                <a:spcPts val="0"/>
              </a:spcBef>
              <a:spcAft>
                <a:spcPts val="0"/>
              </a:spcAft>
              <a:buSzPts val="1800"/>
              <a:buNone/>
            </a:pPr>
            <a:r>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i="0" lang="es-CL" sz="900" u="none" cap="none" strike="noStrike">
                <a:solidFill>
                  <a:srgbClr val="FFFF00"/>
                </a:solidFill>
                <a:latin typeface="Arial"/>
                <a:ea typeface="Arial"/>
                <a:cs typeface="Arial"/>
                <a:sym typeface="Arial"/>
              </a:rPr>
              <a:t>3. Propuesta de movilidad interna mejoramiento de grados para todas las regiones , previa detección de necesidades.</a:t>
            </a:r>
            <a:r>
              <a:rPr b="1" i="0" lang="es-CL" sz="900" u="none" cap="none" strike="noStrike">
                <a:solidFill>
                  <a:schemeClr val="lt1"/>
                </a:solidFill>
                <a:latin typeface="Arial"/>
                <a:ea typeface="Arial"/>
                <a:cs typeface="Arial"/>
                <a:sym typeface="Arial"/>
              </a:rPr>
              <a:t>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lang="es-CL" sz="900">
                <a:latin typeface="Arial"/>
                <a:ea typeface="Arial"/>
                <a:cs typeface="Arial"/>
                <a:sym typeface="Arial"/>
              </a:rPr>
              <a:t>4. </a:t>
            </a:r>
            <a:r>
              <a:rPr b="1" lang="es-CL" sz="900">
                <a:latin typeface="Arial"/>
                <a:ea typeface="Arial"/>
                <a:cs typeface="Arial"/>
                <a:sym typeface="Arial"/>
              </a:rPr>
              <a:t>Consolidacion</a:t>
            </a:r>
            <a:r>
              <a:rPr b="1" lang="es-CL" sz="900">
                <a:latin typeface="Arial"/>
                <a:ea typeface="Arial"/>
                <a:cs typeface="Arial"/>
                <a:sym typeface="Arial"/>
              </a:rPr>
              <a:t> trabajo mesa de Género con actores relevantes del sistema.</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lang="es-CL" sz="900">
                <a:latin typeface="Arial"/>
                <a:ea typeface="Arial"/>
                <a:cs typeface="Arial"/>
                <a:sym typeface="Arial"/>
              </a:rPr>
              <a:t>5.- creación de comisión de supervisión e infraestructura para recoger antecedentes y realizar  indicaciones a PL21040.</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i="0" lang="es-CL" sz="900" u="none" cap="none" strike="noStrike">
                <a:solidFill>
                  <a:schemeClr val="lt1"/>
                </a:solidFill>
                <a:latin typeface="Arial"/>
                <a:ea typeface="Arial"/>
                <a:cs typeface="Arial"/>
                <a:sym typeface="Arial"/>
              </a:rPr>
              <a:t>6. </a:t>
            </a:r>
            <a:r>
              <a:rPr b="1" lang="es-CL" sz="900">
                <a:latin typeface="Arial"/>
                <a:ea typeface="Arial"/>
                <a:cs typeface="Arial"/>
                <a:sym typeface="Arial"/>
              </a:rPr>
              <a:t>Elaboración de propuesta a asamblea de estatutos  reglamentos elecciones y ética.</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lang="es-CL" sz="900">
                <a:latin typeface="Arial"/>
                <a:ea typeface="Arial"/>
                <a:cs typeface="Arial"/>
                <a:sym typeface="Arial"/>
              </a:rPr>
              <a:t>7 . Fortalecimiento de CBC con monitoreo y seguimiento permanente.</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t/>
            </a:r>
            <a:endParaRPr b="1" sz="900">
              <a:latin typeface="Arial"/>
              <a:ea typeface="Arial"/>
              <a:cs typeface="Arial"/>
              <a:sym typeface="Arial"/>
            </a:endParaRPr>
          </a:p>
          <a:p>
            <a:pPr indent="0" lvl="0" marL="114300" rtl="0" algn="l">
              <a:lnSpc>
                <a:spcPct val="100000"/>
              </a:lnSpc>
              <a:spcBef>
                <a:spcPts val="0"/>
              </a:spcBef>
              <a:spcAft>
                <a:spcPts val="0"/>
              </a:spcAft>
              <a:buSzPts val="1800"/>
              <a:buNone/>
            </a:pPr>
            <a:r>
              <a:rPr b="1" i="0" lang="es-CL" sz="900" u="none" cap="none" strike="noStrike">
                <a:solidFill>
                  <a:schemeClr val="lt1"/>
                </a:solidFill>
                <a:latin typeface="Arial"/>
                <a:ea typeface="Arial"/>
                <a:cs typeface="Arial"/>
                <a:sym typeface="Arial"/>
              </a:rPr>
              <a:t>8.-fortalecimiento seguimiento</a:t>
            </a:r>
            <a:endParaRPr b="1" i="0" sz="900" u="none" cap="none" strike="noStrike">
              <a:solidFill>
                <a:schemeClr val="lt1"/>
              </a:solidFill>
              <a:latin typeface="Arial"/>
              <a:ea typeface="Arial"/>
              <a:cs typeface="Arial"/>
              <a:sym typeface="Arial"/>
            </a:endParaRPr>
          </a:p>
          <a:p>
            <a:pPr indent="0" lvl="0" marL="114300" rtl="0" algn="l">
              <a:lnSpc>
                <a:spcPct val="100000"/>
              </a:lnSpc>
              <a:spcBef>
                <a:spcPts val="0"/>
              </a:spcBef>
              <a:spcAft>
                <a:spcPts val="0"/>
              </a:spcAft>
              <a:buSzPts val="1800"/>
              <a:buNone/>
            </a:pPr>
            <a:r>
              <a:rPr b="1" i="0" lang="es-CL" sz="900" u="none" cap="none" strike="noStrike">
                <a:solidFill>
                  <a:schemeClr val="lt1"/>
                </a:solidFill>
                <a:latin typeface="Arial"/>
                <a:ea typeface="Arial"/>
                <a:cs typeface="Arial"/>
                <a:sym typeface="Arial"/>
              </a:rPr>
              <a:t> y monitoreo CDC-PMG.</a:t>
            </a:r>
            <a:endParaRPr b="1" i="0" sz="900" u="none" cap="none" strike="noStrike">
              <a:solidFill>
                <a:schemeClr val="lt1"/>
              </a:solidFill>
              <a:latin typeface="Arial"/>
              <a:ea typeface="Arial"/>
              <a:cs typeface="Arial"/>
              <a:sym typeface="Arial"/>
            </a:endParaRPr>
          </a:p>
        </p:txBody>
      </p:sp>
      <p:pic>
        <p:nvPicPr>
          <p:cNvPr id="86" name="Google Shape;86;p13"/>
          <p:cNvPicPr preferRelativeResize="0"/>
          <p:nvPr/>
        </p:nvPicPr>
        <p:blipFill rotWithShape="1">
          <a:blip r:embed="rId3">
            <a:alphaModFix/>
          </a:blip>
          <a:srcRect b="0" l="0" r="0" t="0"/>
          <a:stretch/>
        </p:blipFill>
        <p:spPr>
          <a:xfrm>
            <a:off x="143890" y="-36816"/>
            <a:ext cx="914400" cy="447943"/>
          </a:xfrm>
          <a:prstGeom prst="rect">
            <a:avLst/>
          </a:prstGeom>
          <a:noFill/>
          <a:ln>
            <a:noFill/>
          </a:ln>
        </p:spPr>
      </p:pic>
      <p:grpSp>
        <p:nvGrpSpPr>
          <p:cNvPr id="87" name="Google Shape;87;p13"/>
          <p:cNvGrpSpPr/>
          <p:nvPr/>
        </p:nvGrpSpPr>
        <p:grpSpPr>
          <a:xfrm>
            <a:off x="1003050" y="934700"/>
            <a:ext cx="3984591" cy="3946602"/>
            <a:chOff x="1248185" y="-456084"/>
            <a:chExt cx="5944616" cy="7050118"/>
          </a:xfrm>
        </p:grpSpPr>
        <p:sp>
          <p:nvSpPr>
            <p:cNvPr id="88" name="Google Shape;88;p13"/>
            <p:cNvSpPr/>
            <p:nvPr/>
          </p:nvSpPr>
          <p:spPr>
            <a:xfrm rot="5400000">
              <a:off x="4153815" y="-628466"/>
              <a:ext cx="1532824" cy="2479897"/>
            </a:xfrm>
            <a:prstGeom prst="hexagon">
              <a:avLst>
                <a:gd fmla="val 25000" name="adj"/>
                <a:gd fmla="val 115470" name="vf"/>
              </a:avLst>
            </a:prstGeom>
            <a:solidFill>
              <a:srgbClr val="BEE6FF"/>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txBox="1"/>
            <p:nvPr/>
          </p:nvSpPr>
          <p:spPr>
            <a:xfrm>
              <a:off x="3919662" y="197379"/>
              <a:ext cx="1827522" cy="8994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s-CL" sz="900" u="none" cap="none" strike="noStrike">
                  <a:solidFill>
                    <a:srgbClr val="083C92"/>
                  </a:solidFill>
                  <a:latin typeface="Constantia"/>
                  <a:ea typeface="Constantia"/>
                  <a:cs typeface="Constantia"/>
                  <a:sym typeface="Constantia"/>
                </a:rPr>
                <a:t>Mesas de trabajo condiciones laborales </a:t>
              </a:r>
              <a:r>
                <a:rPr lang="es-CL" sz="900">
                  <a:solidFill>
                    <a:srgbClr val="083C92"/>
                  </a:solidFill>
                  <a:latin typeface="Constantia"/>
                  <a:ea typeface="Constantia"/>
                  <a:cs typeface="Constantia"/>
                  <a:sym typeface="Constantia"/>
                </a:rPr>
                <a:t>Subsecretarías</a:t>
              </a:r>
              <a:r>
                <a:rPr b="0" i="0" lang="es-CL" sz="900" u="none" cap="none" strike="noStrike">
                  <a:solidFill>
                    <a:srgbClr val="083C92"/>
                  </a:solidFill>
                  <a:latin typeface="Constantia"/>
                  <a:ea typeface="Constantia"/>
                  <a:cs typeface="Constantia"/>
                  <a:sym typeface="Constantia"/>
                </a:rPr>
                <a:t>/ DEP </a:t>
              </a:r>
              <a:endParaRPr b="0" i="0" sz="900" u="none" cap="none" strike="noStrike">
                <a:solidFill>
                  <a:srgbClr val="083C92"/>
                </a:solidFill>
                <a:latin typeface="Constantia"/>
                <a:ea typeface="Constantia"/>
                <a:cs typeface="Constantia"/>
                <a:sym typeface="Constantia"/>
              </a:endParaRPr>
            </a:p>
          </p:txBody>
        </p:sp>
        <p:sp>
          <p:nvSpPr>
            <p:cNvPr id="90" name="Google Shape;90;p13"/>
            <p:cNvSpPr/>
            <p:nvPr/>
          </p:nvSpPr>
          <p:spPr>
            <a:xfrm>
              <a:off x="4980623" y="2330196"/>
              <a:ext cx="1458372"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rot="5400000">
              <a:off x="1667526" y="-682821"/>
              <a:ext cx="1905707" cy="2359181"/>
            </a:xfrm>
            <a:prstGeom prst="hexagon">
              <a:avLst>
                <a:gd fmla="val 25000" name="adj"/>
                <a:gd fmla="val 115470" name="vf"/>
              </a:avLst>
            </a:prstGeom>
            <a:solidFill>
              <a:schemeClr val="accent6"/>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1585578" y="52363"/>
              <a:ext cx="1797490" cy="10392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s-CL" sz="900" u="none" cap="none" strike="noStrike">
                  <a:solidFill>
                    <a:srgbClr val="083C92"/>
                  </a:solidFill>
                  <a:latin typeface="Constantia"/>
                  <a:ea typeface="Constantia"/>
                  <a:cs typeface="Constantia"/>
                  <a:sym typeface="Constantia"/>
                </a:rPr>
                <a:t>Promoción-Traspasos Aux. Administrativos-Mejora (Brechas)- Mejoras</a:t>
              </a:r>
              <a:endParaRPr b="0" i="0" sz="900" u="none" cap="none" strike="noStrike">
                <a:solidFill>
                  <a:srgbClr val="083C92"/>
                </a:solidFill>
                <a:latin typeface="Constantia"/>
                <a:ea typeface="Constantia"/>
                <a:cs typeface="Constantia"/>
                <a:sym typeface="Constantia"/>
              </a:endParaRPr>
            </a:p>
          </p:txBody>
        </p:sp>
        <p:sp>
          <p:nvSpPr>
            <p:cNvPr id="93" name="Google Shape;93;p13"/>
            <p:cNvSpPr/>
            <p:nvPr/>
          </p:nvSpPr>
          <p:spPr>
            <a:xfrm rot="5400000">
              <a:off x="3138705" y="588015"/>
              <a:ext cx="1306785" cy="2202832"/>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txBox="1"/>
            <p:nvPr/>
          </p:nvSpPr>
          <p:spPr>
            <a:xfrm>
              <a:off x="2853371" y="1300477"/>
              <a:ext cx="1674913" cy="87118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Honorarios</a:t>
              </a:r>
              <a:endParaRPr b="1" i="0" sz="1200" u="none" cap="none" strike="noStrike">
                <a:solidFill>
                  <a:schemeClr val="dk1"/>
                </a:solidFill>
                <a:latin typeface="Constantia"/>
                <a:ea typeface="Constantia"/>
                <a:cs typeface="Constantia"/>
                <a:sym typeface="Constantia"/>
              </a:endParaRPr>
            </a:p>
          </p:txBody>
        </p:sp>
        <p:sp>
          <p:nvSpPr>
            <p:cNvPr id="95" name="Google Shape;95;p13"/>
            <p:cNvSpPr/>
            <p:nvPr/>
          </p:nvSpPr>
          <p:spPr>
            <a:xfrm>
              <a:off x="1248185" y="1373164"/>
              <a:ext cx="1411328"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666142">
              <a:off x="3878354" y="1866003"/>
              <a:ext cx="1306785" cy="165144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txBox="1"/>
            <p:nvPr/>
          </p:nvSpPr>
          <p:spPr>
            <a:xfrm>
              <a:off x="4078269" y="2303874"/>
              <a:ext cx="1100962" cy="87118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CDC-PMG</a:t>
              </a:r>
              <a:endParaRPr b="1" i="0" sz="1200" u="none" cap="none" strike="noStrike">
                <a:solidFill>
                  <a:schemeClr val="dk1"/>
                </a:solidFill>
                <a:latin typeface="Constantia"/>
                <a:ea typeface="Constantia"/>
                <a:cs typeface="Constantia"/>
                <a:sym typeface="Constantia"/>
              </a:endParaRPr>
            </a:p>
          </p:txBody>
        </p:sp>
        <p:sp>
          <p:nvSpPr>
            <p:cNvPr id="98" name="Google Shape;98;p13"/>
            <p:cNvSpPr/>
            <p:nvPr/>
          </p:nvSpPr>
          <p:spPr>
            <a:xfrm rot="5400000">
              <a:off x="2418440" y="1840790"/>
              <a:ext cx="1306785" cy="1543255"/>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2468187" y="2319278"/>
              <a:ext cx="1292440" cy="8995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Sumarios</a:t>
              </a:r>
              <a:endParaRPr b="1" i="0" sz="1200" u="none" cap="none" strike="noStrike">
                <a:solidFill>
                  <a:schemeClr val="dk1"/>
                </a:solidFill>
                <a:latin typeface="Constantia"/>
                <a:ea typeface="Constantia"/>
                <a:cs typeface="Constantia"/>
                <a:sym typeface="Constantia"/>
              </a:endParaRPr>
            </a:p>
          </p:txBody>
        </p:sp>
        <p:sp>
          <p:nvSpPr>
            <p:cNvPr id="100" name="Google Shape;100;p13"/>
            <p:cNvSpPr/>
            <p:nvPr/>
          </p:nvSpPr>
          <p:spPr>
            <a:xfrm>
              <a:off x="4494241" y="2482364"/>
              <a:ext cx="1458372"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rot="5400000">
              <a:off x="1387455" y="1338360"/>
              <a:ext cx="1528996" cy="1163137"/>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txBox="1"/>
            <p:nvPr/>
          </p:nvSpPr>
          <p:spPr>
            <a:xfrm>
              <a:off x="1670803" y="1692701"/>
              <a:ext cx="782569" cy="89950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Traslados</a:t>
              </a:r>
              <a:endParaRPr b="1" i="0" sz="1200" u="none" cap="none" strike="noStrike">
                <a:solidFill>
                  <a:schemeClr val="dk1"/>
                </a:solidFill>
                <a:latin typeface="Constantia"/>
                <a:ea typeface="Constantia"/>
                <a:cs typeface="Constantia"/>
                <a:sym typeface="Constantia"/>
              </a:endParaRPr>
            </a:p>
          </p:txBody>
        </p:sp>
        <p:sp>
          <p:nvSpPr>
            <p:cNvPr id="103" name="Google Shape;103;p13"/>
            <p:cNvSpPr/>
            <p:nvPr/>
          </p:nvSpPr>
          <p:spPr>
            <a:xfrm rot="5400000">
              <a:off x="4604348" y="1059046"/>
              <a:ext cx="1420212" cy="1357265"/>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nvSpPr>
          <p:spPr>
            <a:xfrm>
              <a:off x="5198757" y="1366575"/>
              <a:ext cx="782569" cy="8995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MBPL</a:t>
              </a:r>
              <a:endParaRPr b="1" i="0" sz="1200" u="none" cap="none" strike="noStrike">
                <a:solidFill>
                  <a:schemeClr val="dk1"/>
                </a:solidFill>
                <a:latin typeface="Constantia"/>
                <a:ea typeface="Constantia"/>
                <a:cs typeface="Constantia"/>
                <a:sym typeface="Constantia"/>
              </a:endParaRPr>
            </a:p>
          </p:txBody>
        </p:sp>
        <p:sp>
          <p:nvSpPr>
            <p:cNvPr id="105" name="Google Shape;105;p13"/>
            <p:cNvSpPr/>
            <p:nvPr/>
          </p:nvSpPr>
          <p:spPr>
            <a:xfrm>
              <a:off x="1248185" y="3591564"/>
              <a:ext cx="1411328"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rot="5400000">
              <a:off x="4735284" y="2839567"/>
              <a:ext cx="1306786" cy="1599945"/>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txBox="1"/>
            <p:nvPr/>
          </p:nvSpPr>
          <p:spPr>
            <a:xfrm>
              <a:off x="4705800" y="3133556"/>
              <a:ext cx="1222917" cy="10556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Pandemia-Asistencia</a:t>
              </a:r>
              <a:endParaRPr b="1" i="0" sz="1200" u="none" cap="none" strike="noStrike">
                <a:solidFill>
                  <a:schemeClr val="dk1"/>
                </a:solidFill>
                <a:latin typeface="Constantia"/>
                <a:ea typeface="Constantia"/>
                <a:cs typeface="Constantia"/>
                <a:sym typeface="Constantia"/>
              </a:endParaRPr>
            </a:p>
          </p:txBody>
        </p:sp>
        <p:sp>
          <p:nvSpPr>
            <p:cNvPr id="108" name="Google Shape;108;p13"/>
            <p:cNvSpPr/>
            <p:nvPr/>
          </p:nvSpPr>
          <p:spPr>
            <a:xfrm rot="5400000">
              <a:off x="2947055" y="2821824"/>
              <a:ext cx="1654523" cy="181419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txBox="1"/>
            <p:nvPr/>
          </p:nvSpPr>
          <p:spPr>
            <a:xfrm>
              <a:off x="2966357" y="3275931"/>
              <a:ext cx="1669464" cy="87118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Evaluación del Desempeño</a:t>
              </a:r>
              <a:endParaRPr b="1" i="0" sz="1200" u="none" cap="none" strike="noStrike">
                <a:solidFill>
                  <a:schemeClr val="dk1"/>
                </a:solidFill>
                <a:latin typeface="Constantia"/>
                <a:ea typeface="Constantia"/>
                <a:cs typeface="Constantia"/>
                <a:sym typeface="Constantia"/>
              </a:endParaRPr>
            </a:p>
          </p:txBody>
        </p:sp>
        <p:sp>
          <p:nvSpPr>
            <p:cNvPr id="110" name="Google Shape;110;p13"/>
            <p:cNvSpPr/>
            <p:nvPr/>
          </p:nvSpPr>
          <p:spPr>
            <a:xfrm>
              <a:off x="4494241" y="4700763"/>
              <a:ext cx="1458372"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rot="5400000">
              <a:off x="5596994" y="1661740"/>
              <a:ext cx="1306785" cy="1884829"/>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txBox="1"/>
            <p:nvPr/>
          </p:nvSpPr>
          <p:spPr>
            <a:xfrm>
              <a:off x="5322378" y="2237004"/>
              <a:ext cx="1658633" cy="89950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Capacitación</a:t>
              </a:r>
              <a:endParaRPr b="1" i="0" sz="1200" u="none" cap="none" strike="noStrike">
                <a:solidFill>
                  <a:schemeClr val="dk1"/>
                </a:solidFill>
                <a:latin typeface="Constantia"/>
                <a:ea typeface="Constantia"/>
                <a:cs typeface="Constantia"/>
                <a:sym typeface="Constantia"/>
              </a:endParaRPr>
            </a:p>
          </p:txBody>
        </p:sp>
        <p:sp>
          <p:nvSpPr>
            <p:cNvPr id="113" name="Google Shape;113;p13"/>
            <p:cNvSpPr/>
            <p:nvPr/>
          </p:nvSpPr>
          <p:spPr>
            <a:xfrm rot="5400000">
              <a:off x="1568024" y="2744536"/>
              <a:ext cx="1445356" cy="165144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txBox="1"/>
            <p:nvPr/>
          </p:nvSpPr>
          <p:spPr>
            <a:xfrm>
              <a:off x="1618163" y="2998205"/>
              <a:ext cx="1195856" cy="87118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Apoyo Integral</a:t>
              </a:r>
              <a:endParaRPr b="1" i="0" sz="1200" u="none" cap="none" strike="noStrike">
                <a:solidFill>
                  <a:schemeClr val="dk1"/>
                </a:solidFill>
                <a:latin typeface="Constantia"/>
                <a:ea typeface="Constantia"/>
                <a:cs typeface="Constantia"/>
                <a:sym typeface="Constantia"/>
              </a:endParaRPr>
            </a:p>
          </p:txBody>
        </p:sp>
        <p:sp>
          <p:nvSpPr>
            <p:cNvPr id="115" name="Google Shape;115;p13"/>
            <p:cNvSpPr/>
            <p:nvPr/>
          </p:nvSpPr>
          <p:spPr>
            <a:xfrm>
              <a:off x="1248185" y="5809963"/>
              <a:ext cx="1411328" cy="784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rot="5400000">
              <a:off x="4068000" y="3821362"/>
              <a:ext cx="1306785" cy="1651444"/>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txBox="1"/>
            <p:nvPr/>
          </p:nvSpPr>
          <p:spPr>
            <a:xfrm>
              <a:off x="4047514" y="4124496"/>
              <a:ext cx="1459779" cy="87118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Foros y Encuentros</a:t>
              </a:r>
              <a:endParaRPr b="1" i="0" sz="1200" u="none" cap="none" strike="noStrike">
                <a:solidFill>
                  <a:schemeClr val="dk1"/>
                </a:solidFill>
                <a:latin typeface="Constantia"/>
                <a:ea typeface="Constantia"/>
                <a:cs typeface="Constantia"/>
                <a:sym typeface="Constantia"/>
              </a:endParaRPr>
            </a:p>
          </p:txBody>
        </p:sp>
      </p:grpSp>
      <p:sp>
        <p:nvSpPr>
          <p:cNvPr id="118" name="Google Shape;118;p13"/>
          <p:cNvSpPr/>
          <p:nvPr/>
        </p:nvSpPr>
        <p:spPr>
          <a:xfrm>
            <a:off x="95103" y="505220"/>
            <a:ext cx="914400" cy="4552651"/>
          </a:xfrm>
          <a:prstGeom prst="rightArrowCallout">
            <a:avLst>
              <a:gd fmla="val 25000" name="adj1"/>
              <a:gd fmla="val 25000" name="adj2"/>
              <a:gd fmla="val 25000" name="adj3"/>
              <a:gd fmla="val 64977" name="adj4"/>
            </a:avLst>
          </a:prstGeom>
          <a:solidFill>
            <a:srgbClr val="FFFF00">
              <a:alpha val="89800"/>
            </a:srgbClr>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p13"/>
          <p:cNvSpPr txBox="1"/>
          <p:nvPr/>
        </p:nvSpPr>
        <p:spPr>
          <a:xfrm>
            <a:off x="1792565" y="-2588"/>
            <a:ext cx="1388192" cy="507808"/>
          </a:xfrm>
          <a:prstGeom prst="rect">
            <a:avLst/>
          </a:prstGeom>
          <a:noFill/>
          <a:ln>
            <a:noFill/>
          </a:ln>
        </p:spPr>
        <p:txBody>
          <a:bodyPr anchorCtr="0" anchor="b" bIns="91425" lIns="91425" spcFirstLastPara="1" rIns="91425" wrap="square" tIns="91425">
            <a:normAutofit fontScale="97500"/>
          </a:bodyPr>
          <a:lstStyle/>
          <a:p>
            <a:pPr indent="0" lvl="0" marL="0" marR="0" rtl="0" algn="l">
              <a:lnSpc>
                <a:spcPct val="100000"/>
              </a:lnSpc>
              <a:spcBef>
                <a:spcPts val="0"/>
              </a:spcBef>
              <a:spcAft>
                <a:spcPts val="0"/>
              </a:spcAft>
              <a:buClr>
                <a:schemeClr val="lt1"/>
              </a:buClr>
              <a:buSzPct val="273504"/>
              <a:buFont typeface="Roboto"/>
              <a:buNone/>
            </a:pPr>
            <a:r>
              <a:rPr b="1" i="0" lang="es-CL" sz="1800" u="none" cap="none" strike="noStrike">
                <a:solidFill>
                  <a:srgbClr val="FFFFFF"/>
                </a:solidFill>
                <a:latin typeface="Calibri"/>
                <a:ea typeface="Calibri"/>
                <a:cs typeface="Calibri"/>
                <a:sym typeface="Calibri"/>
              </a:rPr>
              <a:t>ACCIONES</a:t>
            </a:r>
            <a:endParaRPr b="0" i="0" sz="4800" u="none" cap="none" strike="noStrike">
              <a:solidFill>
                <a:schemeClr val="lt1"/>
              </a:solidFill>
              <a:latin typeface="Roboto"/>
              <a:ea typeface="Roboto"/>
              <a:cs typeface="Roboto"/>
              <a:sym typeface="Roboto"/>
            </a:endParaRPr>
          </a:p>
        </p:txBody>
      </p:sp>
      <p:sp>
        <p:nvSpPr>
          <p:cNvPr id="120" name="Google Shape;120;p13"/>
          <p:cNvSpPr txBox="1"/>
          <p:nvPr/>
        </p:nvSpPr>
        <p:spPr>
          <a:xfrm>
            <a:off x="173359" y="1823578"/>
            <a:ext cx="8556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A</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V</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A</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N</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C</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E</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S</a:t>
            </a:r>
            <a:endParaRPr b="0" i="0" sz="1800" u="none" cap="none" strike="noStrike">
              <a:solidFill>
                <a:schemeClr val="dk2"/>
              </a:solidFill>
              <a:latin typeface="Arial"/>
              <a:ea typeface="Arial"/>
              <a:cs typeface="Arial"/>
              <a:sym typeface="Arial"/>
            </a:endParaRPr>
          </a:p>
        </p:txBody>
      </p:sp>
      <p:sp>
        <p:nvSpPr>
          <p:cNvPr id="121" name="Google Shape;121;p13"/>
          <p:cNvSpPr/>
          <p:nvPr/>
        </p:nvSpPr>
        <p:spPr>
          <a:xfrm>
            <a:off x="5450409" y="325798"/>
            <a:ext cx="914400" cy="4644000"/>
          </a:xfrm>
          <a:prstGeom prst="rightArrowCallout">
            <a:avLst>
              <a:gd fmla="val 25000" name="adj1"/>
              <a:gd fmla="val 25000" name="adj2"/>
              <a:gd fmla="val 25000" name="adj3"/>
              <a:gd fmla="val 64977" name="adj4"/>
            </a:avLst>
          </a:prstGeom>
          <a:solidFill>
            <a:srgbClr val="FFFF00">
              <a:alpha val="89800"/>
            </a:srgbClr>
          </a:solidFill>
          <a:ln cap="flat" cmpd="sng" w="25400">
            <a:solidFill>
              <a:srgbClr val="0032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 name="Google Shape;122;p13"/>
          <p:cNvSpPr txBox="1"/>
          <p:nvPr/>
        </p:nvSpPr>
        <p:spPr>
          <a:xfrm>
            <a:off x="5637847" y="1417588"/>
            <a:ext cx="374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D</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E</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S</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A</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F</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I</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O</a:t>
            </a:r>
            <a:endParaRPr b="1"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CL" sz="1800" u="none" cap="none" strike="noStrike">
                <a:solidFill>
                  <a:schemeClr val="dk2"/>
                </a:solidFill>
                <a:latin typeface="Calibri"/>
                <a:ea typeface="Calibri"/>
                <a:cs typeface="Calibri"/>
                <a:sym typeface="Calibri"/>
              </a:rPr>
              <a:t>S</a:t>
            </a:r>
            <a:endParaRPr b="0" i="0" sz="1400" u="none" cap="none" strike="noStrike">
              <a:solidFill>
                <a:schemeClr val="dk2"/>
              </a:solidFill>
              <a:latin typeface="Arial"/>
              <a:ea typeface="Arial"/>
              <a:cs typeface="Arial"/>
              <a:sym typeface="Arial"/>
            </a:endParaRPr>
          </a:p>
        </p:txBody>
      </p:sp>
      <p:sp>
        <p:nvSpPr>
          <p:cNvPr id="123" name="Google Shape;123;p13"/>
          <p:cNvSpPr/>
          <p:nvPr/>
        </p:nvSpPr>
        <p:spPr>
          <a:xfrm rot="5400000">
            <a:off x="1747414" y="3221824"/>
            <a:ext cx="788552" cy="1276200"/>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txBox="1"/>
          <p:nvPr/>
        </p:nvSpPr>
        <p:spPr>
          <a:xfrm>
            <a:off x="1611061" y="3509747"/>
            <a:ext cx="978469" cy="4876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chemeClr val="dk1"/>
                </a:solidFill>
                <a:latin typeface="Constantia"/>
                <a:ea typeface="Constantia"/>
                <a:cs typeface="Constantia"/>
                <a:sym typeface="Constantia"/>
              </a:rPr>
              <a:t>Beneficios</a:t>
            </a:r>
            <a:endParaRPr b="1" i="0" sz="1200" u="none" cap="none" strike="noStrike">
              <a:solidFill>
                <a:schemeClr val="dk1"/>
              </a:solidFill>
              <a:latin typeface="Constantia"/>
              <a:ea typeface="Constantia"/>
              <a:cs typeface="Constantia"/>
              <a:sym typeface="Constantia"/>
            </a:endParaRPr>
          </a:p>
        </p:txBody>
      </p:sp>
      <p:sp>
        <p:nvSpPr>
          <p:cNvPr id="125" name="Google Shape;125;p13"/>
          <p:cNvSpPr/>
          <p:nvPr/>
        </p:nvSpPr>
        <p:spPr>
          <a:xfrm rot="5400000">
            <a:off x="2535789" y="3707323"/>
            <a:ext cx="788552" cy="1276200"/>
          </a:xfrm>
          <a:prstGeom prst="hexagon">
            <a:avLst>
              <a:gd fmla="val 25000" name="adj"/>
              <a:gd fmla="val 115470" name="vf"/>
            </a:avLst>
          </a:prstGeom>
          <a:solidFill>
            <a:srgbClr val="BEFADD"/>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txBox="1"/>
          <p:nvPr/>
        </p:nvSpPr>
        <p:spPr>
          <a:xfrm>
            <a:off x="2338091" y="4076606"/>
            <a:ext cx="978469" cy="4876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900" u="none" cap="none" strike="noStrike">
                <a:solidFill>
                  <a:srgbClr val="083C92"/>
                </a:solidFill>
                <a:latin typeface="Constantia"/>
                <a:ea typeface="Constantia"/>
                <a:cs typeface="Constantia"/>
                <a:sym typeface="Constantia"/>
              </a:rPr>
              <a:t>Comisión Género</a:t>
            </a:r>
            <a:endParaRPr b="1" i="0" sz="900" u="none" cap="none" strike="noStrike">
              <a:solidFill>
                <a:srgbClr val="083C92"/>
              </a:solidFill>
              <a:latin typeface="Constantia"/>
              <a:ea typeface="Constantia"/>
              <a:cs typeface="Constantia"/>
              <a:sym typeface="Constantia"/>
            </a:endParaRPr>
          </a:p>
        </p:txBody>
      </p:sp>
      <p:sp>
        <p:nvSpPr>
          <p:cNvPr id="127" name="Google Shape;127;p13"/>
          <p:cNvSpPr/>
          <p:nvPr/>
        </p:nvSpPr>
        <p:spPr>
          <a:xfrm rot="5400000">
            <a:off x="3759224" y="3549875"/>
            <a:ext cx="788700" cy="1429500"/>
          </a:xfrm>
          <a:prstGeom prst="hexagon">
            <a:avLst>
              <a:gd fmla="val 25000" name="adj"/>
              <a:gd fmla="val 115470" name="vf"/>
            </a:avLst>
          </a:prstGeom>
          <a:solidFill>
            <a:srgbClr val="F0B2AD"/>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txBox="1"/>
          <p:nvPr/>
        </p:nvSpPr>
        <p:spPr>
          <a:xfrm>
            <a:off x="3515025" y="4056300"/>
            <a:ext cx="1313100" cy="487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900" u="none" cap="none" strike="noStrike">
                <a:solidFill>
                  <a:srgbClr val="083C92"/>
                </a:solidFill>
                <a:latin typeface="Constantia"/>
                <a:ea typeface="Constantia"/>
                <a:cs typeface="Constantia"/>
                <a:sym typeface="Constantia"/>
              </a:rPr>
              <a:t>Comisión Estatutos/reglamentos</a:t>
            </a:r>
            <a:endParaRPr b="1" i="0" sz="900" u="none" cap="none" strike="noStrike">
              <a:solidFill>
                <a:srgbClr val="083C92"/>
              </a:solidFill>
              <a:latin typeface="Constantia"/>
              <a:ea typeface="Constantia"/>
              <a:cs typeface="Constantia"/>
              <a:sym typeface="Constantia"/>
            </a:endParaRPr>
          </a:p>
        </p:txBody>
      </p:sp>
      <p:sp>
        <p:nvSpPr>
          <p:cNvPr id="129" name="Google Shape;129;p13"/>
          <p:cNvSpPr/>
          <p:nvPr/>
        </p:nvSpPr>
        <p:spPr>
          <a:xfrm rot="5400000">
            <a:off x="3978901" y="3165946"/>
            <a:ext cx="809100" cy="1107000"/>
          </a:xfrm>
          <a:prstGeom prst="hexagon">
            <a:avLst>
              <a:gd fmla="val 25000" name="adj"/>
              <a:gd fmla="val 115470" name="vf"/>
            </a:avLst>
          </a:prstGeom>
          <a:solidFill>
            <a:srgbClr val="43EF9A"/>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txBox="1"/>
          <p:nvPr/>
        </p:nvSpPr>
        <p:spPr>
          <a:xfrm>
            <a:off x="3897863" y="3382598"/>
            <a:ext cx="978600" cy="487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900" u="none" cap="none" strike="noStrike">
                <a:solidFill>
                  <a:srgbClr val="083C92"/>
                </a:solidFill>
                <a:latin typeface="Constantia"/>
                <a:ea typeface="Constantia"/>
                <a:cs typeface="Constantia"/>
                <a:sym typeface="Constantia"/>
              </a:rPr>
              <a:t>Comisión Educación </a:t>
            </a:r>
            <a:endParaRPr b="1" i="0" sz="900" u="none" cap="none" strike="noStrike">
              <a:solidFill>
                <a:srgbClr val="083C92"/>
              </a:solidFill>
              <a:latin typeface="Constantia"/>
              <a:ea typeface="Constantia"/>
              <a:cs typeface="Constantia"/>
              <a:sym typeface="Constantia"/>
            </a:endParaRPr>
          </a:p>
        </p:txBody>
      </p:sp>
      <p:sp>
        <p:nvSpPr>
          <p:cNvPr id="131" name="Google Shape;131;p13"/>
          <p:cNvSpPr/>
          <p:nvPr/>
        </p:nvSpPr>
        <p:spPr>
          <a:xfrm>
            <a:off x="751460" y="3314910"/>
            <a:ext cx="909832" cy="503535"/>
          </a:xfrm>
          <a:prstGeom prst="hexagon">
            <a:avLst>
              <a:gd fmla="val 27739"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0C5ADB"/>
                </a:solidFill>
                <a:latin typeface="Arial"/>
                <a:ea typeface="Arial"/>
                <a:cs typeface="Arial"/>
                <a:sym typeface="Arial"/>
              </a:rPr>
              <a:t>CBC</a:t>
            </a:r>
            <a:endParaRPr b="1" i="0" sz="1400" u="none" cap="none" strike="noStrike">
              <a:solidFill>
                <a:srgbClr val="0C5ADB"/>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5" name="Shape 135"/>
        <p:cNvGrpSpPr/>
        <p:nvPr/>
      </p:nvGrpSpPr>
      <p:grpSpPr>
        <a:xfrm>
          <a:off x="0" y="0"/>
          <a:ext cx="0" cy="0"/>
          <a:chOff x="0" y="0"/>
          <a:chExt cx="0" cy="0"/>
        </a:xfrm>
      </p:grpSpPr>
      <p:pic>
        <p:nvPicPr>
          <p:cNvPr id="136" name="Google Shape;136;p14"/>
          <p:cNvPicPr preferRelativeResize="0"/>
          <p:nvPr/>
        </p:nvPicPr>
        <p:blipFill rotWithShape="1">
          <a:blip r:embed="rId3">
            <a:alphaModFix/>
          </a:blip>
          <a:srcRect b="0" l="0" r="0" t="0"/>
          <a:stretch/>
        </p:blipFill>
        <p:spPr>
          <a:xfrm>
            <a:off x="284019" y="251970"/>
            <a:ext cx="1669473" cy="662430"/>
          </a:xfrm>
          <a:prstGeom prst="rect">
            <a:avLst/>
          </a:prstGeom>
          <a:noFill/>
          <a:ln>
            <a:noFill/>
          </a:ln>
        </p:spPr>
      </p:pic>
      <p:sp>
        <p:nvSpPr>
          <p:cNvPr id="137" name="Google Shape;137;p14"/>
          <p:cNvSpPr txBox="1"/>
          <p:nvPr/>
        </p:nvSpPr>
        <p:spPr>
          <a:xfrm>
            <a:off x="2964873" y="280115"/>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chemeClr val="lt1"/>
                </a:solidFill>
                <a:latin typeface="Arial"/>
                <a:ea typeface="Arial"/>
                <a:cs typeface="Arial"/>
                <a:sym typeface="Arial"/>
              </a:rPr>
              <a:t>HITOS RELEVANTES EN LA DEFENSA DE DERECHOS LABORALES </a:t>
            </a:r>
            <a:endParaRPr b="0" i="0" sz="1400" u="none" cap="none" strike="noStrike">
              <a:solidFill>
                <a:srgbClr val="000000"/>
              </a:solidFill>
              <a:latin typeface="Arial"/>
              <a:ea typeface="Arial"/>
              <a:cs typeface="Arial"/>
              <a:sym typeface="Arial"/>
            </a:endParaRPr>
          </a:p>
        </p:txBody>
      </p:sp>
      <p:grpSp>
        <p:nvGrpSpPr>
          <p:cNvPr id="138" name="Google Shape;138;p14"/>
          <p:cNvGrpSpPr/>
          <p:nvPr/>
        </p:nvGrpSpPr>
        <p:grpSpPr>
          <a:xfrm>
            <a:off x="249450" y="1109416"/>
            <a:ext cx="2065751" cy="689937"/>
            <a:chOff x="1584177" y="2608"/>
            <a:chExt cx="2158513" cy="1306785"/>
          </a:xfrm>
        </p:grpSpPr>
        <p:sp>
          <p:nvSpPr>
            <p:cNvPr id="139" name="Google Shape;139;p14"/>
            <p:cNvSpPr/>
            <p:nvPr/>
          </p:nvSpPr>
          <p:spPr>
            <a:xfrm rot="5400000">
              <a:off x="2010041" y="-423256"/>
              <a:ext cx="1306785" cy="2158513"/>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4"/>
            <p:cNvSpPr/>
            <p:nvPr/>
          </p:nvSpPr>
          <p:spPr>
            <a:xfrm>
              <a:off x="1943930" y="220405"/>
              <a:ext cx="1439009" cy="871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1" i="0" lang="es-CL" sz="1000" u="none" cap="none" strike="noStrike">
                  <a:solidFill>
                    <a:srgbClr val="073763"/>
                  </a:solidFill>
                  <a:latin typeface="Constantia"/>
                  <a:ea typeface="Constantia"/>
                  <a:cs typeface="Constantia"/>
                  <a:sym typeface="Constantia"/>
                </a:rPr>
                <a:t>Carrera Funcionaria Mejoras salariales</a:t>
              </a:r>
              <a:endParaRPr b="1" i="0" sz="1000" u="none" cap="none" strike="noStrike">
                <a:solidFill>
                  <a:srgbClr val="073763"/>
                </a:solidFill>
                <a:latin typeface="Constantia"/>
                <a:ea typeface="Constantia"/>
                <a:cs typeface="Constantia"/>
                <a:sym typeface="Constantia"/>
              </a:endParaRPr>
            </a:p>
          </p:txBody>
        </p:sp>
      </p:grpSp>
      <p:grpSp>
        <p:nvGrpSpPr>
          <p:cNvPr id="141" name="Google Shape;141;p14"/>
          <p:cNvGrpSpPr/>
          <p:nvPr/>
        </p:nvGrpSpPr>
        <p:grpSpPr>
          <a:xfrm>
            <a:off x="323097" y="2656800"/>
            <a:ext cx="1871043" cy="623881"/>
            <a:chOff x="2011884" y="4776164"/>
            <a:chExt cx="1136903" cy="1306785"/>
          </a:xfrm>
        </p:grpSpPr>
        <p:sp>
          <p:nvSpPr>
            <p:cNvPr id="142" name="Google Shape;142;p14"/>
            <p:cNvSpPr/>
            <p:nvPr/>
          </p:nvSpPr>
          <p:spPr>
            <a:xfrm rot="5400000">
              <a:off x="1926943" y="4861105"/>
              <a:ext cx="1306785" cy="1136903"/>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4"/>
            <p:cNvSpPr/>
            <p:nvPr/>
          </p:nvSpPr>
          <p:spPr>
            <a:xfrm>
              <a:off x="2261494" y="4979804"/>
              <a:ext cx="782569" cy="8995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es-CL" sz="1000" u="none" cap="none" strike="noStrike">
                  <a:solidFill>
                    <a:srgbClr val="073763"/>
                  </a:solidFill>
                  <a:latin typeface="Constantia"/>
                  <a:ea typeface="Constantia"/>
                  <a:cs typeface="Constantia"/>
                  <a:sym typeface="Constantia"/>
                </a:rPr>
                <a:t>Despidos c/antec. en ANDIME</a:t>
              </a:r>
              <a:endParaRPr b="1" i="0" sz="1000" u="none" cap="none" strike="noStrike">
                <a:solidFill>
                  <a:srgbClr val="073763"/>
                </a:solidFill>
                <a:latin typeface="Constantia"/>
                <a:ea typeface="Constantia"/>
                <a:cs typeface="Constantia"/>
                <a:sym typeface="Constantia"/>
              </a:endParaRPr>
            </a:p>
          </p:txBody>
        </p:sp>
      </p:grpSp>
      <p:grpSp>
        <p:nvGrpSpPr>
          <p:cNvPr id="144" name="Google Shape;144;p14"/>
          <p:cNvGrpSpPr/>
          <p:nvPr/>
        </p:nvGrpSpPr>
        <p:grpSpPr>
          <a:xfrm>
            <a:off x="249450" y="4249608"/>
            <a:ext cx="1893607" cy="689938"/>
            <a:chOff x="3816425" y="0"/>
            <a:chExt cx="1136903" cy="1306785"/>
          </a:xfrm>
        </p:grpSpPr>
        <p:sp>
          <p:nvSpPr>
            <p:cNvPr id="145" name="Google Shape;145;p14"/>
            <p:cNvSpPr/>
            <p:nvPr/>
          </p:nvSpPr>
          <p:spPr>
            <a:xfrm rot="5400000">
              <a:off x="3731484" y="84941"/>
              <a:ext cx="1306785" cy="1136903"/>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4"/>
            <p:cNvSpPr/>
            <p:nvPr/>
          </p:nvSpPr>
          <p:spPr>
            <a:xfrm>
              <a:off x="3993592" y="256361"/>
              <a:ext cx="782569" cy="846784"/>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es-CL" sz="1000" u="none" cap="none" strike="noStrike">
                  <a:solidFill>
                    <a:srgbClr val="073763"/>
                  </a:solidFill>
                  <a:latin typeface="Constantia"/>
                  <a:ea typeface="Constantia"/>
                  <a:cs typeface="Constantia"/>
                  <a:sym typeface="Constantia"/>
                </a:rPr>
                <a:t>Renuncias  e incentivo al retiro</a:t>
              </a:r>
              <a:endParaRPr b="1" i="0" sz="1000" u="none" cap="none" strike="noStrike">
                <a:solidFill>
                  <a:srgbClr val="073763"/>
                </a:solidFill>
                <a:latin typeface="Constantia"/>
                <a:ea typeface="Constantia"/>
                <a:cs typeface="Constantia"/>
                <a:sym typeface="Constantia"/>
              </a:endParaRPr>
            </a:p>
          </p:txBody>
        </p:sp>
      </p:grpSp>
      <p:sp>
        <p:nvSpPr>
          <p:cNvPr id="147" name="Google Shape;147;p14"/>
          <p:cNvSpPr/>
          <p:nvPr/>
        </p:nvSpPr>
        <p:spPr>
          <a:xfrm>
            <a:off x="7035116" y="69381"/>
            <a:ext cx="1362973" cy="599116"/>
          </a:xfrm>
          <a:prstGeom prst="hexagon">
            <a:avLst>
              <a:gd fmla="val 25000" name="adj"/>
              <a:gd fmla="val 115470" name="vf"/>
            </a:avLst>
          </a:prstGeom>
          <a:solidFill>
            <a:srgbClr val="FFFF00">
              <a:alpha val="89800"/>
            </a:srgbClr>
          </a:solidFill>
          <a:ln cap="flat" cmpd="sng" w="25400">
            <a:solidFill>
              <a:srgbClr val="788D3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s-CL" sz="800" u="none" cap="none" strike="noStrike">
                <a:solidFill>
                  <a:srgbClr val="0C5ADB"/>
                </a:solidFill>
                <a:latin typeface="Constantia"/>
                <a:ea typeface="Constantia"/>
                <a:cs typeface="Constantia"/>
                <a:sym typeface="Constantia"/>
              </a:rPr>
              <a:t>DESAFÍO: Estabilidad Laboral y Trabajo Decente</a:t>
            </a:r>
            <a:endParaRPr b="0" i="0" sz="800" u="none" cap="none" strike="noStrike">
              <a:solidFill>
                <a:srgbClr val="0C5ADB"/>
              </a:solidFill>
              <a:latin typeface="Arial"/>
              <a:ea typeface="Arial"/>
              <a:cs typeface="Arial"/>
              <a:sym typeface="Arial"/>
            </a:endParaRPr>
          </a:p>
        </p:txBody>
      </p:sp>
      <p:sp>
        <p:nvSpPr>
          <p:cNvPr id="148" name="Google Shape;148;p14"/>
          <p:cNvSpPr txBox="1"/>
          <p:nvPr/>
        </p:nvSpPr>
        <p:spPr>
          <a:xfrm>
            <a:off x="5719834" y="1109415"/>
            <a:ext cx="3316200" cy="363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s-CL" sz="900" u="none" cap="none" strike="noStrike">
                <a:solidFill>
                  <a:schemeClr val="lt1"/>
                </a:solidFill>
                <a:latin typeface="Arial"/>
                <a:ea typeface="Arial"/>
                <a:cs typeface="Arial"/>
                <a:sym typeface="Arial"/>
              </a:rPr>
              <a:t>El trabajador/a público como Sujeto de Derecho. Asesoría legal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Realización concurso de promoción.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Traspasos auxiliares administrativos.</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Brechas salariales.</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Propuestas modificación DFL</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s-CL" sz="900" u="none" cap="none" strike="noStrike">
                <a:solidFill>
                  <a:schemeClr val="lt1"/>
                </a:solidFill>
                <a:latin typeface="Arial"/>
                <a:ea typeface="Arial"/>
                <a:cs typeface="Arial"/>
                <a:sym typeface="Arial"/>
              </a:rPr>
              <a:t>Propuesta movilidad grados.</a:t>
            </a:r>
            <a:endParaRPr b="1"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9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s-CL" sz="900" u="none" cap="none" strike="noStrike">
                <a:solidFill>
                  <a:srgbClr val="F2F2F2"/>
                </a:solidFill>
                <a:latin typeface="Arial"/>
                <a:ea typeface="Arial"/>
                <a:cs typeface="Arial"/>
                <a:sym typeface="Arial"/>
              </a:rPr>
              <a:t>Se revierte la dotación del ministerio predominio de un mayor número de funcionarios a contrata 75% a contrata – 25 % a contrata. Precarizando el trabajo </a:t>
            </a:r>
            <a:r>
              <a:rPr lang="es-CL" sz="900">
                <a:solidFill>
                  <a:srgbClr val="F2F2F2"/>
                </a:solidFill>
              </a:rPr>
              <a:t>público</a:t>
            </a:r>
            <a:r>
              <a:rPr b="0" i="0" lang="es-CL" sz="900" u="none" cap="none" strike="noStrike">
                <a:solidFill>
                  <a:srgbClr val="F2F2F2"/>
                </a:solidFill>
                <a:latin typeface="Arial"/>
                <a:ea typeface="Arial"/>
                <a:cs typeface="Arial"/>
                <a:sym typeface="Arial"/>
              </a:rPr>
              <a:t> con contrataciones a honorarios  y </a:t>
            </a:r>
            <a:r>
              <a:rPr b="1" i="0" lang="es-CL" sz="900" u="none" cap="none" strike="noStrike">
                <a:solidFill>
                  <a:srgbClr val="F2F2F2"/>
                </a:solidFill>
                <a:latin typeface="Arial"/>
                <a:ea typeface="Arial"/>
                <a:cs typeface="Arial"/>
                <a:sym typeface="Arial"/>
              </a:rPr>
              <a:t>honorarios suma alzada.</a:t>
            </a:r>
            <a:endParaRPr b="1" i="0" sz="9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9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2.Tutela laboral – Confianza Legítima.: Tendencia disminuye a cero 2022-2021.</a:t>
            </a:r>
            <a:endParaRPr b="0" i="0" sz="9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Período 2023- 2024: La tendencia es a la baja.</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sng" cap="none" strike="noStrike">
                <a:solidFill>
                  <a:schemeClr val="lt1"/>
                </a:solidFill>
                <a:latin typeface="Arial"/>
                <a:ea typeface="Arial"/>
                <a:cs typeface="Arial"/>
                <a:sym typeface="Arial"/>
              </a:rPr>
              <a:t>Traspaso de honorarios a contrata, luego despidos sin indemnización.</a:t>
            </a:r>
            <a:endParaRPr b="0" i="0" sz="9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900" u="sng"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3. Reformular los Protocolos laborales del Mineduc. Ley Karim protocolo. Deja de tener vigencia protocolo Mails.</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900" u="none" cap="none" strike="noStrike">
              <a:solidFill>
                <a:schemeClr val="dk2"/>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5.Otros: propuestos por la Asamblea Nacional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s-CL" sz="900" u="none" cap="none" strike="noStrike">
                <a:solidFill>
                  <a:schemeClr val="lt1"/>
                </a:solidFill>
                <a:latin typeface="Arial"/>
                <a:ea typeface="Arial"/>
                <a:cs typeface="Arial"/>
                <a:sym typeface="Arial"/>
              </a:rPr>
              <a:t>y Asambleas territoriales</a:t>
            </a:r>
            <a:r>
              <a:rPr b="0" i="0" lang="es-CL"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149" name="Google Shape;149;p14"/>
          <p:cNvSpPr/>
          <p:nvPr/>
        </p:nvSpPr>
        <p:spPr>
          <a:xfrm>
            <a:off x="5250873" y="811631"/>
            <a:ext cx="349531" cy="4070784"/>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nstantia"/>
              <a:ea typeface="Constantia"/>
              <a:cs typeface="Constantia"/>
              <a:sym typeface="Constantia"/>
            </a:endParaRPr>
          </a:p>
        </p:txBody>
      </p:sp>
      <p:sp>
        <p:nvSpPr>
          <p:cNvPr id="150" name="Google Shape;150;p14"/>
          <p:cNvSpPr txBox="1"/>
          <p:nvPr/>
        </p:nvSpPr>
        <p:spPr>
          <a:xfrm>
            <a:off x="2842798" y="1261570"/>
            <a:ext cx="23493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C5ADB"/>
              </a:solidFill>
              <a:latin typeface="Constantia"/>
              <a:ea typeface="Constantia"/>
              <a:cs typeface="Constantia"/>
              <a:sym typeface="Constantia"/>
            </a:endParaRPr>
          </a:p>
          <a:p>
            <a:pPr indent="0" lvl="0" marL="0" marR="0" rtl="0" algn="ctr">
              <a:lnSpc>
                <a:spcPct val="100000"/>
              </a:lnSpc>
              <a:spcBef>
                <a:spcPts val="0"/>
              </a:spcBef>
              <a:spcAft>
                <a:spcPts val="0"/>
              </a:spcAft>
              <a:buClr>
                <a:srgbClr val="000000"/>
              </a:buClr>
              <a:buSzPts val="1400"/>
              <a:buFont typeface="Roboto"/>
              <a:buNone/>
            </a:pPr>
            <a:r>
              <a:rPr b="0" i="0" lang="es-CL" sz="900" u="none" cap="none" strike="noStrike">
                <a:solidFill>
                  <a:schemeClr val="lt1"/>
                </a:solidFill>
                <a:latin typeface="Arial"/>
                <a:ea typeface="Arial"/>
                <a:cs typeface="Arial"/>
                <a:sym typeface="Arial"/>
              </a:rPr>
              <a:t>:.</a:t>
            </a:r>
            <a:endParaRPr b="0" i="0" sz="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Roboto"/>
              <a:buNone/>
            </a:pPr>
            <a:r>
              <a:rPr b="0" i="0" lang="es-CL" sz="900" u="none" cap="none" strike="noStrike">
                <a:solidFill>
                  <a:schemeClr val="lt1"/>
                </a:solidFill>
                <a:latin typeface="Arial"/>
                <a:ea typeface="Arial"/>
                <a:cs typeface="Arial"/>
                <a:sym typeface="Arial"/>
              </a:rPr>
              <a:t>.</a:t>
            </a:r>
            <a:endParaRPr b="0" i="0" sz="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Roboto"/>
              <a:buNone/>
            </a:pPr>
            <a:r>
              <a:t/>
            </a:r>
            <a:endParaRPr b="0" i="0" sz="1400" u="none" cap="none" strike="noStrike">
              <a:solidFill>
                <a:schemeClr val="lt1"/>
              </a:solidFill>
              <a:latin typeface="Arial"/>
              <a:ea typeface="Arial"/>
              <a:cs typeface="Arial"/>
              <a:sym typeface="Arial"/>
            </a:endParaRPr>
          </a:p>
        </p:txBody>
      </p:sp>
      <p:graphicFrame>
        <p:nvGraphicFramePr>
          <p:cNvPr id="151" name="Google Shape;151;p14"/>
          <p:cNvGraphicFramePr/>
          <p:nvPr/>
        </p:nvGraphicFramePr>
        <p:xfrm>
          <a:off x="2938408" y="2520000"/>
          <a:ext cx="3000000" cy="3000000"/>
        </p:xfrm>
        <a:graphic>
          <a:graphicData uri="http://schemas.openxmlformats.org/drawingml/2006/table">
            <a:tbl>
              <a:tblPr bandRow="1" firstRow="1">
                <a:noFill/>
                <a:tableStyleId>{FD84A55F-FDD6-42F2-9CB0-779623C07B96}</a:tableStyleId>
              </a:tblPr>
              <a:tblGrid>
                <a:gridCol w="1018575"/>
                <a:gridCol w="1018575"/>
              </a:tblGrid>
              <a:tr h="154275">
                <a:tc>
                  <a:txBody>
                    <a:bodyPr/>
                    <a:lstStyle/>
                    <a:p>
                      <a:pPr indent="0" lvl="0" marL="0" marR="0" rtl="0" algn="l">
                        <a:lnSpc>
                          <a:spcPct val="100000"/>
                        </a:lnSpc>
                        <a:spcBef>
                          <a:spcPts val="0"/>
                        </a:spcBef>
                        <a:spcAft>
                          <a:spcPts val="0"/>
                        </a:spcAft>
                        <a:buNone/>
                      </a:pPr>
                      <a:r>
                        <a:rPr b="1" i="0" lang="es-CL" sz="900" u="none" cap="none" strike="noStrike">
                          <a:solidFill>
                            <a:schemeClr val="lt1"/>
                          </a:solidFill>
                          <a:latin typeface="Arial"/>
                          <a:ea typeface="Arial"/>
                          <a:cs typeface="Arial"/>
                          <a:sym typeface="Arial"/>
                        </a:rPr>
                        <a:t>Despidos 2023</a:t>
                      </a:r>
                      <a:endParaRPr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0" lang="es-CL" sz="900" u="none" cap="none" strike="noStrike">
                          <a:solidFill>
                            <a:schemeClr val="lt1"/>
                          </a:solidFill>
                          <a:latin typeface="Arial"/>
                          <a:ea typeface="Arial"/>
                          <a:cs typeface="Arial"/>
                          <a:sym typeface="Arial"/>
                        </a:rPr>
                        <a:t>Despidos 2024 </a:t>
                      </a:r>
                      <a:endParaRPr sz="900" u="none" cap="none" strike="noStrike"/>
                    </a:p>
                  </a:txBody>
                  <a:tcPr marT="45725" marB="45725" marR="91450" marL="91450"/>
                </a:tc>
              </a:tr>
              <a:tr h="477225">
                <a:tc>
                  <a:txBody>
                    <a:bodyPr/>
                    <a:lstStyle/>
                    <a:p>
                      <a:pPr indent="0" lvl="0" marL="0" marR="0" rtl="0" algn="l">
                        <a:lnSpc>
                          <a:spcPct val="100000"/>
                        </a:lnSpc>
                        <a:spcBef>
                          <a:spcPts val="0"/>
                        </a:spcBef>
                        <a:spcAft>
                          <a:spcPts val="0"/>
                        </a:spcAft>
                        <a:buNone/>
                      </a:pPr>
                      <a:r>
                        <a:rPr b="0" i="0" lang="es-CL" sz="800" u="none" cap="none" strike="noStrike">
                          <a:solidFill>
                            <a:schemeClr val="accent5"/>
                          </a:solidFill>
                          <a:latin typeface="Arial"/>
                          <a:ea typeface="Arial"/>
                          <a:cs typeface="Arial"/>
                          <a:sym typeface="Arial"/>
                        </a:rPr>
                        <a:t>14 cargos confianza informados</a:t>
                      </a:r>
                      <a:endParaRPr sz="800" u="none" cap="none" strike="noStrike">
                        <a:solidFill>
                          <a:schemeClr val="accent5"/>
                        </a:solidFill>
                      </a:endParaRPr>
                    </a:p>
                  </a:txBody>
                  <a:tcPr marT="45725" marB="45725" marR="91450" marL="91450"/>
                </a:tc>
                <a:tc>
                  <a:txBody>
                    <a:bodyPr/>
                    <a:lstStyle/>
                    <a:p>
                      <a:pPr indent="0" lvl="0" marL="0" marR="0" rtl="0" algn="l">
                        <a:lnSpc>
                          <a:spcPct val="100000"/>
                        </a:lnSpc>
                        <a:spcBef>
                          <a:spcPts val="0"/>
                        </a:spcBef>
                        <a:spcAft>
                          <a:spcPts val="0"/>
                        </a:spcAft>
                        <a:buNone/>
                      </a:pPr>
                      <a:r>
                        <a:rPr b="0" i="0" lang="es-CL" sz="800" u="none" cap="none" strike="noStrike">
                          <a:solidFill>
                            <a:schemeClr val="accent5"/>
                          </a:solidFill>
                          <a:latin typeface="Arial"/>
                          <a:ea typeface="Arial"/>
                          <a:cs typeface="Arial"/>
                          <a:sym typeface="Arial"/>
                        </a:rPr>
                        <a:t>3 de 7 iniciales no se prorrogan. </a:t>
                      </a:r>
                      <a:endParaRPr b="0" i="0" sz="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accent5"/>
                          </a:solidFill>
                          <a:latin typeface="Arial"/>
                          <a:ea typeface="Arial"/>
                          <a:cs typeface="Arial"/>
                          <a:sym typeface="Arial"/>
                        </a:rPr>
                        <a:t>1 com apelación CGR.</a:t>
                      </a:r>
                      <a:endParaRPr sz="800" u="none" cap="none" strike="noStrike">
                        <a:solidFill>
                          <a:schemeClr val="accent5"/>
                        </a:solidFill>
                      </a:endParaRPr>
                    </a:p>
                  </a:txBody>
                  <a:tcPr marT="45725" marB="45725" marR="91450" marL="91450"/>
                </a:tc>
              </a:tr>
            </a:tbl>
          </a:graphicData>
        </a:graphic>
      </p:graphicFrame>
      <p:graphicFrame>
        <p:nvGraphicFramePr>
          <p:cNvPr id="152" name="Google Shape;152;p14"/>
          <p:cNvGraphicFramePr/>
          <p:nvPr/>
        </p:nvGraphicFramePr>
        <p:xfrm>
          <a:off x="2925329" y="3765231"/>
          <a:ext cx="3000000" cy="3000000"/>
        </p:xfrm>
        <a:graphic>
          <a:graphicData uri="http://schemas.openxmlformats.org/drawingml/2006/table">
            <a:tbl>
              <a:tblPr bandRow="1" firstRow="1">
                <a:noFill/>
                <a:tableStyleId>{FD84A55F-FDD6-42F2-9CB0-779623C07B96}</a:tableStyleId>
              </a:tblPr>
              <a:tblGrid>
                <a:gridCol w="1046400"/>
                <a:gridCol w="984050"/>
              </a:tblGrid>
              <a:tr h="175750">
                <a:tc>
                  <a:txBody>
                    <a:bodyPr/>
                    <a:lstStyle/>
                    <a:p>
                      <a:pPr indent="0" lvl="0" marL="0" marR="0" rtl="0" algn="l">
                        <a:lnSpc>
                          <a:spcPct val="100000"/>
                        </a:lnSpc>
                        <a:spcBef>
                          <a:spcPts val="0"/>
                        </a:spcBef>
                        <a:spcAft>
                          <a:spcPts val="0"/>
                        </a:spcAft>
                        <a:buNone/>
                      </a:pPr>
                      <a:r>
                        <a:rPr lang="es-CL" sz="800" u="none" cap="none" strike="noStrike">
                          <a:latin typeface="Arial"/>
                          <a:ea typeface="Arial"/>
                          <a:cs typeface="Arial"/>
                          <a:sym typeface="Arial"/>
                        </a:rPr>
                        <a:t>Año</a:t>
                      </a:r>
                      <a:endParaRPr sz="8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latin typeface="Arial"/>
                          <a:ea typeface="Arial"/>
                          <a:cs typeface="Arial"/>
                          <a:sym typeface="Arial"/>
                        </a:rPr>
                        <a:t>N° Personas</a:t>
                      </a:r>
                      <a:endParaRPr sz="800" u="none" cap="none" strike="noStrike">
                        <a:latin typeface="Arial"/>
                        <a:ea typeface="Arial"/>
                        <a:cs typeface="Arial"/>
                        <a:sym typeface="Arial"/>
                      </a:endParaRPr>
                    </a:p>
                  </a:txBody>
                  <a:tcPr marT="45725" marB="45725" marR="91450" marL="91450"/>
                </a:tc>
              </a:tr>
              <a:tr h="175750">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2021</a:t>
                      </a:r>
                      <a:endParaRPr sz="800" u="none" cap="none" strike="noStrike">
                        <a:solidFill>
                          <a:schemeClr val="accent5"/>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78</a:t>
                      </a:r>
                      <a:endParaRPr sz="800" u="none" cap="none" strike="noStrike">
                        <a:solidFill>
                          <a:schemeClr val="accent5"/>
                        </a:solidFill>
                        <a:latin typeface="Arial"/>
                        <a:ea typeface="Arial"/>
                        <a:cs typeface="Arial"/>
                        <a:sym typeface="Arial"/>
                      </a:endParaRPr>
                    </a:p>
                  </a:txBody>
                  <a:tcPr marT="45725" marB="45725" marR="91450" marL="91450"/>
                </a:tc>
              </a:tr>
              <a:tr h="175750">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2022</a:t>
                      </a:r>
                      <a:endParaRPr sz="800" u="none" cap="none" strike="noStrike">
                        <a:solidFill>
                          <a:schemeClr val="accent5"/>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93</a:t>
                      </a:r>
                      <a:endParaRPr sz="800" u="none" cap="none" strike="noStrike">
                        <a:solidFill>
                          <a:schemeClr val="accent5"/>
                        </a:solidFill>
                        <a:latin typeface="Arial"/>
                        <a:ea typeface="Arial"/>
                        <a:cs typeface="Arial"/>
                        <a:sym typeface="Arial"/>
                      </a:endParaRPr>
                    </a:p>
                  </a:txBody>
                  <a:tcPr marT="45725" marB="45725" marR="91450" marL="91450"/>
                </a:tc>
              </a:tr>
              <a:tr h="175750">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2023</a:t>
                      </a:r>
                      <a:endParaRPr sz="800" u="none" cap="none" strike="noStrike">
                        <a:solidFill>
                          <a:schemeClr val="accent5"/>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53</a:t>
                      </a:r>
                      <a:endParaRPr sz="800" u="none" cap="none" strike="noStrike">
                        <a:solidFill>
                          <a:schemeClr val="accent5"/>
                        </a:solidFill>
                        <a:latin typeface="Arial"/>
                        <a:ea typeface="Arial"/>
                        <a:cs typeface="Arial"/>
                        <a:sym typeface="Arial"/>
                      </a:endParaRPr>
                    </a:p>
                  </a:txBody>
                  <a:tcPr marT="45725" marB="45725" marR="91450" marL="91450"/>
                </a:tc>
              </a:tr>
              <a:tr h="175750">
                <a:tc>
                  <a:txBody>
                    <a:bodyPr/>
                    <a:lstStyle/>
                    <a:p>
                      <a:pPr indent="0" lvl="0" marL="0" marR="0" rtl="0" algn="l">
                        <a:lnSpc>
                          <a:spcPct val="100000"/>
                        </a:lnSpc>
                        <a:spcBef>
                          <a:spcPts val="0"/>
                        </a:spcBef>
                        <a:spcAft>
                          <a:spcPts val="0"/>
                        </a:spcAft>
                        <a:buNone/>
                      </a:pPr>
                      <a:r>
                        <a:rPr lang="es-CL" sz="800" u="none" cap="none" strike="noStrike">
                          <a:solidFill>
                            <a:schemeClr val="accent5"/>
                          </a:solidFill>
                          <a:latin typeface="Arial"/>
                          <a:ea typeface="Arial"/>
                          <a:cs typeface="Arial"/>
                          <a:sym typeface="Arial"/>
                        </a:rPr>
                        <a:t>2024</a:t>
                      </a:r>
                      <a:endParaRPr sz="800" u="none" cap="none" strike="noStrike">
                        <a:solidFill>
                          <a:schemeClr val="accent5"/>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latin typeface="Arial"/>
                          <a:ea typeface="Arial"/>
                          <a:cs typeface="Arial"/>
                          <a:sym typeface="Arial"/>
                        </a:rPr>
                        <a:t>Monitoreo y seguimiento</a:t>
                      </a:r>
                      <a:endParaRPr sz="800" u="none" cap="none" strike="noStrike">
                        <a:latin typeface="Arial"/>
                        <a:ea typeface="Arial"/>
                        <a:cs typeface="Arial"/>
                        <a:sym typeface="Arial"/>
                      </a:endParaRPr>
                    </a:p>
                  </a:txBody>
                  <a:tcPr marT="45725" marB="45725" marR="91450" marL="91450"/>
                </a:tc>
              </a:tr>
            </a:tbl>
          </a:graphicData>
        </a:graphic>
      </p:graphicFrame>
      <p:sp>
        <p:nvSpPr>
          <p:cNvPr id="153" name="Google Shape;153;p14"/>
          <p:cNvSpPr/>
          <p:nvPr/>
        </p:nvSpPr>
        <p:spPr>
          <a:xfrm>
            <a:off x="2649338" y="973925"/>
            <a:ext cx="2582400" cy="1248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Roboto"/>
              <a:ea typeface="Roboto"/>
              <a:cs typeface="Roboto"/>
              <a:sym typeface="Roboto"/>
            </a:endParaRPr>
          </a:p>
        </p:txBody>
      </p:sp>
      <p:pic>
        <p:nvPicPr>
          <p:cNvPr id="154" name="Google Shape;154;p14"/>
          <p:cNvPicPr preferRelativeResize="0"/>
          <p:nvPr/>
        </p:nvPicPr>
        <p:blipFill rotWithShape="1">
          <a:blip r:embed="rId4">
            <a:alphaModFix/>
          </a:blip>
          <a:srcRect b="0" l="0" r="0" t="0"/>
          <a:stretch/>
        </p:blipFill>
        <p:spPr>
          <a:xfrm>
            <a:off x="2842800" y="1047750"/>
            <a:ext cx="2112975" cy="11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8" name="Shape 158"/>
        <p:cNvGrpSpPr/>
        <p:nvPr/>
      </p:nvGrpSpPr>
      <p:grpSpPr>
        <a:xfrm>
          <a:off x="0" y="0"/>
          <a:ext cx="0" cy="0"/>
          <a:chOff x="0" y="0"/>
          <a:chExt cx="0" cy="0"/>
        </a:xfrm>
      </p:grpSpPr>
      <p:pic>
        <p:nvPicPr>
          <p:cNvPr id="159" name="Google Shape;159;p15"/>
          <p:cNvPicPr preferRelativeResize="0"/>
          <p:nvPr/>
        </p:nvPicPr>
        <p:blipFill rotWithShape="1">
          <a:blip r:embed="rId3">
            <a:alphaModFix/>
          </a:blip>
          <a:srcRect b="0" l="0" r="0" t="0"/>
          <a:stretch/>
        </p:blipFill>
        <p:spPr>
          <a:xfrm>
            <a:off x="187038" y="138655"/>
            <a:ext cx="1655618" cy="623346"/>
          </a:xfrm>
          <a:prstGeom prst="rect">
            <a:avLst/>
          </a:prstGeom>
          <a:noFill/>
          <a:ln>
            <a:noFill/>
          </a:ln>
        </p:spPr>
      </p:pic>
      <p:sp>
        <p:nvSpPr>
          <p:cNvPr id="160" name="Google Shape;160;p15"/>
          <p:cNvSpPr txBox="1"/>
          <p:nvPr/>
        </p:nvSpPr>
        <p:spPr>
          <a:xfrm>
            <a:off x="2195480" y="195716"/>
            <a:ext cx="4572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000" u="none" cap="none" strike="noStrike">
                <a:solidFill>
                  <a:schemeClr val="lt1"/>
                </a:solidFill>
                <a:latin typeface="Arial"/>
                <a:ea typeface="Arial"/>
                <a:cs typeface="Arial"/>
                <a:sym typeface="Arial"/>
              </a:rPr>
              <a:t>HITOS RELEVANTES EN LA DEFENSA DE DERECHOS LABORALES </a:t>
            </a:r>
            <a:endParaRPr b="0" i="0" sz="1000" u="none" cap="none" strike="noStrike">
              <a:solidFill>
                <a:srgbClr val="000000"/>
              </a:solidFill>
              <a:latin typeface="Arial"/>
              <a:ea typeface="Arial"/>
              <a:cs typeface="Arial"/>
              <a:sym typeface="Arial"/>
            </a:endParaRPr>
          </a:p>
        </p:txBody>
      </p:sp>
      <p:grpSp>
        <p:nvGrpSpPr>
          <p:cNvPr id="161" name="Google Shape;161;p15"/>
          <p:cNvGrpSpPr/>
          <p:nvPr/>
        </p:nvGrpSpPr>
        <p:grpSpPr>
          <a:xfrm>
            <a:off x="465332" y="929126"/>
            <a:ext cx="1212271" cy="371995"/>
            <a:chOff x="3960438" y="1124744"/>
            <a:chExt cx="1651443" cy="1306785"/>
          </a:xfrm>
        </p:grpSpPr>
        <p:sp>
          <p:nvSpPr>
            <p:cNvPr id="162" name="Google Shape;162;p15"/>
            <p:cNvSpPr/>
            <p:nvPr/>
          </p:nvSpPr>
          <p:spPr>
            <a:xfrm rot="5400000">
              <a:off x="4132767" y="952415"/>
              <a:ext cx="1306785" cy="1651443"/>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5"/>
            <p:cNvSpPr/>
            <p:nvPr/>
          </p:nvSpPr>
          <p:spPr>
            <a:xfrm>
              <a:off x="4235678" y="1342542"/>
              <a:ext cx="1100962" cy="8711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62328"/>
                  </a:solidFill>
                  <a:latin typeface="Constantia"/>
                  <a:ea typeface="Constantia"/>
                  <a:cs typeface="Constantia"/>
                  <a:sym typeface="Constantia"/>
                </a:rPr>
                <a:t>CDC-PMG</a:t>
              </a:r>
              <a:endParaRPr b="1" i="0" sz="1200" u="none" cap="none" strike="noStrike">
                <a:solidFill>
                  <a:srgbClr val="062328"/>
                </a:solidFill>
                <a:latin typeface="Constantia"/>
                <a:ea typeface="Constantia"/>
                <a:cs typeface="Constantia"/>
                <a:sym typeface="Constantia"/>
              </a:endParaRPr>
            </a:p>
          </p:txBody>
        </p:sp>
      </p:grpSp>
      <p:sp>
        <p:nvSpPr>
          <p:cNvPr id="164" name="Google Shape;164;p15"/>
          <p:cNvSpPr/>
          <p:nvPr/>
        </p:nvSpPr>
        <p:spPr>
          <a:xfrm>
            <a:off x="157775" y="1408725"/>
            <a:ext cx="2071200" cy="1028700"/>
          </a:xfrm>
          <a:prstGeom prst="rect">
            <a:avLst/>
          </a:prstGeom>
          <a:solidFill>
            <a:srgbClr val="FFFF00">
              <a:alpha val="8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L" sz="900" u="none" cap="none" strike="noStrike">
                <a:solidFill>
                  <a:srgbClr val="0A5190"/>
                </a:solidFill>
                <a:latin typeface="Constantia"/>
                <a:ea typeface="Constantia"/>
                <a:cs typeface="Constantia"/>
                <a:sym typeface="Constantia"/>
              </a:rPr>
              <a:t>Logro de cada uno/a de los trabajadores/as del MINEDUC. Participación e incidencia en los avances y logros del gremio.</a:t>
            </a:r>
            <a:endParaRPr b="0" i="0" sz="900" u="none" cap="none" strike="noStrike">
              <a:solidFill>
                <a:srgbClr val="0A51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L" sz="900" u="none" cap="none" strike="noStrike">
                <a:solidFill>
                  <a:srgbClr val="0A5190"/>
                </a:solidFill>
                <a:latin typeface="Constantia"/>
                <a:ea typeface="Constantia"/>
                <a:cs typeface="Constantia"/>
                <a:sym typeface="Constantia"/>
              </a:rPr>
              <a:t> Reuniones  periódicas con equipo CDC-PMG y ANDIME.</a:t>
            </a:r>
            <a:endParaRPr b="0" i="0" sz="900" u="none" cap="none" strike="noStrike">
              <a:solidFill>
                <a:srgbClr val="0A5190"/>
              </a:solidFill>
              <a:latin typeface="Constantia"/>
              <a:ea typeface="Constantia"/>
              <a:cs typeface="Constantia"/>
              <a:sym typeface="Constantia"/>
            </a:endParaRPr>
          </a:p>
        </p:txBody>
      </p:sp>
      <p:grpSp>
        <p:nvGrpSpPr>
          <p:cNvPr id="165" name="Google Shape;165;p15"/>
          <p:cNvGrpSpPr/>
          <p:nvPr/>
        </p:nvGrpSpPr>
        <p:grpSpPr>
          <a:xfrm>
            <a:off x="556769" y="3380567"/>
            <a:ext cx="1273218" cy="446398"/>
            <a:chOff x="2706558" y="3330207"/>
            <a:chExt cx="1136903" cy="1306785"/>
          </a:xfrm>
        </p:grpSpPr>
        <p:sp>
          <p:nvSpPr>
            <p:cNvPr id="166" name="Google Shape;166;p15"/>
            <p:cNvSpPr/>
            <p:nvPr/>
          </p:nvSpPr>
          <p:spPr>
            <a:xfrm rot="5400000">
              <a:off x="2621617" y="3415148"/>
              <a:ext cx="1306785" cy="1136903"/>
            </a:xfrm>
            <a:prstGeom prst="hexagon">
              <a:avLst>
                <a:gd fmla="val 25000" name="adj"/>
                <a:gd fmla="val 115470" name="vf"/>
              </a:avLst>
            </a:prstGeom>
            <a:solidFill>
              <a:schemeClr val="lt1"/>
            </a:solidFill>
            <a:ln cap="flat" cmpd="sng" w="25400">
              <a:solidFill>
                <a:srgbClr val="0056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5"/>
            <p:cNvSpPr/>
            <p:nvPr/>
          </p:nvSpPr>
          <p:spPr>
            <a:xfrm>
              <a:off x="2883725" y="3839287"/>
              <a:ext cx="782569" cy="59406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1200" u="none" cap="none" strike="noStrike">
                  <a:solidFill>
                    <a:srgbClr val="062328"/>
                  </a:solidFill>
                  <a:latin typeface="Constantia"/>
                  <a:ea typeface="Constantia"/>
                  <a:cs typeface="Constantia"/>
                  <a:sym typeface="Constantia"/>
                </a:rPr>
                <a:t>MBPL</a:t>
              </a:r>
              <a:endParaRPr b="1" i="0" sz="1200" u="none" cap="none" strike="noStrike">
                <a:solidFill>
                  <a:srgbClr val="062328"/>
                </a:solidFill>
                <a:latin typeface="Constantia"/>
                <a:ea typeface="Constantia"/>
                <a:cs typeface="Constantia"/>
                <a:sym typeface="Constantia"/>
              </a:endParaRPr>
            </a:p>
          </p:txBody>
        </p:sp>
      </p:grpSp>
      <p:sp>
        <p:nvSpPr>
          <p:cNvPr id="168" name="Google Shape;168;p15"/>
          <p:cNvSpPr/>
          <p:nvPr/>
        </p:nvSpPr>
        <p:spPr>
          <a:xfrm>
            <a:off x="69950" y="3964201"/>
            <a:ext cx="2470800" cy="1098300"/>
          </a:xfrm>
          <a:prstGeom prst="rect">
            <a:avLst/>
          </a:prstGeom>
          <a:solidFill>
            <a:srgbClr val="FFFF00">
              <a:alpha val="8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CL" sz="900" u="none" cap="none" strike="noStrike">
                <a:solidFill>
                  <a:schemeClr val="dk2"/>
                </a:solidFill>
                <a:latin typeface="Constantia"/>
                <a:ea typeface="Constantia"/>
                <a:cs typeface="Constantia"/>
                <a:sym typeface="Constantia"/>
              </a:rPr>
              <a:t>Una herramienta de participación, bipartita y paritaria, para el resguardo y defensa de la función y derechos de los trabajadores públicos del MINEDUC.</a:t>
            </a:r>
            <a:endParaRPr b="0" i="0" sz="9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L" sz="900" u="none" cap="none" strike="noStrike">
                <a:solidFill>
                  <a:schemeClr val="dk2"/>
                </a:solidFill>
                <a:latin typeface="Constantia"/>
                <a:ea typeface="Constantia"/>
                <a:cs typeface="Constantia"/>
                <a:sym typeface="Constantia"/>
              </a:rPr>
              <a:t>Cada reunión fue informada a los socios y socias en Comunicados.</a:t>
            </a:r>
            <a:endParaRPr b="0" i="0" sz="900" u="none" cap="none" strike="noStrike">
              <a:solidFill>
                <a:schemeClr val="dk2"/>
              </a:solidFill>
              <a:latin typeface="Constantia"/>
              <a:ea typeface="Constantia"/>
              <a:cs typeface="Constantia"/>
              <a:sym typeface="Constantia"/>
            </a:endParaRPr>
          </a:p>
        </p:txBody>
      </p:sp>
      <p:pic>
        <p:nvPicPr>
          <p:cNvPr id="169" name="Google Shape;169;p15"/>
          <p:cNvPicPr preferRelativeResize="0"/>
          <p:nvPr/>
        </p:nvPicPr>
        <p:blipFill rotWithShape="1">
          <a:blip r:embed="rId4">
            <a:alphaModFix/>
          </a:blip>
          <a:srcRect b="0" l="0" r="0" t="0"/>
          <a:stretch/>
        </p:blipFill>
        <p:spPr>
          <a:xfrm>
            <a:off x="2727684" y="522728"/>
            <a:ext cx="2128334" cy="1098252"/>
          </a:xfrm>
          <a:prstGeom prst="rect">
            <a:avLst/>
          </a:prstGeom>
          <a:noFill/>
          <a:ln>
            <a:noFill/>
          </a:ln>
        </p:spPr>
      </p:pic>
      <p:sp>
        <p:nvSpPr>
          <p:cNvPr id="170" name="Google Shape;170;p15"/>
          <p:cNvSpPr/>
          <p:nvPr/>
        </p:nvSpPr>
        <p:spPr>
          <a:xfrm>
            <a:off x="5768392" y="651567"/>
            <a:ext cx="349531" cy="4246374"/>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grpSp>
        <p:nvGrpSpPr>
          <p:cNvPr id="171" name="Google Shape;171;p15"/>
          <p:cNvGrpSpPr/>
          <p:nvPr/>
        </p:nvGrpSpPr>
        <p:grpSpPr>
          <a:xfrm>
            <a:off x="6714639" y="121457"/>
            <a:ext cx="1417980" cy="640544"/>
            <a:chOff x="2769650" y="3124422"/>
            <a:chExt cx="963091" cy="1204964"/>
          </a:xfrm>
        </p:grpSpPr>
        <p:sp>
          <p:nvSpPr>
            <p:cNvPr id="172" name="Google Shape;172;p15"/>
            <p:cNvSpPr/>
            <p:nvPr/>
          </p:nvSpPr>
          <p:spPr>
            <a:xfrm rot="5400000">
              <a:off x="2648713" y="3245358"/>
              <a:ext cx="1204964" cy="963091"/>
            </a:xfrm>
            <a:prstGeom prst="hexagon">
              <a:avLst>
                <a:gd fmla="val 25000" name="adj"/>
                <a:gd fmla="val 115470" name="vf"/>
              </a:avLst>
            </a:prstGeom>
            <a:solidFill>
              <a:srgbClr val="FFFF00"/>
            </a:solidFill>
            <a:ln cap="flat" cmpd="sng" w="25400">
              <a:solidFill>
                <a:srgbClr val="5A93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5"/>
            <p:cNvSpPr/>
            <p:nvPr/>
          </p:nvSpPr>
          <p:spPr>
            <a:xfrm>
              <a:off x="2871578" y="3401971"/>
              <a:ext cx="751194" cy="676692"/>
            </a:xfrm>
            <a:prstGeom prst="rect">
              <a:avLst/>
            </a:prstGeom>
            <a:solidFill>
              <a:srgbClr val="FFFF00"/>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800" u="none" cap="none" strike="noStrike">
                  <a:solidFill>
                    <a:srgbClr val="0C5ADB"/>
                  </a:solidFill>
                  <a:latin typeface="Arial"/>
                  <a:ea typeface="Arial"/>
                  <a:cs typeface="Arial"/>
                  <a:sym typeface="Arial"/>
                </a:rPr>
                <a:t>DESAFÍO </a:t>
              </a:r>
              <a:endParaRPr b="1" i="0" sz="800" u="none" cap="none" strike="noStrike">
                <a:solidFill>
                  <a:srgbClr val="0C5ADB"/>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1" i="0" lang="es-CL" sz="800" u="none" cap="none" strike="noStrike">
                  <a:solidFill>
                    <a:srgbClr val="0C5ADB"/>
                  </a:solidFill>
                  <a:latin typeface="Arial"/>
                  <a:ea typeface="Arial"/>
                  <a:cs typeface="Arial"/>
                  <a:sym typeface="Arial"/>
                </a:rPr>
                <a:t>Nuevo trato laboral y participación  vinculante</a:t>
              </a:r>
              <a:endParaRPr b="1" i="0" sz="800" u="none" cap="none" strike="noStrike">
                <a:solidFill>
                  <a:srgbClr val="0C5ADB"/>
                </a:solidFill>
                <a:latin typeface="Arial"/>
                <a:ea typeface="Arial"/>
                <a:cs typeface="Arial"/>
                <a:sym typeface="Arial"/>
              </a:endParaRPr>
            </a:p>
          </p:txBody>
        </p:sp>
      </p:grpSp>
      <p:sp>
        <p:nvSpPr>
          <p:cNvPr id="174" name="Google Shape;174;p15"/>
          <p:cNvSpPr txBox="1"/>
          <p:nvPr/>
        </p:nvSpPr>
        <p:spPr>
          <a:xfrm>
            <a:off x="6174445" y="814366"/>
            <a:ext cx="2410418"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1.Seguimiento Andime a casos maltrato y acoso laboral. Cambios de jefaturas.</a:t>
            </a:r>
            <a:endParaRPr b="0" i="0" sz="800" u="none" cap="none" strike="noStrike">
              <a:solidFill>
                <a:schemeClr val="lt1"/>
              </a:solidFill>
              <a:latin typeface="Arial"/>
              <a:ea typeface="Arial"/>
              <a:cs typeface="Arial"/>
              <a:sym typeface="Arial"/>
            </a:endParaRPr>
          </a:p>
          <a:p>
            <a:pPr indent="-228600" lvl="0" marL="342900" marR="0" rtl="0" algn="l">
              <a:lnSpc>
                <a:spcPct val="100000"/>
              </a:lnSpc>
              <a:spcBef>
                <a:spcPts val="0"/>
              </a:spcBef>
              <a:spcAft>
                <a:spcPts val="0"/>
              </a:spcAft>
              <a:buClr>
                <a:schemeClr val="lt1"/>
              </a:buClr>
              <a:buSzPts val="1800"/>
              <a:buFont typeface="Constantia"/>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2.Continuar con la participación vinculante en mesa CDC-PMG.  Se realizan observaciones a indicadores.</a:t>
            </a:r>
            <a:endParaRPr b="0" i="1" sz="8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Reuniones de MBPL sistemáticas, a nivel nacional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3.Reuniones de MBPL no sistemáticas en regiones, lo que dificulta procesos</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Tarapacá, Coquimbo entre otras.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4.Fortalecimiento del diálogo con autoridades. Y jefaturas.</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se ha fortalecido diálogo salvo regiones criticas.</a:t>
            </a:r>
            <a:endParaRPr b="0" i="0" sz="800" u="none" cap="none" strike="noStrike">
              <a:solidFill>
                <a:schemeClr val="lt1"/>
              </a:solidFill>
              <a:latin typeface="Arial"/>
              <a:ea typeface="Arial"/>
              <a:cs typeface="Arial"/>
              <a:sym typeface="Arial"/>
            </a:endParaRPr>
          </a:p>
          <a:p>
            <a:pPr indent="-228600" lvl="0" marL="342900" marR="0" rtl="0" algn="l">
              <a:lnSpc>
                <a:spcPct val="100000"/>
              </a:lnSpc>
              <a:spcBef>
                <a:spcPts val="0"/>
              </a:spcBef>
              <a:spcAft>
                <a:spcPts val="0"/>
              </a:spcAft>
              <a:buClr>
                <a:schemeClr val="lt1"/>
              </a:buClr>
              <a:buSzPts val="1800"/>
              <a:buFont typeface="Constantia"/>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s-CL" sz="800" u="none" cap="none" strike="noStrike">
                <a:solidFill>
                  <a:schemeClr val="lt1"/>
                </a:solidFill>
                <a:latin typeface="Arial"/>
                <a:ea typeface="Arial"/>
                <a:cs typeface="Arial"/>
                <a:sym typeface="Arial"/>
              </a:rPr>
              <a:t>5.</a:t>
            </a:r>
            <a:r>
              <a:rPr b="1" i="0" lang="es-CL" sz="800" u="none" cap="none" strike="noStrike">
                <a:solidFill>
                  <a:schemeClr val="lt1"/>
                </a:solidFill>
                <a:latin typeface="Arial"/>
                <a:ea typeface="Arial"/>
                <a:cs typeface="Arial"/>
                <a:sym typeface="Arial"/>
              </a:rPr>
              <a:t>Traslados:</a:t>
            </a:r>
            <a:r>
              <a:rPr b="0" i="0" lang="es-CL" sz="800" u="none" cap="none" strike="noStrike">
                <a:solidFill>
                  <a:schemeClr val="lt1"/>
                </a:solidFill>
                <a:latin typeface="Arial"/>
                <a:ea typeface="Arial"/>
                <a:cs typeface="Arial"/>
                <a:sym typeface="Arial"/>
              </a:rPr>
              <a:t> Instalación Ficha de Movimiento de personal. Solo casos críticos por problemas de dotación.</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s-CL" sz="800" u="none" cap="none" strike="noStrike">
                <a:solidFill>
                  <a:schemeClr val="lt1"/>
                </a:solidFill>
                <a:latin typeface="Arial"/>
                <a:ea typeface="Arial"/>
                <a:cs typeface="Arial"/>
                <a:sym typeface="Arial"/>
              </a:rPr>
              <a:t>6.Sumarios.</a:t>
            </a:r>
            <a:endParaRPr b="1" i="0" sz="800" u="none" cap="none" strike="noStrike">
              <a:solidFill>
                <a:schemeClr val="lt1"/>
              </a:solidFill>
              <a:latin typeface="Arial"/>
              <a:ea typeface="Arial"/>
              <a:cs typeface="Arial"/>
              <a:sym typeface="Arial"/>
            </a:endParaRPr>
          </a:p>
        </p:txBody>
      </p:sp>
      <p:pic>
        <p:nvPicPr>
          <p:cNvPr id="175" name="Google Shape;175;p15"/>
          <p:cNvPicPr preferRelativeResize="0"/>
          <p:nvPr/>
        </p:nvPicPr>
        <p:blipFill rotWithShape="1">
          <a:blip r:embed="rId5">
            <a:alphaModFix/>
          </a:blip>
          <a:srcRect b="0" l="0" r="0" t="0"/>
          <a:stretch/>
        </p:blipFill>
        <p:spPr>
          <a:xfrm>
            <a:off x="3024064" y="3882713"/>
            <a:ext cx="2559860" cy="1028687"/>
          </a:xfrm>
          <a:prstGeom prst="rect">
            <a:avLst/>
          </a:prstGeom>
          <a:noFill/>
          <a:ln>
            <a:noFill/>
          </a:ln>
        </p:spPr>
      </p:pic>
      <p:sp>
        <p:nvSpPr>
          <p:cNvPr id="176" name="Google Shape;176;p15"/>
          <p:cNvSpPr txBox="1"/>
          <p:nvPr/>
        </p:nvSpPr>
        <p:spPr>
          <a:xfrm>
            <a:off x="3947329" y="3496055"/>
            <a:ext cx="57487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800" u="none" cap="none" strike="noStrike">
                <a:solidFill>
                  <a:schemeClr val="lt1"/>
                </a:solidFill>
                <a:latin typeface="Arial"/>
                <a:ea typeface="Arial"/>
                <a:cs typeface="Arial"/>
                <a:sym typeface="Arial"/>
              </a:rPr>
              <a:t>MBPL</a:t>
            </a:r>
            <a:endParaRPr b="0" i="0" sz="800" u="none" cap="none" strike="noStrike">
              <a:solidFill>
                <a:srgbClr val="000000"/>
              </a:solidFill>
              <a:latin typeface="Arial"/>
              <a:ea typeface="Arial"/>
              <a:cs typeface="Arial"/>
              <a:sym typeface="Arial"/>
            </a:endParaRPr>
          </a:p>
        </p:txBody>
      </p:sp>
      <p:graphicFrame>
        <p:nvGraphicFramePr>
          <p:cNvPr id="177" name="Google Shape;177;p15"/>
          <p:cNvGraphicFramePr/>
          <p:nvPr/>
        </p:nvGraphicFramePr>
        <p:xfrm>
          <a:off x="2807480" y="2041714"/>
          <a:ext cx="3000000" cy="3000000"/>
        </p:xfrm>
        <a:graphic>
          <a:graphicData uri="http://schemas.openxmlformats.org/drawingml/2006/table">
            <a:tbl>
              <a:tblPr bandRow="1" firstRow="1">
                <a:noFill/>
                <a:tableStyleId>{FD84A55F-FDD6-42F2-9CB0-779623C07B96}</a:tableStyleId>
              </a:tblPr>
              <a:tblGrid>
                <a:gridCol w="1452200"/>
                <a:gridCol w="1452200"/>
              </a:tblGrid>
              <a:tr h="195325">
                <a:tc>
                  <a:txBody>
                    <a:bodyPr/>
                    <a:lstStyle/>
                    <a:p>
                      <a:pPr indent="0" lvl="0" marL="0" marR="0" rtl="0" algn="l">
                        <a:lnSpc>
                          <a:spcPct val="100000"/>
                        </a:lnSpc>
                        <a:spcBef>
                          <a:spcPts val="0"/>
                        </a:spcBef>
                        <a:spcAft>
                          <a:spcPts val="0"/>
                        </a:spcAft>
                        <a:buNone/>
                      </a:pPr>
                      <a:r>
                        <a:rPr lang="es-CL" sz="900" u="none" cap="none" strike="noStrike">
                          <a:solidFill>
                            <a:schemeClr val="lt1"/>
                          </a:solidFill>
                          <a:latin typeface="Arial"/>
                          <a:ea typeface="Arial"/>
                          <a:cs typeface="Arial"/>
                          <a:sym typeface="Arial"/>
                        </a:rPr>
                        <a:t>Dependencia/ año 2023</a:t>
                      </a:r>
                      <a:endParaRPr sz="900" u="none" cap="none" strike="noStrike">
                        <a:solidFill>
                          <a:schemeClr val="lt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lang="es-CL" sz="900" u="none" cap="none" strike="noStrike">
                          <a:solidFill>
                            <a:schemeClr val="lt1"/>
                          </a:solidFill>
                          <a:latin typeface="Arial"/>
                          <a:ea typeface="Arial"/>
                          <a:cs typeface="Arial"/>
                          <a:sym typeface="Arial"/>
                        </a:rPr>
                        <a:t>% Logro</a:t>
                      </a:r>
                      <a:endParaRPr sz="900" u="none" cap="none" strike="noStrike">
                        <a:solidFill>
                          <a:schemeClr val="lt1"/>
                        </a:solidFill>
                        <a:latin typeface="Arial"/>
                        <a:ea typeface="Arial"/>
                        <a:cs typeface="Arial"/>
                        <a:sym typeface="Arial"/>
                      </a:endParaRPr>
                    </a:p>
                  </a:txBody>
                  <a:tcPr marT="45725" marB="45725" marR="91450" marL="91450"/>
                </a:tc>
              </a:tr>
              <a:tr h="182300">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Subsecretaria </a:t>
                      </a:r>
                      <a:r>
                        <a:rPr lang="es-CL" sz="800">
                          <a:solidFill>
                            <a:srgbClr val="0070C0"/>
                          </a:solidFill>
                          <a:latin typeface="Calibri"/>
                          <a:ea typeface="Calibri"/>
                          <a:cs typeface="Calibri"/>
                          <a:sym typeface="Calibri"/>
                        </a:rPr>
                        <a:t>Educación</a:t>
                      </a:r>
                      <a:endParaRPr sz="800" u="none" cap="none" strike="noStrike">
                        <a:solidFill>
                          <a:srgbClr val="0070C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100</a:t>
                      </a:r>
                      <a:endParaRPr sz="800" u="none" cap="none" strike="noStrike">
                        <a:solidFill>
                          <a:srgbClr val="0070C0"/>
                        </a:solidFill>
                        <a:latin typeface="Calibri"/>
                        <a:ea typeface="Calibri"/>
                        <a:cs typeface="Calibri"/>
                        <a:sym typeface="Calibri"/>
                      </a:endParaRPr>
                    </a:p>
                  </a:txBody>
                  <a:tcPr marT="45725" marB="45725" marR="91450" marL="91450"/>
                </a:tc>
              </a:tr>
              <a:tr h="182300">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Subsecretaria Educ. Parvularia</a:t>
                      </a:r>
                      <a:endParaRPr sz="800" u="none" cap="none" strike="noStrike">
                        <a:solidFill>
                          <a:srgbClr val="0070C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100</a:t>
                      </a:r>
                      <a:endParaRPr sz="800" u="none" cap="none" strike="noStrike">
                        <a:solidFill>
                          <a:srgbClr val="0070C0"/>
                        </a:solidFill>
                        <a:latin typeface="Calibri"/>
                        <a:ea typeface="Calibri"/>
                        <a:cs typeface="Calibri"/>
                        <a:sym typeface="Calibri"/>
                      </a:endParaRPr>
                    </a:p>
                  </a:txBody>
                  <a:tcPr marT="45725" marB="45725" marR="91450" marL="91450"/>
                </a:tc>
              </a:tr>
              <a:tr h="182300">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Subsecretaria Educ. Superior</a:t>
                      </a:r>
                      <a:endParaRPr sz="800" u="none" cap="none" strike="noStrike">
                        <a:solidFill>
                          <a:srgbClr val="0070C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98.50</a:t>
                      </a:r>
                      <a:endParaRPr sz="800" u="none" cap="none" strike="noStrike">
                        <a:solidFill>
                          <a:srgbClr val="0070C0"/>
                        </a:solidFill>
                        <a:latin typeface="Calibri"/>
                        <a:ea typeface="Calibri"/>
                        <a:cs typeface="Calibri"/>
                        <a:sym typeface="Calibri"/>
                      </a:endParaRPr>
                    </a:p>
                  </a:txBody>
                  <a:tcPr marT="45725" marB="45725" marR="91450" marL="91450"/>
                </a:tc>
              </a:tr>
              <a:tr h="286475">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Dirección Educ. Pública</a:t>
                      </a:r>
                      <a:endParaRPr sz="800" u="none" cap="none" strike="noStrike">
                        <a:solidFill>
                          <a:srgbClr val="0070C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es-CL" sz="800" u="none" cap="none" strike="noStrike">
                          <a:solidFill>
                            <a:srgbClr val="0070C0"/>
                          </a:solidFill>
                          <a:latin typeface="Calibri"/>
                          <a:ea typeface="Calibri"/>
                          <a:cs typeface="Calibri"/>
                          <a:sym typeface="Calibri"/>
                        </a:rPr>
                        <a:t>85.45( se reduce de un 7,6 a un 3,8%)</a:t>
                      </a:r>
                      <a:endParaRPr sz="800" u="none" cap="none" strike="noStrike">
                        <a:solidFill>
                          <a:srgbClr val="0070C0"/>
                        </a:solidFill>
                        <a:latin typeface="Calibri"/>
                        <a:ea typeface="Calibri"/>
                        <a:cs typeface="Calibri"/>
                        <a:sym typeface="Calibri"/>
                      </a:endParaRPr>
                    </a:p>
                  </a:txBody>
                  <a:tcPr marT="45725" marB="45725" marR="91450" marL="91450"/>
                </a:tc>
              </a:tr>
            </a:tbl>
          </a:graphicData>
        </a:graphic>
      </p:graphicFrame>
      <p:sp>
        <p:nvSpPr>
          <p:cNvPr id="178" name="Google Shape;178;p15"/>
          <p:cNvSpPr txBox="1"/>
          <p:nvPr/>
        </p:nvSpPr>
        <p:spPr>
          <a:xfrm>
            <a:off x="3782329" y="1709348"/>
            <a:ext cx="90487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800" u="none" cap="none" strike="noStrike">
                <a:solidFill>
                  <a:schemeClr val="lt1"/>
                </a:solidFill>
                <a:latin typeface="Arial"/>
                <a:ea typeface="Arial"/>
                <a:cs typeface="Arial"/>
                <a:sym typeface="Arial"/>
              </a:rPr>
              <a:t>CDC-PMG</a:t>
            </a:r>
            <a:endParaRPr b="0" i="0" sz="800" u="none" cap="none" strike="noStrike">
              <a:solidFill>
                <a:srgbClr val="000000"/>
              </a:solidFill>
              <a:latin typeface="Arial"/>
              <a:ea typeface="Arial"/>
              <a:cs typeface="Arial"/>
              <a:sym typeface="Arial"/>
            </a:endParaRPr>
          </a:p>
        </p:txBody>
      </p:sp>
      <p:pic>
        <p:nvPicPr>
          <p:cNvPr id="179" name="Google Shape;179;p15"/>
          <p:cNvPicPr preferRelativeResize="0"/>
          <p:nvPr/>
        </p:nvPicPr>
        <p:blipFill rotWithShape="1">
          <a:blip r:embed="rId6">
            <a:alphaModFix/>
          </a:blip>
          <a:srcRect b="0" l="0" r="0" t="0"/>
          <a:stretch/>
        </p:blipFill>
        <p:spPr>
          <a:xfrm>
            <a:off x="6289315" y="3368942"/>
            <a:ext cx="2423492" cy="638264"/>
          </a:xfrm>
          <a:prstGeom prst="rect">
            <a:avLst/>
          </a:prstGeom>
          <a:noFill/>
          <a:ln>
            <a:noFill/>
          </a:ln>
        </p:spPr>
      </p:pic>
      <p:pic>
        <p:nvPicPr>
          <p:cNvPr id="180" name="Google Shape;180;p15"/>
          <p:cNvPicPr preferRelativeResize="0"/>
          <p:nvPr/>
        </p:nvPicPr>
        <p:blipFill rotWithShape="1">
          <a:blip r:embed="rId7">
            <a:alphaModFix/>
          </a:blip>
          <a:srcRect b="0" l="0" r="0" t="0"/>
          <a:stretch/>
        </p:blipFill>
        <p:spPr>
          <a:xfrm>
            <a:off x="6302390" y="4084563"/>
            <a:ext cx="2410417" cy="7091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84" name="Shape 184"/>
        <p:cNvGrpSpPr/>
        <p:nvPr/>
      </p:nvGrpSpPr>
      <p:grpSpPr>
        <a:xfrm>
          <a:off x="0" y="0"/>
          <a:ext cx="0" cy="0"/>
          <a:chOff x="0" y="0"/>
          <a:chExt cx="0" cy="0"/>
        </a:xfrm>
      </p:grpSpPr>
      <p:pic>
        <p:nvPicPr>
          <p:cNvPr id="185" name="Google Shape;185;p16"/>
          <p:cNvPicPr preferRelativeResize="0"/>
          <p:nvPr/>
        </p:nvPicPr>
        <p:blipFill rotWithShape="1">
          <a:blip r:embed="rId3">
            <a:alphaModFix/>
          </a:blip>
          <a:srcRect b="0" l="0" r="0" t="0"/>
          <a:stretch/>
        </p:blipFill>
        <p:spPr>
          <a:xfrm>
            <a:off x="404380" y="-98444"/>
            <a:ext cx="1780309" cy="997417"/>
          </a:xfrm>
          <a:prstGeom prst="rect">
            <a:avLst/>
          </a:prstGeom>
          <a:noFill/>
          <a:ln>
            <a:noFill/>
          </a:ln>
        </p:spPr>
      </p:pic>
      <p:sp>
        <p:nvSpPr>
          <p:cNvPr id="186" name="Google Shape;186;p16"/>
          <p:cNvSpPr txBox="1"/>
          <p:nvPr/>
        </p:nvSpPr>
        <p:spPr>
          <a:xfrm>
            <a:off x="2184689" y="175576"/>
            <a:ext cx="4572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000" u="none" cap="none" strike="noStrike">
                <a:solidFill>
                  <a:schemeClr val="lt1"/>
                </a:solidFill>
                <a:latin typeface="Arial"/>
                <a:ea typeface="Arial"/>
                <a:cs typeface="Arial"/>
                <a:sym typeface="Arial"/>
              </a:rPr>
              <a:t>HITOS RELEVANTES EN LA DEFENSA DE DERECHOS LABORALES </a:t>
            </a:r>
            <a:endParaRPr b="0" i="0" sz="1000" u="none" cap="none" strike="noStrike">
              <a:solidFill>
                <a:srgbClr val="000000"/>
              </a:solidFill>
              <a:latin typeface="Arial"/>
              <a:ea typeface="Arial"/>
              <a:cs typeface="Arial"/>
              <a:sym typeface="Arial"/>
            </a:endParaRPr>
          </a:p>
        </p:txBody>
      </p:sp>
      <p:sp>
        <p:nvSpPr>
          <p:cNvPr id="187" name="Google Shape;187;p16"/>
          <p:cNvSpPr txBox="1"/>
          <p:nvPr/>
        </p:nvSpPr>
        <p:spPr>
          <a:xfrm>
            <a:off x="151998" y="2296567"/>
            <a:ext cx="2248765" cy="284693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CL" sz="1000" u="none" cap="none" strike="noStrike">
                <a:solidFill>
                  <a:srgbClr val="FFFFFF"/>
                </a:solidFill>
                <a:latin typeface="Arial"/>
                <a:ea typeface="Arial"/>
                <a:cs typeface="Arial"/>
                <a:sym typeface="Arial"/>
              </a:rPr>
              <a:t>Desde mayo 2023, se acuerda con jefatura, terminar con el proceso de trabajo remoto  hasta el 2023, se comienza proceso de eximición horaria art. 66, y se instruye desde jefaturas procesos de postulación .</a:t>
            </a:r>
            <a:endParaRPr b="0" i="0" sz="1000" u="none" cap="none" strike="noStrike">
              <a:solidFill>
                <a:srgbClr val="FFFFFF"/>
              </a:solidFill>
              <a:latin typeface="Arial"/>
              <a:ea typeface="Arial"/>
              <a:cs typeface="Arial"/>
              <a:sym typeface="Arial"/>
            </a:endParaRPr>
          </a:p>
          <a:p>
            <a:pPr indent="0" lvl="0" marL="0" marR="0" rtl="0" algn="just">
              <a:lnSpc>
                <a:spcPct val="100000"/>
              </a:lnSpc>
              <a:spcBef>
                <a:spcPts val="0"/>
              </a:spcBef>
              <a:spcAft>
                <a:spcPts val="0"/>
              </a:spcAft>
              <a:buNone/>
            </a:pPr>
            <a:r>
              <a:rPr b="0" i="0" lang="es-CL" sz="1000" u="none" cap="none" strike="noStrike">
                <a:solidFill>
                  <a:srgbClr val="FFFFFF"/>
                </a:solidFill>
                <a:latin typeface="Arial"/>
                <a:ea typeface="Arial"/>
                <a:cs typeface="Arial"/>
                <a:sym typeface="Arial"/>
              </a:rPr>
              <a:t>En el mes de junio </a:t>
            </a:r>
            <a:r>
              <a:rPr b="0" i="0" lang="es-CL" sz="1000" u="none" cap="none" strike="noStrike">
                <a:solidFill>
                  <a:schemeClr val="lt1"/>
                </a:solidFill>
                <a:latin typeface="Arial"/>
                <a:ea typeface="Arial"/>
                <a:cs typeface="Arial"/>
                <a:sym typeface="Arial"/>
              </a:rPr>
              <a:t>Este Directorio Nacional hace entrega de los antecedentes proporcionados por socios/as que presentaron las apelaciones correspondientes , ante el rechazo de las solicitudes. Cabe señalar que será la autoridad la responsable de informar lo resuelto según caso a caso.</a:t>
            </a:r>
            <a:endParaRPr b="0" i="0" sz="1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s-CL" sz="1000" u="none" cap="none" strike="noStrike">
                <a:solidFill>
                  <a:schemeClr val="lt1"/>
                </a:solidFill>
                <a:latin typeface="Arial"/>
                <a:ea typeface="Arial"/>
                <a:cs typeface="Arial"/>
                <a:sym typeface="Arial"/>
              </a:rPr>
              <a:t>Con esto concluye la pandemia y mesa Covid.</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100"/>
              <a:buFont typeface="Arial"/>
              <a:buNone/>
            </a:pPr>
            <a:r>
              <a:t/>
            </a:r>
            <a:endParaRPr b="0" i="0" sz="900" u="none" cap="none" strike="noStrike">
              <a:solidFill>
                <a:srgbClr val="000000"/>
              </a:solidFill>
              <a:latin typeface="Arial"/>
              <a:ea typeface="Arial"/>
              <a:cs typeface="Arial"/>
              <a:sym typeface="Arial"/>
            </a:endParaRPr>
          </a:p>
        </p:txBody>
      </p:sp>
      <p:sp>
        <p:nvSpPr>
          <p:cNvPr id="188" name="Google Shape;188;p16"/>
          <p:cNvSpPr/>
          <p:nvPr/>
        </p:nvSpPr>
        <p:spPr>
          <a:xfrm>
            <a:off x="578906" y="2682958"/>
            <a:ext cx="996570" cy="4912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1" i="0" sz="1200" u="none" cap="none" strike="noStrike">
              <a:solidFill>
                <a:srgbClr val="062328"/>
              </a:solidFill>
              <a:latin typeface="Constantia"/>
              <a:ea typeface="Constantia"/>
              <a:cs typeface="Constantia"/>
              <a:sym typeface="Constantia"/>
            </a:endParaRPr>
          </a:p>
        </p:txBody>
      </p:sp>
      <p:sp>
        <p:nvSpPr>
          <p:cNvPr id="189" name="Google Shape;189;p16"/>
          <p:cNvSpPr/>
          <p:nvPr/>
        </p:nvSpPr>
        <p:spPr>
          <a:xfrm>
            <a:off x="2497440" y="2296858"/>
            <a:ext cx="364339" cy="386100"/>
          </a:xfrm>
          <a:prstGeom prst="rightArrow">
            <a:avLst>
              <a:gd fmla="val 50000" name="adj1"/>
              <a:gd fmla="val 50000" name="adj2"/>
            </a:avLst>
          </a:prstGeom>
          <a:solidFill>
            <a:srgbClr val="FFFF00"/>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0" name="Google Shape;190;p16"/>
          <p:cNvPicPr preferRelativeResize="0"/>
          <p:nvPr/>
        </p:nvPicPr>
        <p:blipFill rotWithShape="1">
          <a:blip r:embed="rId4">
            <a:alphaModFix/>
          </a:blip>
          <a:srcRect b="0" l="0" r="0" t="0"/>
          <a:stretch/>
        </p:blipFill>
        <p:spPr>
          <a:xfrm>
            <a:off x="115528" y="1072225"/>
            <a:ext cx="2212797" cy="997425"/>
          </a:xfrm>
          <a:prstGeom prst="rect">
            <a:avLst/>
          </a:prstGeom>
          <a:solidFill>
            <a:srgbClr val="7ECEFF"/>
          </a:solidFill>
          <a:ln>
            <a:noFill/>
          </a:ln>
        </p:spPr>
      </p:pic>
      <p:sp>
        <p:nvSpPr>
          <p:cNvPr id="191" name="Google Shape;191;p16"/>
          <p:cNvSpPr/>
          <p:nvPr/>
        </p:nvSpPr>
        <p:spPr>
          <a:xfrm>
            <a:off x="5454280" y="1161321"/>
            <a:ext cx="397855" cy="3664527"/>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92" name="Google Shape;192;p16"/>
          <p:cNvSpPr/>
          <p:nvPr/>
        </p:nvSpPr>
        <p:spPr>
          <a:xfrm>
            <a:off x="6082134" y="1047042"/>
            <a:ext cx="2823518" cy="366452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1.Relevar el derecho a la salud de los trabajadores/as.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 2.Se aplica normativa. estrategia trabajo remoto- </a:t>
            </a:r>
            <a:r>
              <a:rPr lang="es-CL" sz="1200">
                <a:solidFill>
                  <a:schemeClr val="lt1"/>
                </a:solidFill>
              </a:rPr>
              <a:t>eximición</a:t>
            </a:r>
            <a:r>
              <a:rPr b="0" i="0" lang="es-CL" sz="1200" u="none" cap="none" strike="noStrike">
                <a:solidFill>
                  <a:schemeClr val="lt1"/>
                </a:solidFill>
                <a:latin typeface="Arial"/>
                <a:ea typeface="Arial"/>
                <a:cs typeface="Arial"/>
                <a:sym typeface="Arial"/>
              </a:rPr>
              <a:t> horaria.</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3.La aprobación de  Ley, no deja claramente establecidos los derechos de conciliación vida laboral y familiar.</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 4. Releva el trabajo institucional.</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s-CL" sz="1200" u="none" cap="none" strike="noStrike">
                <a:solidFill>
                  <a:schemeClr val="lt1"/>
                </a:solidFill>
                <a:latin typeface="Arial"/>
                <a:ea typeface="Arial"/>
                <a:cs typeface="Arial"/>
                <a:sym typeface="Arial"/>
              </a:rPr>
              <a:t>5. Se fortalecen mecanismos de seguimiento y monitoreo.</a:t>
            </a:r>
            <a:endParaRPr b="0" i="0" sz="1200" u="none" cap="none" strike="noStrike">
              <a:solidFill>
                <a:schemeClr val="lt1"/>
              </a:solidFill>
              <a:latin typeface="Arial"/>
              <a:ea typeface="Arial"/>
              <a:cs typeface="Arial"/>
              <a:sym typeface="Arial"/>
            </a:endParaRPr>
          </a:p>
        </p:txBody>
      </p:sp>
      <p:grpSp>
        <p:nvGrpSpPr>
          <p:cNvPr id="193" name="Google Shape;193;p16"/>
          <p:cNvGrpSpPr/>
          <p:nvPr/>
        </p:nvGrpSpPr>
        <p:grpSpPr>
          <a:xfrm>
            <a:off x="6713864" y="421796"/>
            <a:ext cx="1849592" cy="817345"/>
            <a:chOff x="2769650" y="3124422"/>
            <a:chExt cx="963091" cy="1204964"/>
          </a:xfrm>
        </p:grpSpPr>
        <p:sp>
          <p:nvSpPr>
            <p:cNvPr id="194" name="Google Shape;194;p16"/>
            <p:cNvSpPr/>
            <p:nvPr/>
          </p:nvSpPr>
          <p:spPr>
            <a:xfrm rot="5400000">
              <a:off x="2648713" y="3245358"/>
              <a:ext cx="1204964" cy="963091"/>
            </a:xfrm>
            <a:prstGeom prst="hexagon">
              <a:avLst>
                <a:gd fmla="val 25000" name="adj"/>
                <a:gd fmla="val 115470" name="vf"/>
              </a:avLst>
            </a:prstGeom>
            <a:solidFill>
              <a:srgbClr val="FFFF00"/>
            </a:solidFill>
            <a:ln cap="flat" cmpd="sng" w="25400">
              <a:solidFill>
                <a:srgbClr val="5A93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6"/>
            <p:cNvSpPr/>
            <p:nvPr/>
          </p:nvSpPr>
          <p:spPr>
            <a:xfrm>
              <a:off x="2871578" y="3401971"/>
              <a:ext cx="751194" cy="676692"/>
            </a:xfrm>
            <a:prstGeom prst="rect">
              <a:avLst/>
            </a:prstGeom>
            <a:solidFill>
              <a:srgbClr val="FFFF00"/>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s-CL" sz="900" u="none" cap="none" strike="noStrike">
                  <a:solidFill>
                    <a:srgbClr val="0C5ADB"/>
                  </a:solidFill>
                  <a:latin typeface="Constantia"/>
                  <a:ea typeface="Constantia"/>
                  <a:cs typeface="Constantia"/>
                  <a:sym typeface="Constantia"/>
                </a:rPr>
                <a:t>DESAFÍO</a:t>
              </a:r>
              <a:endParaRPr b="1" i="0" sz="900" u="none" cap="none" strike="noStrike">
                <a:solidFill>
                  <a:srgbClr val="0C5ADB"/>
                </a:solidFill>
                <a:latin typeface="Constantia"/>
                <a:ea typeface="Constantia"/>
                <a:cs typeface="Constantia"/>
                <a:sym typeface="Constantia"/>
              </a:endParaRPr>
            </a:p>
            <a:p>
              <a:pPr indent="0" lvl="0" marL="0" marR="0" rtl="0" algn="ctr">
                <a:lnSpc>
                  <a:spcPct val="90000"/>
                </a:lnSpc>
                <a:spcBef>
                  <a:spcPts val="0"/>
                </a:spcBef>
                <a:spcAft>
                  <a:spcPts val="0"/>
                </a:spcAft>
                <a:buClr>
                  <a:srgbClr val="000000"/>
                </a:buClr>
                <a:buSzPts val="1200"/>
                <a:buFont typeface="Arial"/>
                <a:buNone/>
              </a:pPr>
              <a:r>
                <a:rPr b="1" i="0" lang="es-CL" sz="900" u="none" cap="none" strike="noStrike">
                  <a:solidFill>
                    <a:srgbClr val="0C5ADB"/>
                  </a:solidFill>
                  <a:latin typeface="Constantia"/>
                  <a:ea typeface="Constantia"/>
                  <a:cs typeface="Constantia"/>
                  <a:sym typeface="Constantia"/>
                </a:rPr>
                <a:t> Resguardo de la salud y vida de los trabajadores y sus familias</a:t>
              </a:r>
              <a:endParaRPr b="1" i="0" sz="900" u="none" cap="none" strike="noStrike">
                <a:solidFill>
                  <a:srgbClr val="0C5ADB"/>
                </a:solidFill>
                <a:latin typeface="Constantia"/>
                <a:ea typeface="Constantia"/>
                <a:cs typeface="Constantia"/>
                <a:sym typeface="Constantia"/>
              </a:endParaRPr>
            </a:p>
          </p:txBody>
        </p:sp>
      </p:grpSp>
      <p:graphicFrame>
        <p:nvGraphicFramePr>
          <p:cNvPr id="196" name="Google Shape;196;p16"/>
          <p:cNvGraphicFramePr/>
          <p:nvPr/>
        </p:nvGraphicFramePr>
        <p:xfrm>
          <a:off x="3226050" y="1799830"/>
          <a:ext cx="3000000" cy="3000000"/>
        </p:xfrm>
        <a:graphic>
          <a:graphicData uri="http://schemas.openxmlformats.org/drawingml/2006/table">
            <a:tbl>
              <a:tblPr bandRow="1" firstCol="1" firstRow="1">
                <a:noFill/>
                <a:tableStyleId>{FD84A55F-FDD6-42F2-9CB0-779623C07B96}</a:tableStyleId>
              </a:tblPr>
              <a:tblGrid>
                <a:gridCol w="699325"/>
                <a:gridCol w="699550"/>
                <a:gridCol w="699550"/>
              </a:tblGrid>
              <a:tr h="235075">
                <a:tc>
                  <a:txBody>
                    <a:bodyPr/>
                    <a:lstStyle/>
                    <a:p>
                      <a:pPr indent="0" lvl="0" marL="0" marR="0" rtl="0" algn="just">
                        <a:lnSpc>
                          <a:spcPct val="115000"/>
                        </a:lnSpc>
                        <a:spcBef>
                          <a:spcPts val="0"/>
                        </a:spcBef>
                        <a:spcAft>
                          <a:spcPts val="0"/>
                        </a:spcAft>
                        <a:buNone/>
                      </a:pPr>
                      <a:r>
                        <a:rPr lang="es-CL" sz="800" u="none" cap="none" strike="noStrike"/>
                        <a:t>Dotación marzo</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t>3244</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t> </a:t>
                      </a:r>
                      <a:endParaRPr sz="800" u="none" cap="none" strike="noStrike">
                        <a:latin typeface="Arial"/>
                        <a:ea typeface="Arial"/>
                        <a:cs typeface="Arial"/>
                        <a:sym typeface="Arial"/>
                      </a:endParaRPr>
                    </a:p>
                  </a:txBody>
                  <a:tcPr marT="0" marB="0" marR="68575" marL="68575"/>
                </a:tc>
              </a:tr>
              <a:tr h="101600">
                <a:tc>
                  <a:txBody>
                    <a:bodyPr/>
                    <a:lstStyle/>
                    <a:p>
                      <a:pPr indent="0" lvl="0" marL="0" marR="0" rtl="0" algn="just">
                        <a:lnSpc>
                          <a:spcPct val="115000"/>
                        </a:lnSpc>
                        <a:spcBef>
                          <a:spcPts val="0"/>
                        </a:spcBef>
                        <a:spcAft>
                          <a:spcPts val="0"/>
                        </a:spcAft>
                        <a:buNone/>
                      </a:pPr>
                      <a:r>
                        <a:rPr lang="es-CL" sz="800" u="none" cap="none" strike="noStrike"/>
                        <a:t> </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RESUMEN</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a:t>
                      </a:r>
                      <a:endParaRPr sz="800" u="none" cap="none" strike="noStrike">
                        <a:solidFill>
                          <a:schemeClr val="accent1"/>
                        </a:solidFill>
                        <a:latin typeface="Arial"/>
                        <a:ea typeface="Arial"/>
                        <a:cs typeface="Arial"/>
                        <a:sym typeface="Arial"/>
                      </a:endParaRPr>
                    </a:p>
                  </a:txBody>
                  <a:tcPr marT="0" marB="0" marR="68575" marL="68575"/>
                </a:tc>
              </a:tr>
              <a:tr h="235075">
                <a:tc>
                  <a:txBody>
                    <a:bodyPr/>
                    <a:lstStyle/>
                    <a:p>
                      <a:pPr indent="0" lvl="0" marL="0" marR="0" rtl="0" algn="just">
                        <a:lnSpc>
                          <a:spcPct val="115000"/>
                        </a:lnSpc>
                        <a:spcBef>
                          <a:spcPts val="0"/>
                        </a:spcBef>
                        <a:spcAft>
                          <a:spcPts val="0"/>
                        </a:spcAft>
                        <a:buNone/>
                      </a:pPr>
                      <a:r>
                        <a:rPr lang="es-CL" sz="800" u="none" cap="none" strike="noStrike"/>
                        <a:t>Postulaciones</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439</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13,53%</a:t>
                      </a:r>
                      <a:endParaRPr sz="800" u="none" cap="none" strike="noStrike">
                        <a:solidFill>
                          <a:schemeClr val="accent1"/>
                        </a:solidFill>
                        <a:latin typeface="Arial"/>
                        <a:ea typeface="Arial"/>
                        <a:cs typeface="Arial"/>
                        <a:sym typeface="Arial"/>
                      </a:endParaRPr>
                    </a:p>
                  </a:txBody>
                  <a:tcPr marT="0" marB="0" marR="68575" marL="68575"/>
                </a:tc>
              </a:tr>
              <a:tr h="235075">
                <a:tc>
                  <a:txBody>
                    <a:bodyPr/>
                    <a:lstStyle/>
                    <a:p>
                      <a:pPr indent="0" lvl="0" marL="0" marR="0" rtl="0" algn="just">
                        <a:lnSpc>
                          <a:spcPct val="115000"/>
                        </a:lnSpc>
                        <a:spcBef>
                          <a:spcPts val="0"/>
                        </a:spcBef>
                        <a:spcAft>
                          <a:spcPts val="0"/>
                        </a:spcAft>
                        <a:buNone/>
                      </a:pPr>
                      <a:r>
                        <a:rPr lang="es-CL" sz="800" u="none" cap="none" strike="noStrike"/>
                        <a:t>Seleccionados</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263</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59,91%</a:t>
                      </a:r>
                      <a:endParaRPr sz="800" u="none" cap="none" strike="noStrike">
                        <a:solidFill>
                          <a:schemeClr val="accent1"/>
                        </a:solidFill>
                        <a:latin typeface="Arial"/>
                        <a:ea typeface="Arial"/>
                        <a:cs typeface="Arial"/>
                        <a:sym typeface="Arial"/>
                      </a:endParaRPr>
                    </a:p>
                  </a:txBody>
                  <a:tcPr marT="0" marB="0" marR="68575" marL="68575"/>
                </a:tc>
              </a:tr>
              <a:tr h="356100">
                <a:tc>
                  <a:txBody>
                    <a:bodyPr/>
                    <a:lstStyle/>
                    <a:p>
                      <a:pPr indent="0" lvl="0" marL="0" marR="0" rtl="0" algn="just">
                        <a:lnSpc>
                          <a:spcPct val="115000"/>
                        </a:lnSpc>
                        <a:spcBef>
                          <a:spcPts val="0"/>
                        </a:spcBef>
                        <a:spcAft>
                          <a:spcPts val="0"/>
                        </a:spcAft>
                        <a:buNone/>
                      </a:pPr>
                      <a:r>
                        <a:rPr lang="es-CL" sz="800" u="none" cap="none" strike="noStrike"/>
                        <a:t>No Seleccionados</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169</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38,50%</a:t>
                      </a:r>
                      <a:endParaRPr sz="800" u="none" cap="none" strike="noStrike">
                        <a:solidFill>
                          <a:schemeClr val="accent1"/>
                        </a:solidFill>
                        <a:latin typeface="Arial"/>
                        <a:ea typeface="Arial"/>
                        <a:cs typeface="Arial"/>
                        <a:sym typeface="Arial"/>
                      </a:endParaRPr>
                    </a:p>
                  </a:txBody>
                  <a:tcPr marT="0" marB="0" marR="68575" marL="68575"/>
                </a:tc>
              </a:tr>
              <a:tr h="101600">
                <a:tc>
                  <a:txBody>
                    <a:bodyPr/>
                    <a:lstStyle/>
                    <a:p>
                      <a:pPr indent="0" lvl="0" marL="0" marR="0" rtl="0" algn="just">
                        <a:lnSpc>
                          <a:spcPct val="115000"/>
                        </a:lnSpc>
                        <a:spcBef>
                          <a:spcPts val="0"/>
                        </a:spcBef>
                        <a:spcAft>
                          <a:spcPts val="0"/>
                        </a:spcAft>
                        <a:buNone/>
                      </a:pPr>
                      <a:r>
                        <a:rPr lang="es-CL" sz="800" u="none" cap="none" strike="noStrike"/>
                        <a:t>Desisten</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5</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1,14%</a:t>
                      </a:r>
                      <a:endParaRPr sz="800" u="none" cap="none" strike="noStrike">
                        <a:solidFill>
                          <a:schemeClr val="accent1"/>
                        </a:solidFill>
                        <a:latin typeface="Arial"/>
                        <a:ea typeface="Arial"/>
                        <a:cs typeface="Arial"/>
                        <a:sym typeface="Arial"/>
                      </a:endParaRPr>
                    </a:p>
                  </a:txBody>
                  <a:tcPr marT="0" marB="0" marR="68575" marL="68575"/>
                </a:tc>
              </a:tr>
              <a:tr h="235075">
                <a:tc>
                  <a:txBody>
                    <a:bodyPr/>
                    <a:lstStyle/>
                    <a:p>
                      <a:pPr indent="0" lvl="0" marL="0" marR="0" rtl="0" algn="just">
                        <a:lnSpc>
                          <a:spcPct val="115000"/>
                        </a:lnSpc>
                        <a:spcBef>
                          <a:spcPts val="0"/>
                        </a:spcBef>
                        <a:spcAft>
                          <a:spcPts val="0"/>
                        </a:spcAft>
                        <a:buNone/>
                      </a:pPr>
                      <a:r>
                        <a:rPr lang="es-CL" sz="800" u="none" cap="none" strike="noStrike"/>
                        <a:t>Dejadas sin efecto</a:t>
                      </a:r>
                      <a:endParaRPr sz="800" u="none" cap="none" strike="noStrike">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2</a:t>
                      </a:r>
                      <a:endParaRPr sz="800" u="none" cap="none" strike="noStrike">
                        <a:solidFill>
                          <a:schemeClr val="accent1"/>
                        </a:solidFill>
                        <a:latin typeface="Arial"/>
                        <a:ea typeface="Arial"/>
                        <a:cs typeface="Arial"/>
                        <a:sym typeface="Arial"/>
                      </a:endParaRPr>
                    </a:p>
                  </a:txBody>
                  <a:tcPr marT="0" marB="0" marR="68575" marL="68575"/>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0,46%</a:t>
                      </a:r>
                      <a:endParaRPr sz="800" u="none" cap="none" strike="noStrike">
                        <a:solidFill>
                          <a:schemeClr val="accent1"/>
                        </a:solidFill>
                        <a:latin typeface="Arial"/>
                        <a:ea typeface="Arial"/>
                        <a:cs typeface="Arial"/>
                        <a:sym typeface="Arial"/>
                      </a:endParaRPr>
                    </a:p>
                  </a:txBody>
                  <a:tcPr marT="0" marB="0" marR="68575" marL="68575"/>
                </a:tc>
              </a:tr>
            </a:tbl>
          </a:graphicData>
        </a:graphic>
      </p:graphicFrame>
      <p:graphicFrame>
        <p:nvGraphicFramePr>
          <p:cNvPr id="197" name="Google Shape;197;p16"/>
          <p:cNvGraphicFramePr/>
          <p:nvPr/>
        </p:nvGraphicFramePr>
        <p:xfrm>
          <a:off x="3226051" y="3924049"/>
          <a:ext cx="3000000" cy="3000000"/>
        </p:xfrm>
        <a:graphic>
          <a:graphicData uri="http://schemas.openxmlformats.org/drawingml/2006/table">
            <a:tbl>
              <a:tblPr bandRow="1" firstCol="1" firstRow="1">
                <a:noFill/>
                <a:tableStyleId>{FD84A55F-FDD6-42F2-9CB0-779623C07B96}</a:tableStyleId>
              </a:tblPr>
              <a:tblGrid>
                <a:gridCol w="830050"/>
                <a:gridCol w="690150"/>
                <a:gridCol w="578225"/>
              </a:tblGrid>
              <a:tr h="218925">
                <a:tc gridSpan="3">
                  <a:txBody>
                    <a:bodyPr/>
                    <a:lstStyle/>
                    <a:p>
                      <a:pPr indent="0" lvl="0" marL="0" marR="0" rtl="0" algn="just">
                        <a:lnSpc>
                          <a:spcPct val="115000"/>
                        </a:lnSpc>
                        <a:spcBef>
                          <a:spcPts val="0"/>
                        </a:spcBef>
                        <a:spcAft>
                          <a:spcPts val="0"/>
                        </a:spcAft>
                        <a:buNone/>
                      </a:pPr>
                      <a:r>
                        <a:rPr lang="es-CL" sz="800" u="none" cap="none" strike="noStrike"/>
                        <a:t>De los 169 no seleccionados</a:t>
                      </a:r>
                      <a:endParaRPr sz="800" u="none" cap="none" strike="noStrike">
                        <a:latin typeface="Arial"/>
                        <a:ea typeface="Arial"/>
                        <a:cs typeface="Arial"/>
                        <a:sym typeface="Arial"/>
                      </a:endParaRPr>
                    </a:p>
                  </a:txBody>
                  <a:tcPr marT="0" marB="0" marR="44450" marL="44450" anchor="ctr"/>
                </a:tc>
                <a:tc hMerge="1"/>
                <a:tc hMerge="1"/>
              </a:tr>
              <a:tr h="218925">
                <a:tc>
                  <a:txBody>
                    <a:bodyPr/>
                    <a:lstStyle/>
                    <a:p>
                      <a:pPr indent="0" lvl="0" marL="0" marR="0" rtl="0" algn="just">
                        <a:lnSpc>
                          <a:spcPct val="115000"/>
                        </a:lnSpc>
                        <a:spcBef>
                          <a:spcPts val="0"/>
                        </a:spcBef>
                        <a:spcAft>
                          <a:spcPts val="0"/>
                        </a:spcAft>
                        <a:buNone/>
                      </a:pPr>
                      <a:r>
                        <a:rPr lang="es-CL" sz="800" u="none" cap="none" strike="noStrike"/>
                        <a:t>Apelaciones</a:t>
                      </a:r>
                      <a:endParaRPr sz="800" u="none" cap="none" strike="noStrike">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99</a:t>
                      </a:r>
                      <a:endParaRPr sz="800" u="none" cap="none" strike="noStrike">
                        <a:solidFill>
                          <a:schemeClr val="accent1"/>
                        </a:solidFill>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58,58%</a:t>
                      </a:r>
                      <a:endParaRPr sz="800" u="none" cap="none" strike="noStrike">
                        <a:solidFill>
                          <a:schemeClr val="accent1"/>
                        </a:solidFill>
                        <a:latin typeface="Arial"/>
                        <a:ea typeface="Arial"/>
                        <a:cs typeface="Arial"/>
                        <a:sym typeface="Arial"/>
                      </a:endParaRPr>
                    </a:p>
                  </a:txBody>
                  <a:tcPr marT="0" marB="0" marR="44450" marL="44450" anchor="ctr"/>
                </a:tc>
              </a:tr>
              <a:tr h="218925">
                <a:tc>
                  <a:txBody>
                    <a:bodyPr/>
                    <a:lstStyle/>
                    <a:p>
                      <a:pPr indent="0" lvl="0" marL="0" marR="0" rtl="0" algn="just">
                        <a:lnSpc>
                          <a:spcPct val="115000"/>
                        </a:lnSpc>
                        <a:spcBef>
                          <a:spcPts val="0"/>
                        </a:spcBef>
                        <a:spcAft>
                          <a:spcPts val="0"/>
                        </a:spcAft>
                        <a:buNone/>
                      </a:pPr>
                      <a:r>
                        <a:rPr lang="es-CL" sz="800" u="none" cap="none" strike="noStrike"/>
                        <a:t>Aprobadas</a:t>
                      </a:r>
                      <a:endParaRPr sz="800" u="none" cap="none" strike="noStrike">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62</a:t>
                      </a:r>
                      <a:endParaRPr sz="800" u="none" cap="none" strike="noStrike">
                        <a:solidFill>
                          <a:schemeClr val="accent1"/>
                        </a:solidFill>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62,63%</a:t>
                      </a:r>
                      <a:endParaRPr sz="800" u="none" cap="none" strike="noStrike">
                        <a:solidFill>
                          <a:schemeClr val="accent1"/>
                        </a:solidFill>
                        <a:latin typeface="Arial"/>
                        <a:ea typeface="Arial"/>
                        <a:cs typeface="Arial"/>
                        <a:sym typeface="Arial"/>
                      </a:endParaRPr>
                    </a:p>
                  </a:txBody>
                  <a:tcPr marT="0" marB="0" marR="44450" marL="44450" anchor="ctr"/>
                </a:tc>
              </a:tr>
              <a:tr h="218925">
                <a:tc>
                  <a:txBody>
                    <a:bodyPr/>
                    <a:lstStyle/>
                    <a:p>
                      <a:pPr indent="0" lvl="0" marL="0" marR="0" rtl="0" algn="just">
                        <a:lnSpc>
                          <a:spcPct val="115000"/>
                        </a:lnSpc>
                        <a:spcBef>
                          <a:spcPts val="0"/>
                        </a:spcBef>
                        <a:spcAft>
                          <a:spcPts val="0"/>
                        </a:spcAft>
                        <a:buNone/>
                      </a:pPr>
                      <a:r>
                        <a:rPr lang="es-CL" sz="800" u="none" cap="none" strike="noStrike"/>
                        <a:t>Rechazadas</a:t>
                      </a:r>
                      <a:endParaRPr sz="800" u="none" cap="none" strike="noStrike">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37</a:t>
                      </a:r>
                      <a:endParaRPr sz="800" u="none" cap="none" strike="noStrike">
                        <a:solidFill>
                          <a:schemeClr val="accent1"/>
                        </a:solidFill>
                        <a:latin typeface="Arial"/>
                        <a:ea typeface="Arial"/>
                        <a:cs typeface="Arial"/>
                        <a:sym typeface="Arial"/>
                      </a:endParaRPr>
                    </a:p>
                  </a:txBody>
                  <a:tcPr marT="0" marB="0" marR="44450" marL="44450" anchor="ctr"/>
                </a:tc>
                <a:tc>
                  <a:txBody>
                    <a:bodyPr/>
                    <a:lstStyle/>
                    <a:p>
                      <a:pPr indent="0" lvl="0" marL="0" marR="0" rtl="0" algn="just">
                        <a:lnSpc>
                          <a:spcPct val="115000"/>
                        </a:lnSpc>
                        <a:spcBef>
                          <a:spcPts val="0"/>
                        </a:spcBef>
                        <a:spcAft>
                          <a:spcPts val="0"/>
                        </a:spcAft>
                        <a:buNone/>
                      </a:pPr>
                      <a:r>
                        <a:rPr lang="es-CL" sz="800" u="none" cap="none" strike="noStrike">
                          <a:solidFill>
                            <a:schemeClr val="accent1"/>
                          </a:solidFill>
                        </a:rPr>
                        <a:t>37,37%</a:t>
                      </a:r>
                      <a:endParaRPr sz="800" u="none" cap="none" strike="noStrike">
                        <a:solidFill>
                          <a:schemeClr val="accent1"/>
                        </a:solidFill>
                        <a:latin typeface="Arial"/>
                        <a:ea typeface="Arial"/>
                        <a:cs typeface="Arial"/>
                        <a:sym typeface="Arial"/>
                      </a:endParaRPr>
                    </a:p>
                  </a:txBody>
                  <a:tcPr marT="0" marB="0" marR="44450" marL="44450"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