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61" r:id="rId3"/>
    <p:sldId id="259" r:id="rId4"/>
    <p:sldId id="303" r:id="rId5"/>
    <p:sldId id="281" r:id="rId6"/>
    <p:sldId id="302" r:id="rId7"/>
    <p:sldId id="309" r:id="rId8"/>
    <p:sldId id="310" r:id="rId9"/>
    <p:sldId id="311" r:id="rId10"/>
    <p:sldId id="313" r:id="rId11"/>
    <p:sldId id="312" r:id="rId12"/>
    <p:sldId id="304" r:id="rId13"/>
    <p:sldId id="305" r:id="rId14"/>
    <p:sldId id="298" r:id="rId15"/>
    <p:sldId id="299" r:id="rId16"/>
    <p:sldId id="297" r:id="rId17"/>
    <p:sldId id="300" r:id="rId18"/>
    <p:sldId id="296" r:id="rId19"/>
    <p:sldId id="301" r:id="rId20"/>
    <p:sldId id="306" r:id="rId21"/>
    <p:sldId id="308" r:id="rId22"/>
    <p:sldId id="307" r:id="rId23"/>
  </p:sldIdLst>
  <p:sldSz cx="9144000" cy="5143500" type="screen16x9"/>
  <p:notesSz cx="7010400" cy="9296400"/>
  <p:embeddedFontLst>
    <p:embeddedFont>
      <p:font typeface="Nixie One" panose="020B0604020202020204" charset="0"/>
      <p:regular r:id="rId25"/>
    </p:embeddedFont>
    <p:embeddedFont>
      <p:font typeface="Roboto Slab" pitchFamily="2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2"/>
    <p:restoredTop sz="94595"/>
  </p:normalViewPr>
  <p:slideViewPr>
    <p:cSldViewPr snapToGrid="0">
      <p:cViewPr varScale="1">
        <p:scale>
          <a:sx n="138" d="100"/>
          <a:sy n="138" d="100"/>
        </p:scale>
        <p:origin x="11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8B92A-64DC-4380-9E21-0B20BF7955E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92EC9007-5DFE-48F6-A5FA-DA343C1E854F}">
      <dgm:prSet phldrT="[Texto]"/>
      <dgm:spPr/>
      <dgm:t>
        <a:bodyPr/>
        <a:lstStyle/>
        <a:p>
          <a:r>
            <a:rPr lang="es-ES" dirty="0"/>
            <a:t>Subsecretaria Educación</a:t>
          </a:r>
          <a:endParaRPr lang="es-CL" dirty="0"/>
        </a:p>
      </dgm:t>
    </dgm:pt>
    <dgm:pt modelId="{A1624A83-BBB8-4313-B0F6-D17075B1D733}" type="parTrans" cxnId="{5C5E67A8-E3B7-402A-B2BE-6578717C5B60}">
      <dgm:prSet/>
      <dgm:spPr/>
      <dgm:t>
        <a:bodyPr/>
        <a:lstStyle/>
        <a:p>
          <a:endParaRPr lang="es-CL"/>
        </a:p>
      </dgm:t>
    </dgm:pt>
    <dgm:pt modelId="{C7ED8766-18FC-41A7-AE93-251EFCC9469A}" type="sibTrans" cxnId="{5C5E67A8-E3B7-402A-B2BE-6578717C5B60}">
      <dgm:prSet/>
      <dgm:spPr/>
      <dgm:t>
        <a:bodyPr/>
        <a:lstStyle/>
        <a:p>
          <a:endParaRPr lang="es-CL"/>
        </a:p>
      </dgm:t>
    </dgm:pt>
    <dgm:pt modelId="{1C4354D8-BFC9-4F2A-8156-31AECBFC1243}">
      <dgm:prSet phldrT="[Texto]"/>
      <dgm:spPr/>
      <dgm:t>
        <a:bodyPr/>
        <a:lstStyle/>
        <a:p>
          <a:r>
            <a:rPr lang="es-ES" dirty="0"/>
            <a:t>Traspaso funcionarios escalafón auxiliar.</a:t>
          </a:r>
          <a:endParaRPr lang="es-CL" dirty="0"/>
        </a:p>
      </dgm:t>
    </dgm:pt>
    <dgm:pt modelId="{2A73B7CD-8B38-4280-8ADF-ADCE859FD9CB}" type="parTrans" cxnId="{39D42A9C-5D53-40C6-ACD4-FAC0E0201A8B}">
      <dgm:prSet/>
      <dgm:spPr/>
      <dgm:t>
        <a:bodyPr/>
        <a:lstStyle/>
        <a:p>
          <a:endParaRPr lang="es-CL"/>
        </a:p>
      </dgm:t>
    </dgm:pt>
    <dgm:pt modelId="{E9571F47-4690-448B-89BE-182DDD259E2E}" type="sibTrans" cxnId="{39D42A9C-5D53-40C6-ACD4-FAC0E0201A8B}">
      <dgm:prSet/>
      <dgm:spPr/>
      <dgm:t>
        <a:bodyPr/>
        <a:lstStyle/>
        <a:p>
          <a:endParaRPr lang="es-CL"/>
        </a:p>
      </dgm:t>
    </dgm:pt>
    <dgm:pt modelId="{C33E73EB-8176-4654-BE32-C67EE878D4D5}">
      <dgm:prSet phldrT="[Texto]"/>
      <dgm:spPr/>
      <dgm:t>
        <a:bodyPr/>
        <a:lstStyle/>
        <a:p>
          <a:r>
            <a:rPr lang="es-ES" dirty="0"/>
            <a:t>Promoción 2023</a:t>
          </a:r>
          <a:endParaRPr lang="es-CL" dirty="0"/>
        </a:p>
      </dgm:t>
    </dgm:pt>
    <dgm:pt modelId="{56AD5B3A-D176-499E-931E-780DE03C45DA}" type="parTrans" cxnId="{B8949143-A40E-49EB-9425-545485FEA726}">
      <dgm:prSet/>
      <dgm:spPr/>
      <dgm:t>
        <a:bodyPr/>
        <a:lstStyle/>
        <a:p>
          <a:endParaRPr lang="es-CL"/>
        </a:p>
      </dgm:t>
    </dgm:pt>
    <dgm:pt modelId="{FE36DA5B-A664-4B8A-90FA-9E35971D7C3D}" type="sibTrans" cxnId="{B8949143-A40E-49EB-9425-545485FEA726}">
      <dgm:prSet/>
      <dgm:spPr/>
      <dgm:t>
        <a:bodyPr/>
        <a:lstStyle/>
        <a:p>
          <a:endParaRPr lang="es-CL"/>
        </a:p>
      </dgm:t>
    </dgm:pt>
    <dgm:pt modelId="{A1746492-372F-4FEB-9E00-51ACA616894F}">
      <dgm:prSet phldrT="[Texto]"/>
      <dgm:spPr/>
      <dgm:t>
        <a:bodyPr/>
        <a:lstStyle/>
        <a:p>
          <a:r>
            <a:rPr lang="es-ES" dirty="0"/>
            <a:t>DEP</a:t>
          </a:r>
          <a:endParaRPr lang="es-CL" dirty="0"/>
        </a:p>
      </dgm:t>
    </dgm:pt>
    <dgm:pt modelId="{455CBD61-B543-423C-B6CC-616450D9BD72}" type="parTrans" cxnId="{D0746B1D-FCFE-4A4B-91EE-E2D8D381212B}">
      <dgm:prSet/>
      <dgm:spPr/>
      <dgm:t>
        <a:bodyPr/>
        <a:lstStyle/>
        <a:p>
          <a:endParaRPr lang="es-CL"/>
        </a:p>
      </dgm:t>
    </dgm:pt>
    <dgm:pt modelId="{23F8D4D5-6E8E-454C-9A2E-0467260892BD}" type="sibTrans" cxnId="{D0746B1D-FCFE-4A4B-91EE-E2D8D381212B}">
      <dgm:prSet/>
      <dgm:spPr/>
      <dgm:t>
        <a:bodyPr/>
        <a:lstStyle/>
        <a:p>
          <a:endParaRPr lang="es-CL"/>
        </a:p>
      </dgm:t>
    </dgm:pt>
    <dgm:pt modelId="{330E9930-9421-4B81-BC91-CC5A920F5AE9}">
      <dgm:prSet phldrT="[Texto]"/>
      <dgm:spPr/>
      <dgm:t>
        <a:bodyPr/>
        <a:lstStyle/>
        <a:p>
          <a:r>
            <a:rPr lang="es-ES" dirty="0"/>
            <a:t>Nivelación de Grados a ultimo DFL</a:t>
          </a:r>
          <a:endParaRPr lang="es-CL" dirty="0"/>
        </a:p>
      </dgm:t>
    </dgm:pt>
    <dgm:pt modelId="{41E39528-B1E4-4FD6-807D-6444E79DC39D}" type="parTrans" cxnId="{D8549623-7BD6-486B-A6E4-304088B988E4}">
      <dgm:prSet/>
      <dgm:spPr/>
      <dgm:t>
        <a:bodyPr/>
        <a:lstStyle/>
        <a:p>
          <a:endParaRPr lang="es-CL"/>
        </a:p>
      </dgm:t>
    </dgm:pt>
    <dgm:pt modelId="{0928A1F7-AF8A-45FF-B6AA-AC5B8D7018B7}" type="sibTrans" cxnId="{D8549623-7BD6-486B-A6E4-304088B988E4}">
      <dgm:prSet/>
      <dgm:spPr/>
      <dgm:t>
        <a:bodyPr/>
        <a:lstStyle/>
        <a:p>
          <a:endParaRPr lang="es-CL"/>
        </a:p>
      </dgm:t>
    </dgm:pt>
    <dgm:pt modelId="{0B3AD741-8599-4F86-BA71-41B57BFDC85C}">
      <dgm:prSet phldrT="[Texto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endParaRPr lang="es-CL" dirty="0">
            <a:solidFill>
              <a:schemeClr val="dk1">
                <a:hueOff val="0"/>
                <a:satOff val="0"/>
                <a:lumOff val="0"/>
              </a:schemeClr>
            </a:solidFill>
            <a:highlight>
              <a:srgbClr val="FFFF00"/>
            </a:highlight>
          </a:endParaRPr>
        </a:p>
      </dgm:t>
    </dgm:pt>
    <dgm:pt modelId="{8A3DA844-A14E-4B85-A385-674FF6728399}" type="parTrans" cxnId="{61B657B9-CCBD-4937-957F-7CD2AB3B2D5E}">
      <dgm:prSet/>
      <dgm:spPr/>
      <dgm:t>
        <a:bodyPr/>
        <a:lstStyle/>
        <a:p>
          <a:endParaRPr lang="es-CL"/>
        </a:p>
      </dgm:t>
    </dgm:pt>
    <dgm:pt modelId="{44BC76B8-9CA5-4BFA-A042-EE1EDD9EDA03}" type="sibTrans" cxnId="{61B657B9-CCBD-4937-957F-7CD2AB3B2D5E}">
      <dgm:prSet/>
      <dgm:spPr/>
      <dgm:t>
        <a:bodyPr/>
        <a:lstStyle/>
        <a:p>
          <a:endParaRPr lang="es-CL"/>
        </a:p>
      </dgm:t>
    </dgm:pt>
    <dgm:pt modelId="{DA9676CE-876A-A641-ACDD-3903B2F36A00}">
      <dgm:prSet phldrT="[Texto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s-CL" dirty="0">
              <a:solidFill>
                <a:schemeClr val="dk1">
                  <a:hueOff val="0"/>
                  <a:satOff val="0"/>
                  <a:lumOff val="0"/>
                </a:schemeClr>
              </a:solidFill>
            </a:rPr>
            <a:t>Modificación del DFL 3 aumento de dotación</a:t>
          </a:r>
        </a:p>
      </dgm:t>
    </dgm:pt>
    <dgm:pt modelId="{A9584DE2-3695-8141-B2AE-BE509DAD94A1}" type="parTrans" cxnId="{69B4E005-BC6D-1E4A-AAB5-96D7574DC7EE}">
      <dgm:prSet/>
      <dgm:spPr/>
      <dgm:t>
        <a:bodyPr/>
        <a:lstStyle/>
        <a:p>
          <a:endParaRPr lang="es-ES"/>
        </a:p>
      </dgm:t>
    </dgm:pt>
    <dgm:pt modelId="{2FC1AAAC-2D6A-764E-BCD7-864BA5D09773}" type="sibTrans" cxnId="{69B4E005-BC6D-1E4A-AAB5-96D7574DC7EE}">
      <dgm:prSet/>
      <dgm:spPr/>
      <dgm:t>
        <a:bodyPr/>
        <a:lstStyle/>
        <a:p>
          <a:endParaRPr lang="es-ES"/>
        </a:p>
      </dgm:t>
    </dgm:pt>
    <dgm:pt modelId="{62BDCAEF-8C97-2944-9F82-FF0AF334F229}">
      <dgm:prSet phldrT="[Texto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s-CL" dirty="0">
              <a:solidFill>
                <a:schemeClr val="dk1">
                  <a:hueOff val="0"/>
                  <a:satOff val="0"/>
                  <a:lumOff val="0"/>
                </a:schemeClr>
              </a:solidFill>
            </a:rPr>
            <a:t>Establecer un artículo transitorio para un concurso de encasillamiento</a:t>
          </a:r>
        </a:p>
      </dgm:t>
    </dgm:pt>
    <dgm:pt modelId="{114FFCCD-D5EC-EF4D-826E-64E72F2EB455}" type="parTrans" cxnId="{3BEE4CA4-1B2D-AC45-8EF8-63FC6E89F9EA}">
      <dgm:prSet/>
      <dgm:spPr/>
      <dgm:t>
        <a:bodyPr/>
        <a:lstStyle/>
        <a:p>
          <a:endParaRPr lang="es-ES"/>
        </a:p>
      </dgm:t>
    </dgm:pt>
    <dgm:pt modelId="{17FF966C-56DF-1B41-8B4D-28D0C566C26A}" type="sibTrans" cxnId="{3BEE4CA4-1B2D-AC45-8EF8-63FC6E89F9EA}">
      <dgm:prSet/>
      <dgm:spPr/>
      <dgm:t>
        <a:bodyPr/>
        <a:lstStyle/>
        <a:p>
          <a:endParaRPr lang="es-ES"/>
        </a:p>
      </dgm:t>
    </dgm:pt>
    <dgm:pt modelId="{1E2D9B38-2C30-4871-94A9-63CD51C736CB}">
      <dgm:prSet phldrT="[Texto]"/>
      <dgm:spPr/>
      <dgm:t>
        <a:bodyPr/>
        <a:lstStyle/>
        <a:p>
          <a:r>
            <a:rPr lang="es-ES" dirty="0"/>
            <a:t>Encasillamiento 2023</a:t>
          </a:r>
          <a:endParaRPr lang="es-CL" dirty="0"/>
        </a:p>
      </dgm:t>
    </dgm:pt>
    <dgm:pt modelId="{9CAA7840-8F7B-4F2F-9966-E19680A6D77D}" type="sibTrans" cxnId="{83C56CCD-63D6-47D4-99D6-B5DE05513BF2}">
      <dgm:prSet/>
      <dgm:spPr/>
      <dgm:t>
        <a:bodyPr/>
        <a:lstStyle/>
        <a:p>
          <a:endParaRPr lang="es-CL"/>
        </a:p>
      </dgm:t>
    </dgm:pt>
    <dgm:pt modelId="{785B332E-C6CA-40F2-9041-923EBC971B6D}" type="parTrans" cxnId="{83C56CCD-63D6-47D4-99D6-B5DE05513BF2}">
      <dgm:prSet/>
      <dgm:spPr/>
      <dgm:t>
        <a:bodyPr/>
        <a:lstStyle/>
        <a:p>
          <a:endParaRPr lang="es-CL"/>
        </a:p>
      </dgm:t>
    </dgm:pt>
    <dgm:pt modelId="{C41CA29D-3BF7-4423-94D3-19D78560145C}">
      <dgm:prSet phldrT="[Texto]"/>
      <dgm:spPr/>
      <dgm:t>
        <a:bodyPr/>
        <a:lstStyle/>
        <a:p>
          <a:r>
            <a:rPr lang="es-ES" dirty="0"/>
            <a:t>Subsecretaria Educación Superior</a:t>
          </a:r>
          <a:endParaRPr lang="es-CL" dirty="0"/>
        </a:p>
      </dgm:t>
    </dgm:pt>
    <dgm:pt modelId="{BE03E418-6477-45D8-A2B3-8F144B6CBE54}" type="sibTrans" cxnId="{234DA2D4-D592-4F49-8BA8-B7CBACCCC54A}">
      <dgm:prSet/>
      <dgm:spPr/>
      <dgm:t>
        <a:bodyPr/>
        <a:lstStyle/>
        <a:p>
          <a:endParaRPr lang="es-CL"/>
        </a:p>
      </dgm:t>
    </dgm:pt>
    <dgm:pt modelId="{BD2B9188-5A92-4362-8D41-1916C620FC41}" type="parTrans" cxnId="{234DA2D4-D592-4F49-8BA8-B7CBACCCC54A}">
      <dgm:prSet/>
      <dgm:spPr/>
      <dgm:t>
        <a:bodyPr/>
        <a:lstStyle/>
        <a:p>
          <a:endParaRPr lang="es-CL"/>
        </a:p>
      </dgm:t>
    </dgm:pt>
    <dgm:pt modelId="{769C5116-7D4F-4909-ACDA-5C30B6BE8FE8}">
      <dgm:prSet phldrT="[Texto]"/>
      <dgm:spPr/>
      <dgm:t>
        <a:bodyPr/>
        <a:lstStyle/>
        <a:p>
          <a:r>
            <a:rPr lang="es-ES" dirty="0"/>
            <a:t>Subsecretaria Educación Parvularia.</a:t>
          </a:r>
          <a:endParaRPr lang="es-CL" dirty="0"/>
        </a:p>
      </dgm:t>
    </dgm:pt>
    <dgm:pt modelId="{957A9976-A277-4F21-83A3-C5EF80427251}" type="sibTrans" cxnId="{A3B903A6-C338-41FD-A435-B35414BD8DF2}">
      <dgm:prSet/>
      <dgm:spPr/>
      <dgm:t>
        <a:bodyPr/>
        <a:lstStyle/>
        <a:p>
          <a:endParaRPr lang="es-CL"/>
        </a:p>
      </dgm:t>
    </dgm:pt>
    <dgm:pt modelId="{A44E6FAD-F05D-43FE-A64D-382E0D00EAE5}" type="parTrans" cxnId="{A3B903A6-C338-41FD-A435-B35414BD8DF2}">
      <dgm:prSet/>
      <dgm:spPr/>
      <dgm:t>
        <a:bodyPr/>
        <a:lstStyle/>
        <a:p>
          <a:endParaRPr lang="es-CL"/>
        </a:p>
      </dgm:t>
    </dgm:pt>
    <dgm:pt modelId="{341761F8-3A1F-4495-8D79-596DAA165E93}" type="pres">
      <dgm:prSet presAssocID="{63A8B92A-64DC-4380-9E21-0B20BF7955E0}" presName="Name0" presStyleCnt="0">
        <dgm:presLayoutVars>
          <dgm:dir/>
          <dgm:animLvl val="lvl"/>
          <dgm:resizeHandles val="exact"/>
        </dgm:presLayoutVars>
      </dgm:prSet>
      <dgm:spPr/>
    </dgm:pt>
    <dgm:pt modelId="{5AFF1F04-FC4C-4CD9-8060-D89FA14490A3}" type="pres">
      <dgm:prSet presAssocID="{92EC9007-5DFE-48F6-A5FA-DA343C1E854F}" presName="composite" presStyleCnt="0"/>
      <dgm:spPr/>
    </dgm:pt>
    <dgm:pt modelId="{429A29BC-0327-4989-9338-81E54720D737}" type="pres">
      <dgm:prSet presAssocID="{92EC9007-5DFE-48F6-A5FA-DA343C1E854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F618A1E8-C0EF-49DB-A61F-66098A28601E}" type="pres">
      <dgm:prSet presAssocID="{92EC9007-5DFE-48F6-A5FA-DA343C1E854F}" presName="desTx" presStyleLbl="alignAccFollowNode1" presStyleIdx="0" presStyleCnt="4">
        <dgm:presLayoutVars>
          <dgm:bulletEnabled val="1"/>
        </dgm:presLayoutVars>
      </dgm:prSet>
      <dgm:spPr/>
    </dgm:pt>
    <dgm:pt modelId="{17AF2426-A882-429B-8248-6B9037A49A10}" type="pres">
      <dgm:prSet presAssocID="{C7ED8766-18FC-41A7-AE93-251EFCC9469A}" presName="space" presStyleCnt="0"/>
      <dgm:spPr/>
    </dgm:pt>
    <dgm:pt modelId="{74BE89E1-AD70-44AA-A513-08FC7F3DE491}" type="pres">
      <dgm:prSet presAssocID="{A1746492-372F-4FEB-9E00-51ACA616894F}" presName="composite" presStyleCnt="0"/>
      <dgm:spPr/>
    </dgm:pt>
    <dgm:pt modelId="{230F0562-66EC-4BE5-855D-7D01EA6E4FE4}" type="pres">
      <dgm:prSet presAssocID="{A1746492-372F-4FEB-9E00-51ACA616894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DCA4294-D190-4CDC-89C6-D1F9561846A8}" type="pres">
      <dgm:prSet presAssocID="{A1746492-372F-4FEB-9E00-51ACA616894F}" presName="desTx" presStyleLbl="alignAccFollowNode1" presStyleIdx="1" presStyleCnt="4">
        <dgm:presLayoutVars>
          <dgm:bulletEnabled val="1"/>
        </dgm:presLayoutVars>
      </dgm:prSet>
      <dgm:spPr/>
    </dgm:pt>
    <dgm:pt modelId="{3C4B9346-F45B-405C-92A6-47C245ACF815}" type="pres">
      <dgm:prSet presAssocID="{23F8D4D5-6E8E-454C-9A2E-0467260892BD}" presName="space" presStyleCnt="0"/>
      <dgm:spPr/>
    </dgm:pt>
    <dgm:pt modelId="{EF7272F3-AF8D-4CB4-AD9D-BC0837EDB5E7}" type="pres">
      <dgm:prSet presAssocID="{769C5116-7D4F-4909-ACDA-5C30B6BE8FE8}" presName="composite" presStyleCnt="0"/>
      <dgm:spPr/>
    </dgm:pt>
    <dgm:pt modelId="{F4B9E89A-E97A-4F25-AC88-76A8B75BDB9B}" type="pres">
      <dgm:prSet presAssocID="{769C5116-7D4F-4909-ACDA-5C30B6BE8FE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D3810ABD-64DC-4C53-9CBC-24E992FB997B}" type="pres">
      <dgm:prSet presAssocID="{769C5116-7D4F-4909-ACDA-5C30B6BE8FE8}" presName="desTx" presStyleLbl="alignAccFollowNode1" presStyleIdx="2" presStyleCnt="4">
        <dgm:presLayoutVars>
          <dgm:bulletEnabled val="1"/>
        </dgm:presLayoutVars>
      </dgm:prSet>
      <dgm:spPr/>
    </dgm:pt>
    <dgm:pt modelId="{90352BDC-D561-44CF-88A3-3685A9D20B5F}" type="pres">
      <dgm:prSet presAssocID="{957A9976-A277-4F21-83A3-C5EF80427251}" presName="space" presStyleCnt="0"/>
      <dgm:spPr/>
    </dgm:pt>
    <dgm:pt modelId="{68A86B46-31C3-4DA7-939F-090DB0EA64A6}" type="pres">
      <dgm:prSet presAssocID="{C41CA29D-3BF7-4423-94D3-19D78560145C}" presName="composite" presStyleCnt="0"/>
      <dgm:spPr/>
    </dgm:pt>
    <dgm:pt modelId="{9A4DCA07-59C3-41DF-80B5-C016DC9E9EA1}" type="pres">
      <dgm:prSet presAssocID="{C41CA29D-3BF7-4423-94D3-19D78560145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685DB0AB-2A36-4930-8013-1760C206F170}" type="pres">
      <dgm:prSet presAssocID="{C41CA29D-3BF7-4423-94D3-19D78560145C}" presName="desTx" presStyleLbl="alignAccFollowNode1" presStyleIdx="3" presStyleCnt="4" custLinFactNeighborY="5166">
        <dgm:presLayoutVars>
          <dgm:bulletEnabled val="1"/>
        </dgm:presLayoutVars>
      </dgm:prSet>
      <dgm:spPr/>
    </dgm:pt>
  </dgm:ptLst>
  <dgm:cxnLst>
    <dgm:cxn modelId="{69B4E005-BC6D-1E4A-AAB5-96D7574DC7EE}" srcId="{C41CA29D-3BF7-4423-94D3-19D78560145C}" destId="{DA9676CE-876A-A641-ACDD-3903B2F36A00}" srcOrd="1" destOrd="0" parTransId="{A9584DE2-3695-8141-B2AE-BE509DAD94A1}" sibTransId="{2FC1AAAC-2D6A-764E-BCD7-864BA5D09773}"/>
    <dgm:cxn modelId="{816DAC10-78FD-4706-9829-19D8DE7A34AC}" type="presOf" srcId="{92EC9007-5DFE-48F6-A5FA-DA343C1E854F}" destId="{429A29BC-0327-4989-9338-81E54720D737}" srcOrd="0" destOrd="0" presId="urn:microsoft.com/office/officeart/2005/8/layout/hList1"/>
    <dgm:cxn modelId="{1D071414-5C9B-4BA9-B7C3-A2C4F9D18C2C}" type="presOf" srcId="{A1746492-372F-4FEB-9E00-51ACA616894F}" destId="{230F0562-66EC-4BE5-855D-7D01EA6E4FE4}" srcOrd="0" destOrd="0" presId="urn:microsoft.com/office/officeart/2005/8/layout/hList1"/>
    <dgm:cxn modelId="{D0746B1D-FCFE-4A4B-91EE-E2D8D381212B}" srcId="{63A8B92A-64DC-4380-9E21-0B20BF7955E0}" destId="{A1746492-372F-4FEB-9E00-51ACA616894F}" srcOrd="1" destOrd="0" parTransId="{455CBD61-B543-423C-B6CC-616450D9BD72}" sibTransId="{23F8D4D5-6E8E-454C-9A2E-0467260892BD}"/>
    <dgm:cxn modelId="{3E53671F-3B53-420F-9D36-9512C6BC8435}" type="presOf" srcId="{769C5116-7D4F-4909-ACDA-5C30B6BE8FE8}" destId="{F4B9E89A-E97A-4F25-AC88-76A8B75BDB9B}" srcOrd="0" destOrd="0" presId="urn:microsoft.com/office/officeart/2005/8/layout/hList1"/>
    <dgm:cxn modelId="{D8549623-7BD6-486B-A6E4-304088B988E4}" srcId="{92EC9007-5DFE-48F6-A5FA-DA343C1E854F}" destId="{330E9930-9421-4B81-BC91-CC5A920F5AE9}" srcOrd="1" destOrd="0" parTransId="{41E39528-B1E4-4FD6-807D-6444E79DC39D}" sibTransId="{0928A1F7-AF8A-45FF-B6AA-AC5B8D7018B7}"/>
    <dgm:cxn modelId="{B8949143-A40E-49EB-9425-545485FEA726}" srcId="{92EC9007-5DFE-48F6-A5FA-DA343C1E854F}" destId="{C33E73EB-8176-4654-BE32-C67EE878D4D5}" srcOrd="2" destOrd="0" parTransId="{56AD5B3A-D176-499E-931E-780DE03C45DA}" sibTransId="{FE36DA5B-A664-4B8A-90FA-9E35971D7C3D}"/>
    <dgm:cxn modelId="{B2C95E6D-A1E6-4816-89BC-10835609C1EF}" type="presOf" srcId="{1E2D9B38-2C30-4871-94A9-63CD51C736CB}" destId="{7DCA4294-D190-4CDC-89C6-D1F9561846A8}" srcOrd="0" destOrd="0" presId="urn:microsoft.com/office/officeart/2005/8/layout/hList1"/>
    <dgm:cxn modelId="{785A586D-C0BE-7544-AD17-6197287C6AC0}" type="presOf" srcId="{DA9676CE-876A-A641-ACDD-3903B2F36A00}" destId="{685DB0AB-2A36-4930-8013-1760C206F170}" srcOrd="0" destOrd="1" presId="urn:microsoft.com/office/officeart/2005/8/layout/hList1"/>
    <dgm:cxn modelId="{CDEB8F70-F562-488A-A1E2-012754E0150B}" type="presOf" srcId="{1C4354D8-BFC9-4F2A-8156-31AECBFC1243}" destId="{F618A1E8-C0EF-49DB-A61F-66098A28601E}" srcOrd="0" destOrd="0" presId="urn:microsoft.com/office/officeart/2005/8/layout/hList1"/>
    <dgm:cxn modelId="{6AFF8778-B64E-4F82-B6E3-EB71F05A4F02}" type="presOf" srcId="{C33E73EB-8176-4654-BE32-C67EE878D4D5}" destId="{F618A1E8-C0EF-49DB-A61F-66098A28601E}" srcOrd="0" destOrd="2" presId="urn:microsoft.com/office/officeart/2005/8/layout/hList1"/>
    <dgm:cxn modelId="{188CA694-90DC-45E4-A819-2D724F9C916C}" type="presOf" srcId="{63A8B92A-64DC-4380-9E21-0B20BF7955E0}" destId="{341761F8-3A1F-4495-8D79-596DAA165E93}" srcOrd="0" destOrd="0" presId="urn:microsoft.com/office/officeart/2005/8/layout/hList1"/>
    <dgm:cxn modelId="{08A90A95-2292-487D-A4A4-5F2723859E72}" type="presOf" srcId="{C41CA29D-3BF7-4423-94D3-19D78560145C}" destId="{9A4DCA07-59C3-41DF-80B5-C016DC9E9EA1}" srcOrd="0" destOrd="0" presId="urn:microsoft.com/office/officeart/2005/8/layout/hList1"/>
    <dgm:cxn modelId="{39D42A9C-5D53-40C6-ACD4-FAC0E0201A8B}" srcId="{92EC9007-5DFE-48F6-A5FA-DA343C1E854F}" destId="{1C4354D8-BFC9-4F2A-8156-31AECBFC1243}" srcOrd="0" destOrd="0" parTransId="{2A73B7CD-8B38-4280-8ADF-ADCE859FD9CB}" sibTransId="{E9571F47-4690-448B-89BE-182DDD259E2E}"/>
    <dgm:cxn modelId="{3BEE4CA4-1B2D-AC45-8EF8-63FC6E89F9EA}" srcId="{C41CA29D-3BF7-4423-94D3-19D78560145C}" destId="{62BDCAEF-8C97-2944-9F82-FF0AF334F229}" srcOrd="2" destOrd="0" parTransId="{114FFCCD-D5EC-EF4D-826E-64E72F2EB455}" sibTransId="{17FF966C-56DF-1B41-8B4D-28D0C566C26A}"/>
    <dgm:cxn modelId="{A3B903A6-C338-41FD-A435-B35414BD8DF2}" srcId="{63A8B92A-64DC-4380-9E21-0B20BF7955E0}" destId="{769C5116-7D4F-4909-ACDA-5C30B6BE8FE8}" srcOrd="2" destOrd="0" parTransId="{A44E6FAD-F05D-43FE-A64D-382E0D00EAE5}" sibTransId="{957A9976-A277-4F21-83A3-C5EF80427251}"/>
    <dgm:cxn modelId="{5C5E67A8-E3B7-402A-B2BE-6578717C5B60}" srcId="{63A8B92A-64DC-4380-9E21-0B20BF7955E0}" destId="{92EC9007-5DFE-48F6-A5FA-DA343C1E854F}" srcOrd="0" destOrd="0" parTransId="{A1624A83-BBB8-4313-B0F6-D17075B1D733}" sibTransId="{C7ED8766-18FC-41A7-AE93-251EFCC9469A}"/>
    <dgm:cxn modelId="{61B657B9-CCBD-4937-957F-7CD2AB3B2D5E}" srcId="{C41CA29D-3BF7-4423-94D3-19D78560145C}" destId="{0B3AD741-8599-4F86-BA71-41B57BFDC85C}" srcOrd="0" destOrd="0" parTransId="{8A3DA844-A14E-4B85-A385-674FF6728399}" sibTransId="{44BC76B8-9CA5-4BFA-A042-EE1EDD9EDA03}"/>
    <dgm:cxn modelId="{00C93CBC-CE76-1042-9B4A-529651697F44}" type="presOf" srcId="{62BDCAEF-8C97-2944-9F82-FF0AF334F229}" destId="{685DB0AB-2A36-4930-8013-1760C206F170}" srcOrd="0" destOrd="2" presId="urn:microsoft.com/office/officeart/2005/8/layout/hList1"/>
    <dgm:cxn modelId="{83C56CCD-63D6-47D4-99D6-B5DE05513BF2}" srcId="{A1746492-372F-4FEB-9E00-51ACA616894F}" destId="{1E2D9B38-2C30-4871-94A9-63CD51C736CB}" srcOrd="0" destOrd="0" parTransId="{785B332E-C6CA-40F2-9041-923EBC971B6D}" sibTransId="{9CAA7840-8F7B-4F2F-9966-E19680A6D77D}"/>
    <dgm:cxn modelId="{F00096CD-75FA-4E27-8555-B9F1C7948ED0}" type="presOf" srcId="{0B3AD741-8599-4F86-BA71-41B57BFDC85C}" destId="{685DB0AB-2A36-4930-8013-1760C206F170}" srcOrd="0" destOrd="0" presId="urn:microsoft.com/office/officeart/2005/8/layout/hList1"/>
    <dgm:cxn modelId="{4F53A1D3-22D7-42F8-AB8E-E474DCB3A1DE}" type="presOf" srcId="{330E9930-9421-4B81-BC91-CC5A920F5AE9}" destId="{F618A1E8-C0EF-49DB-A61F-66098A28601E}" srcOrd="0" destOrd="1" presId="urn:microsoft.com/office/officeart/2005/8/layout/hList1"/>
    <dgm:cxn modelId="{234DA2D4-D592-4F49-8BA8-B7CBACCCC54A}" srcId="{63A8B92A-64DC-4380-9E21-0B20BF7955E0}" destId="{C41CA29D-3BF7-4423-94D3-19D78560145C}" srcOrd="3" destOrd="0" parTransId="{BD2B9188-5A92-4362-8D41-1916C620FC41}" sibTransId="{BE03E418-6477-45D8-A2B3-8F144B6CBE54}"/>
    <dgm:cxn modelId="{680E3C15-293A-4A38-AEC0-75726147242A}" type="presParOf" srcId="{341761F8-3A1F-4495-8D79-596DAA165E93}" destId="{5AFF1F04-FC4C-4CD9-8060-D89FA14490A3}" srcOrd="0" destOrd="0" presId="urn:microsoft.com/office/officeart/2005/8/layout/hList1"/>
    <dgm:cxn modelId="{952B880E-7370-4A50-9753-0D83A86D5143}" type="presParOf" srcId="{5AFF1F04-FC4C-4CD9-8060-D89FA14490A3}" destId="{429A29BC-0327-4989-9338-81E54720D737}" srcOrd="0" destOrd="0" presId="urn:microsoft.com/office/officeart/2005/8/layout/hList1"/>
    <dgm:cxn modelId="{E6B77D28-77D1-44BB-9924-7224D27798BC}" type="presParOf" srcId="{5AFF1F04-FC4C-4CD9-8060-D89FA14490A3}" destId="{F618A1E8-C0EF-49DB-A61F-66098A28601E}" srcOrd="1" destOrd="0" presId="urn:microsoft.com/office/officeart/2005/8/layout/hList1"/>
    <dgm:cxn modelId="{DFD60B54-EB8E-4E3A-8A64-E62EA1F30C29}" type="presParOf" srcId="{341761F8-3A1F-4495-8D79-596DAA165E93}" destId="{17AF2426-A882-429B-8248-6B9037A49A10}" srcOrd="1" destOrd="0" presId="urn:microsoft.com/office/officeart/2005/8/layout/hList1"/>
    <dgm:cxn modelId="{D9DE83C9-85FD-45BC-AFEE-416ACE8BFC4B}" type="presParOf" srcId="{341761F8-3A1F-4495-8D79-596DAA165E93}" destId="{74BE89E1-AD70-44AA-A513-08FC7F3DE491}" srcOrd="2" destOrd="0" presId="urn:microsoft.com/office/officeart/2005/8/layout/hList1"/>
    <dgm:cxn modelId="{EBFC4942-B573-41A1-A890-4F43EA8E03F4}" type="presParOf" srcId="{74BE89E1-AD70-44AA-A513-08FC7F3DE491}" destId="{230F0562-66EC-4BE5-855D-7D01EA6E4FE4}" srcOrd="0" destOrd="0" presId="urn:microsoft.com/office/officeart/2005/8/layout/hList1"/>
    <dgm:cxn modelId="{72916F17-3190-4591-9978-148A81B4691F}" type="presParOf" srcId="{74BE89E1-AD70-44AA-A513-08FC7F3DE491}" destId="{7DCA4294-D190-4CDC-89C6-D1F9561846A8}" srcOrd="1" destOrd="0" presId="urn:microsoft.com/office/officeart/2005/8/layout/hList1"/>
    <dgm:cxn modelId="{E53BF58D-E12B-4B46-85BD-90DFCAC937E9}" type="presParOf" srcId="{341761F8-3A1F-4495-8D79-596DAA165E93}" destId="{3C4B9346-F45B-405C-92A6-47C245ACF815}" srcOrd="3" destOrd="0" presId="urn:microsoft.com/office/officeart/2005/8/layout/hList1"/>
    <dgm:cxn modelId="{A413328F-7AF6-44CC-B278-359BACF5E8E7}" type="presParOf" srcId="{341761F8-3A1F-4495-8D79-596DAA165E93}" destId="{EF7272F3-AF8D-4CB4-AD9D-BC0837EDB5E7}" srcOrd="4" destOrd="0" presId="urn:microsoft.com/office/officeart/2005/8/layout/hList1"/>
    <dgm:cxn modelId="{7EA0F979-06AB-4EC1-B83A-42816A463232}" type="presParOf" srcId="{EF7272F3-AF8D-4CB4-AD9D-BC0837EDB5E7}" destId="{F4B9E89A-E97A-4F25-AC88-76A8B75BDB9B}" srcOrd="0" destOrd="0" presId="urn:microsoft.com/office/officeart/2005/8/layout/hList1"/>
    <dgm:cxn modelId="{0295207E-B15C-4074-8D85-064605A80302}" type="presParOf" srcId="{EF7272F3-AF8D-4CB4-AD9D-BC0837EDB5E7}" destId="{D3810ABD-64DC-4C53-9CBC-24E992FB997B}" srcOrd="1" destOrd="0" presId="urn:microsoft.com/office/officeart/2005/8/layout/hList1"/>
    <dgm:cxn modelId="{DA0DC66C-132D-4424-A06F-03569D3DED8A}" type="presParOf" srcId="{341761F8-3A1F-4495-8D79-596DAA165E93}" destId="{90352BDC-D561-44CF-88A3-3685A9D20B5F}" srcOrd="5" destOrd="0" presId="urn:microsoft.com/office/officeart/2005/8/layout/hList1"/>
    <dgm:cxn modelId="{C2CBCA8B-85CB-475A-8A92-ACB4AEC69427}" type="presParOf" srcId="{341761F8-3A1F-4495-8D79-596DAA165E93}" destId="{68A86B46-31C3-4DA7-939F-090DB0EA64A6}" srcOrd="6" destOrd="0" presId="urn:microsoft.com/office/officeart/2005/8/layout/hList1"/>
    <dgm:cxn modelId="{B7E44A59-8CA0-4FEF-9588-14D23197F5EF}" type="presParOf" srcId="{68A86B46-31C3-4DA7-939F-090DB0EA64A6}" destId="{9A4DCA07-59C3-41DF-80B5-C016DC9E9EA1}" srcOrd="0" destOrd="0" presId="urn:microsoft.com/office/officeart/2005/8/layout/hList1"/>
    <dgm:cxn modelId="{024721C1-9307-4A96-88C0-82CECEA8E8B7}" type="presParOf" srcId="{68A86B46-31C3-4DA7-939F-090DB0EA64A6}" destId="{685DB0AB-2A36-4930-8013-1760C206F1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A29BC-0327-4989-9338-81E54720D737}">
      <dsp:nvSpPr>
        <dsp:cNvPr id="0" name=""/>
        <dsp:cNvSpPr/>
      </dsp:nvSpPr>
      <dsp:spPr>
        <a:xfrm>
          <a:off x="2422" y="47441"/>
          <a:ext cx="1456530" cy="285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Subsecretaria Educación</a:t>
          </a:r>
          <a:endParaRPr lang="es-CL" sz="800" kern="1200" dirty="0"/>
        </a:p>
      </dsp:txBody>
      <dsp:txXfrm>
        <a:off x="2422" y="47441"/>
        <a:ext cx="1456530" cy="285433"/>
      </dsp:txXfrm>
    </dsp:sp>
    <dsp:sp modelId="{F618A1E8-C0EF-49DB-A61F-66098A28601E}">
      <dsp:nvSpPr>
        <dsp:cNvPr id="0" name=""/>
        <dsp:cNvSpPr/>
      </dsp:nvSpPr>
      <dsp:spPr>
        <a:xfrm>
          <a:off x="2422" y="332874"/>
          <a:ext cx="1456530" cy="77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800" kern="1200" dirty="0"/>
            <a:t>Traspaso funcionarios escalafón auxiliar.</a:t>
          </a:r>
          <a:endParaRPr lang="es-C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800" kern="1200" dirty="0"/>
            <a:t>Nivelación de Grados a ultimo DFL</a:t>
          </a:r>
          <a:endParaRPr lang="es-C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800" kern="1200" dirty="0"/>
            <a:t>Promoción 2023</a:t>
          </a:r>
          <a:endParaRPr lang="es-CL" sz="800" kern="1200" dirty="0"/>
        </a:p>
      </dsp:txBody>
      <dsp:txXfrm>
        <a:off x="2422" y="332874"/>
        <a:ext cx="1456530" cy="774433"/>
      </dsp:txXfrm>
    </dsp:sp>
    <dsp:sp modelId="{230F0562-66EC-4BE5-855D-7D01EA6E4FE4}">
      <dsp:nvSpPr>
        <dsp:cNvPr id="0" name=""/>
        <dsp:cNvSpPr/>
      </dsp:nvSpPr>
      <dsp:spPr>
        <a:xfrm>
          <a:off x="1662866" y="47441"/>
          <a:ext cx="1456530" cy="285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DEP</a:t>
          </a:r>
          <a:endParaRPr lang="es-CL" sz="800" kern="1200" dirty="0"/>
        </a:p>
      </dsp:txBody>
      <dsp:txXfrm>
        <a:off x="1662866" y="47441"/>
        <a:ext cx="1456530" cy="285433"/>
      </dsp:txXfrm>
    </dsp:sp>
    <dsp:sp modelId="{7DCA4294-D190-4CDC-89C6-D1F9561846A8}">
      <dsp:nvSpPr>
        <dsp:cNvPr id="0" name=""/>
        <dsp:cNvSpPr/>
      </dsp:nvSpPr>
      <dsp:spPr>
        <a:xfrm>
          <a:off x="1662866" y="332874"/>
          <a:ext cx="1456530" cy="77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800" kern="1200" dirty="0"/>
            <a:t>Encasillamiento 2023</a:t>
          </a:r>
          <a:endParaRPr lang="es-CL" sz="800" kern="1200" dirty="0"/>
        </a:p>
      </dsp:txBody>
      <dsp:txXfrm>
        <a:off x="1662866" y="332874"/>
        <a:ext cx="1456530" cy="774433"/>
      </dsp:txXfrm>
    </dsp:sp>
    <dsp:sp modelId="{F4B9E89A-E97A-4F25-AC88-76A8B75BDB9B}">
      <dsp:nvSpPr>
        <dsp:cNvPr id="0" name=""/>
        <dsp:cNvSpPr/>
      </dsp:nvSpPr>
      <dsp:spPr>
        <a:xfrm>
          <a:off x="3323311" y="47441"/>
          <a:ext cx="1456530" cy="285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Subsecretaria Educación Parvularia.</a:t>
          </a:r>
          <a:endParaRPr lang="es-CL" sz="800" kern="1200" dirty="0"/>
        </a:p>
      </dsp:txBody>
      <dsp:txXfrm>
        <a:off x="3323311" y="47441"/>
        <a:ext cx="1456530" cy="285433"/>
      </dsp:txXfrm>
    </dsp:sp>
    <dsp:sp modelId="{D3810ABD-64DC-4C53-9CBC-24E992FB997B}">
      <dsp:nvSpPr>
        <dsp:cNvPr id="0" name=""/>
        <dsp:cNvSpPr/>
      </dsp:nvSpPr>
      <dsp:spPr>
        <a:xfrm>
          <a:off x="3323311" y="332874"/>
          <a:ext cx="1456530" cy="77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DCA07-59C3-41DF-80B5-C016DC9E9EA1}">
      <dsp:nvSpPr>
        <dsp:cNvPr id="0" name=""/>
        <dsp:cNvSpPr/>
      </dsp:nvSpPr>
      <dsp:spPr>
        <a:xfrm>
          <a:off x="4983755" y="47441"/>
          <a:ext cx="1456530" cy="285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Subsecretaria Educación Superior</a:t>
          </a:r>
          <a:endParaRPr lang="es-CL" sz="800" kern="1200" dirty="0"/>
        </a:p>
      </dsp:txBody>
      <dsp:txXfrm>
        <a:off x="4983755" y="47441"/>
        <a:ext cx="1456530" cy="285433"/>
      </dsp:txXfrm>
    </dsp:sp>
    <dsp:sp modelId="{685DB0AB-2A36-4930-8013-1760C206F170}">
      <dsp:nvSpPr>
        <dsp:cNvPr id="0" name=""/>
        <dsp:cNvSpPr/>
      </dsp:nvSpPr>
      <dsp:spPr>
        <a:xfrm>
          <a:off x="4983755" y="372881"/>
          <a:ext cx="1456530" cy="774433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L" sz="800" kern="1200" dirty="0">
            <a:solidFill>
              <a:schemeClr val="dk1">
                <a:hueOff val="0"/>
                <a:satOff val="0"/>
                <a:lumOff val="0"/>
              </a:schemeClr>
            </a:solidFill>
            <a:highlight>
              <a:srgbClr val="FFFF00"/>
            </a:highlight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800" kern="1200" dirty="0">
              <a:solidFill>
                <a:schemeClr val="dk1">
                  <a:hueOff val="0"/>
                  <a:satOff val="0"/>
                  <a:lumOff val="0"/>
                </a:schemeClr>
              </a:solidFill>
            </a:rPr>
            <a:t>Modificación del DFL 3 aumento de dotación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800" kern="1200" dirty="0">
              <a:solidFill>
                <a:schemeClr val="dk1">
                  <a:hueOff val="0"/>
                  <a:satOff val="0"/>
                  <a:lumOff val="0"/>
                </a:schemeClr>
              </a:solidFill>
            </a:rPr>
            <a:t>Establecer un artículo transitorio para un concurso de encasillamiento</a:t>
          </a:r>
        </a:p>
      </dsp:txBody>
      <dsp:txXfrm>
        <a:off x="4983755" y="372881"/>
        <a:ext cx="1456530" cy="774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2d5601ac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2d5601ac4_0_6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2d5601ac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2d5601ac4_0_6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1476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2d5601ac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2d5601ac4_0_6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8084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2d5601ac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2d5601ac4_0_6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3492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2d5601ac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2d5601ac4_0_6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0844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2d5601ac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2d5601ac4_0_6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45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4454"/>
              </a:solidFill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" name="Google Shape;35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" name="Google Shape;36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38" name="Google Shape;38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xfrm>
            <a:off x="420880" y="1598063"/>
            <a:ext cx="5740637" cy="23597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Consejo Presidentes/as 2023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A78466-5CF9-4672-9239-2BC6FD387F6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182" y="788143"/>
            <a:ext cx="3599728" cy="1097280"/>
          </a:xfrm>
          <a:prstGeom prst="rect">
            <a:avLst/>
          </a:prstGeom>
          <a:noFill/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68DCFE7-9A74-7422-752D-E2E09F38FB94}"/>
              </a:ext>
            </a:extLst>
          </p:cNvPr>
          <p:cNvSpPr txBox="1"/>
          <p:nvPr/>
        </p:nvSpPr>
        <p:spPr>
          <a:xfrm>
            <a:off x="6426437" y="4683030"/>
            <a:ext cx="25210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b="1" dirty="0">
                <a:solidFill>
                  <a:schemeClr val="accent4">
                    <a:lumMod val="75000"/>
                  </a:schemeClr>
                </a:solidFill>
              </a:rPr>
              <a:t>27 de junio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025" y="530725"/>
            <a:ext cx="3208800" cy="785119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queremos?</a:t>
            </a:r>
            <a:b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4468" y="1767275"/>
            <a:ext cx="8062357" cy="3158700"/>
          </a:xfrm>
        </p:spPr>
        <p:txBody>
          <a:bodyPr/>
          <a:lstStyle/>
          <a:p>
            <a:pPr marL="50800" lvl="0" indent="0">
              <a:buNone/>
            </a:pPr>
            <a:endParaRPr lang="es-CL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>
              <a:buNone/>
            </a:pP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El fortalecimiento del Rol Rector Ministerio.</a:t>
            </a:r>
            <a:endParaRPr lang="es-C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>
              <a:buNone/>
            </a:pP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Establecer con claridad el Rol de los Departamentos Provinciales.</a:t>
            </a:r>
            <a:endParaRPr lang="es-C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>
              <a:buNone/>
            </a:pP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Definir Rol, funciones de la Supervisión. </a:t>
            </a:r>
            <a:endParaRPr lang="es-C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>
              <a:buNone/>
            </a:pP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Definir y establecer con claridad, cuál será la función del Departamento de planificación y el área de  </a:t>
            </a:r>
          </a:p>
          <a:p>
            <a:pPr marL="50800" indent="0">
              <a:buNone/>
            </a:pP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infraestructura de la </a:t>
            </a:r>
            <a:r>
              <a:rPr lang="es-E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Secreduc</a:t>
            </a: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lvl="0" indent="0">
              <a:buNone/>
            </a:pPr>
            <a:endParaRPr lang="es-C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>
              <a:buNone/>
            </a:pPr>
            <a:endParaRPr lang="es-CL" sz="1200" dirty="0">
              <a:solidFill>
                <a:schemeClr val="tx1"/>
              </a:solidFill>
            </a:endParaRPr>
          </a:p>
          <a:p>
            <a:pPr marL="50800" lvl="0" indent="0">
              <a:buNone/>
            </a:pPr>
            <a:endParaRPr lang="es-E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43534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502" y="713677"/>
            <a:ext cx="3875323" cy="591015"/>
          </a:xfrm>
        </p:spPr>
        <p:txBody>
          <a:bodyPr/>
          <a:lstStyle/>
          <a:p>
            <a:r>
              <a:rPr lang="es-ES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Objetivo del proyecto de Ley que se presenta hoy y que podría modificarse en: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69434" y="1561171"/>
            <a:ext cx="7917391" cy="3364804"/>
          </a:xfrm>
        </p:spPr>
        <p:txBody>
          <a:bodyPr/>
          <a:lstStyle/>
          <a:p>
            <a:pPr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1. Fortalecer la gobernanza del Sistema de Educación Pública, avanzando en su coherencia y articulación, mejorando la gestión, y precisando el rol del Ministerio de Educación como órgano rector del sistema educativo, mejorando la articulación nacional, regional y local del Sistema de Educación Pública, organizando funciones y roles en torno al apoyo educativo a los establecimientos y la mejora de sus condiciones materiales.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2. Mejorar la gestión financiera de los SLEP para lograr mayor eficiencia y efectividad en su ejecución y en el servicio educacional, a través del fortalecimiento de las capacidades técnicas y administrativas de los profesionales. 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3. Incorporar en Gobernanza un artículo que indique que la asesoría técnica pedagógica a los ATP de los Servicios Locales será mediante los equipos de supervisión que se encuentran en los departamentos provinciales.</a:t>
            </a:r>
            <a:r>
              <a:rPr lang="es-C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Ley 20529 Artículo 111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.- Modifícase la ley N° 18.956, que reestructura el Ministerio de Educación, en el siguiente sentido: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"c) Mantener un sistema de supervisión del apoyo técnico pedagógico a los establecimientos   educacionales.")</a:t>
            </a:r>
            <a:r>
              <a:rPr lang="es-ES" dirty="0"/>
              <a:t> 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553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8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50800" lvl="0" algn="l" rtl="0">
              <a:spcBef>
                <a:spcPts val="600"/>
              </a:spcBef>
              <a:spcAft>
                <a:spcPts val="0"/>
              </a:spcAft>
              <a:buSzPts val="2800"/>
            </a:pPr>
            <a:r>
              <a:rPr lang="es-ES" sz="4800" b="1" dirty="0"/>
              <a:t>Asambleas Provinciales</a:t>
            </a:r>
          </a:p>
        </p:txBody>
      </p:sp>
      <p:sp>
        <p:nvSpPr>
          <p:cNvPr id="428" name="Google Shape;428;p38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Jornada de Reflexión</a:t>
            </a:r>
            <a:endParaRPr dirty="0"/>
          </a:p>
        </p:txBody>
      </p:sp>
      <p:sp>
        <p:nvSpPr>
          <p:cNvPr id="429" name="Google Shape;429;p38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3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3567941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E7BA9-729C-63F2-5F93-5B00670C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25" y="173321"/>
            <a:ext cx="3208800" cy="1028700"/>
          </a:xfrm>
        </p:spPr>
        <p:txBody>
          <a:bodyPr/>
          <a:lstStyle/>
          <a:p>
            <a:r>
              <a:rPr lang="es-ES" dirty="0"/>
              <a:t>Asamblea Provinciales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018F1F-7874-F7A9-E6EA-EAD75527E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9043" y="1376682"/>
            <a:ext cx="7540800" cy="3158700"/>
          </a:xfrm>
        </p:spPr>
        <p:txBody>
          <a:bodyPr/>
          <a:lstStyle/>
          <a:p>
            <a:r>
              <a:rPr lang="es-ES" dirty="0"/>
              <a:t>Martes 11 de Julio</a:t>
            </a:r>
          </a:p>
          <a:p>
            <a:pPr lvl="1"/>
            <a:r>
              <a:rPr lang="es-ES" dirty="0"/>
              <a:t>Análisis Modificación  Ley 21040 (Crea Sistema de Educación Pública).</a:t>
            </a:r>
          </a:p>
          <a:p>
            <a:pPr lvl="1"/>
            <a:r>
              <a:rPr lang="es-ES" dirty="0"/>
              <a:t>¿Párvulo/Superior/San Camilo?</a:t>
            </a:r>
          </a:p>
          <a:p>
            <a:pPr lvl="1"/>
            <a:r>
              <a:rPr lang="es-ES" dirty="0"/>
              <a:t>¿</a:t>
            </a:r>
            <a:r>
              <a:rPr lang="es-ES" b="1" dirty="0"/>
              <a:t>Tenemos agua en la piscina</a:t>
            </a:r>
            <a:r>
              <a:rPr lang="es-ES" dirty="0"/>
              <a:t>?</a:t>
            </a:r>
          </a:p>
          <a:p>
            <a:pPr lvl="1"/>
            <a:r>
              <a:rPr lang="es-ES" dirty="0"/>
              <a:t>Otros temas.</a:t>
            </a:r>
          </a:p>
          <a:p>
            <a:pPr lvl="1"/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753C4C-B68A-4433-E888-F5775AB63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13</a:t>
            </a:fld>
            <a:endParaRPr lang="es-CL" dirty="0"/>
          </a:p>
        </p:txBody>
      </p:sp>
      <p:grpSp>
        <p:nvGrpSpPr>
          <p:cNvPr id="11" name="Google Shape;804;p48">
            <a:extLst>
              <a:ext uri="{FF2B5EF4-FFF2-40B4-BE49-F238E27FC236}">
                <a16:creationId xmlns:a16="http://schemas.microsoft.com/office/drawing/2014/main" id="{B96FD76A-44D3-85ED-4EED-F9ED6D8C2ADF}"/>
              </a:ext>
            </a:extLst>
          </p:cNvPr>
          <p:cNvGrpSpPr/>
          <p:nvPr/>
        </p:nvGrpSpPr>
        <p:grpSpPr>
          <a:xfrm>
            <a:off x="521391" y="888129"/>
            <a:ext cx="313892" cy="313892"/>
            <a:chOff x="2594050" y="1631825"/>
            <a:chExt cx="439625" cy="439625"/>
          </a:xfrm>
        </p:grpSpPr>
        <p:sp>
          <p:nvSpPr>
            <p:cNvPr id="12" name="Google Shape;805;p48">
              <a:extLst>
                <a:ext uri="{FF2B5EF4-FFF2-40B4-BE49-F238E27FC236}">
                  <a16:creationId xmlns:a16="http://schemas.microsoft.com/office/drawing/2014/main" id="{E15C0873-D756-8727-B295-06B49AA85246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806;p48">
              <a:extLst>
                <a:ext uri="{FF2B5EF4-FFF2-40B4-BE49-F238E27FC236}">
                  <a16:creationId xmlns:a16="http://schemas.microsoft.com/office/drawing/2014/main" id="{6EB25300-48F7-BCBE-B9B0-7EF1593C0D30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807;p48">
              <a:extLst>
                <a:ext uri="{FF2B5EF4-FFF2-40B4-BE49-F238E27FC236}">
                  <a16:creationId xmlns:a16="http://schemas.microsoft.com/office/drawing/2014/main" id="{0380495E-8DBF-1DED-9CBA-88C68FAE79B9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808;p48">
              <a:extLst>
                <a:ext uri="{FF2B5EF4-FFF2-40B4-BE49-F238E27FC236}">
                  <a16:creationId xmlns:a16="http://schemas.microsoft.com/office/drawing/2014/main" id="{923F9C0B-4684-8BA0-F103-3F0AAD7F2264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075747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8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Mesa Carrera Funcionaria</a:t>
            </a:r>
            <a:endParaRPr dirty="0"/>
          </a:p>
        </p:txBody>
      </p:sp>
      <p:sp>
        <p:nvSpPr>
          <p:cNvPr id="428" name="Google Shape;428;p38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Mejoramiento</a:t>
            </a:r>
            <a:endParaRPr dirty="0"/>
          </a:p>
        </p:txBody>
      </p:sp>
      <p:sp>
        <p:nvSpPr>
          <p:cNvPr id="429" name="Google Shape;429;p38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4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338691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DDE5A-286D-7953-D495-35051213B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Avances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053FAC-37C5-6F3D-EE2D-3ADE3BA43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025" y="1767275"/>
            <a:ext cx="7540800" cy="591364"/>
          </a:xfrm>
        </p:spPr>
        <p:txBody>
          <a:bodyPr/>
          <a:lstStyle/>
          <a:p>
            <a:r>
              <a:rPr lang="es-ES" sz="2000" dirty="0"/>
              <a:t>Reunión Representantes Ministro 19 de junio.</a:t>
            </a:r>
            <a:endParaRPr lang="es-CL" sz="2000" dirty="0"/>
          </a:p>
        </p:txBody>
      </p:sp>
      <p:grpSp>
        <p:nvGrpSpPr>
          <p:cNvPr id="5" name="Google Shape;804;p48">
            <a:extLst>
              <a:ext uri="{FF2B5EF4-FFF2-40B4-BE49-F238E27FC236}">
                <a16:creationId xmlns:a16="http://schemas.microsoft.com/office/drawing/2014/main" id="{B94039A4-705F-6081-6860-5CCC48E35F34}"/>
              </a:ext>
            </a:extLst>
          </p:cNvPr>
          <p:cNvGrpSpPr/>
          <p:nvPr/>
        </p:nvGrpSpPr>
        <p:grpSpPr>
          <a:xfrm>
            <a:off x="521391" y="888129"/>
            <a:ext cx="313892" cy="313892"/>
            <a:chOff x="2594050" y="1631825"/>
            <a:chExt cx="439625" cy="439625"/>
          </a:xfrm>
        </p:grpSpPr>
        <p:sp>
          <p:nvSpPr>
            <p:cNvPr id="6" name="Google Shape;805;p48">
              <a:extLst>
                <a:ext uri="{FF2B5EF4-FFF2-40B4-BE49-F238E27FC236}">
                  <a16:creationId xmlns:a16="http://schemas.microsoft.com/office/drawing/2014/main" id="{78F95DF6-C999-A6F8-ECB5-C190B83E6F37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806;p48">
              <a:extLst>
                <a:ext uri="{FF2B5EF4-FFF2-40B4-BE49-F238E27FC236}">
                  <a16:creationId xmlns:a16="http://schemas.microsoft.com/office/drawing/2014/main" id="{DD71C671-A7B0-6B1A-24CA-75B4F7921146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807;p48">
              <a:extLst>
                <a:ext uri="{FF2B5EF4-FFF2-40B4-BE49-F238E27FC236}">
                  <a16:creationId xmlns:a16="http://schemas.microsoft.com/office/drawing/2014/main" id="{CA3F4F76-D9F8-BA7A-CE5C-5D9201D2D78A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808;p48">
              <a:extLst>
                <a:ext uri="{FF2B5EF4-FFF2-40B4-BE49-F238E27FC236}">
                  <a16:creationId xmlns:a16="http://schemas.microsoft.com/office/drawing/2014/main" id="{FC7585EB-82A1-011B-5A73-80E39851F3A7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41270CC8-22BB-F1F2-CB1E-2D0A3AF173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7220901"/>
              </p:ext>
            </p:extLst>
          </p:nvPr>
        </p:nvGraphicFramePr>
        <p:xfrm>
          <a:off x="1575430" y="2449949"/>
          <a:ext cx="6442708" cy="115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Marcador de texto 2">
            <a:extLst>
              <a:ext uri="{FF2B5EF4-FFF2-40B4-BE49-F238E27FC236}">
                <a16:creationId xmlns:a16="http://schemas.microsoft.com/office/drawing/2014/main" id="{B86772D1-AD80-7D95-F34A-496E7CE2F91C}"/>
              </a:ext>
            </a:extLst>
          </p:cNvPr>
          <p:cNvSpPr txBox="1">
            <a:spLocks/>
          </p:cNvSpPr>
          <p:nvPr/>
        </p:nvSpPr>
        <p:spPr>
          <a:xfrm>
            <a:off x="1212967" y="3826538"/>
            <a:ext cx="7540800" cy="1316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ixie One"/>
              <a:buChar char="▪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ixie One"/>
              <a:buChar char="▫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ixie One"/>
              <a:buChar char="■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ixie One"/>
              <a:buChar char="●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ixie One"/>
              <a:buChar char="○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ixie One"/>
              <a:buChar char="■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ixie One"/>
              <a:buChar char="●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ixie One"/>
              <a:buChar char="○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ixie One"/>
              <a:buChar char="■"/>
              <a:defRPr sz="2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50800" indent="0" algn="ctr">
              <a:buNone/>
            </a:pPr>
            <a:r>
              <a:rPr lang="es-ES" sz="2000" b="1" dirty="0"/>
              <a:t>Se realizarán reuniones de cada subcomisión en la cual asistirán al menos dos directores nacionales . Creación cronograma.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523808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8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Movilizacíon</a:t>
            </a:r>
            <a:endParaRPr dirty="0"/>
          </a:p>
        </p:txBody>
      </p:sp>
      <p:sp>
        <p:nvSpPr>
          <p:cNvPr id="428" name="Google Shape;428;p38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Inicio Proceso.</a:t>
            </a:r>
            <a:endParaRPr dirty="0"/>
          </a:p>
        </p:txBody>
      </p:sp>
      <p:sp>
        <p:nvSpPr>
          <p:cNvPr id="429" name="Google Shape;429;p38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5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2044171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1FCE4-B97F-6131-239A-7F1E64881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Proceso de Movilización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7A981F-F9F3-B4A5-7BC5-43DA8F1413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Inicio de Proceso de Movilización</a:t>
            </a:r>
          </a:p>
          <a:p>
            <a:pPr lvl="1"/>
            <a:r>
              <a:rPr lang="es-ES" sz="2400" dirty="0"/>
              <a:t>Poner carteles en todas las provinciales.</a:t>
            </a:r>
          </a:p>
          <a:p>
            <a:pPr lvl="1"/>
            <a:r>
              <a:rPr lang="es-ES" sz="2400" dirty="0"/>
              <a:t>Utilización de redes sociales, medios de comunicación escritos, radiales, otros.</a:t>
            </a:r>
          </a:p>
          <a:p>
            <a:pPr lvl="1"/>
            <a:endParaRPr lang="es-ES" sz="2400" dirty="0"/>
          </a:p>
          <a:p>
            <a:pPr lvl="1"/>
            <a:endParaRPr lang="es-ES" dirty="0">
              <a:highlight>
                <a:srgbClr val="FFFF00"/>
              </a:highlight>
            </a:endParaRPr>
          </a:p>
          <a:p>
            <a:pPr lvl="1"/>
            <a:endParaRPr lang="es-ES" dirty="0">
              <a:highlight>
                <a:srgbClr val="FFFF00"/>
              </a:highlight>
            </a:endParaRPr>
          </a:p>
          <a:p>
            <a:pPr lvl="1"/>
            <a:endParaRPr lang="es-ES" dirty="0">
              <a:highlight>
                <a:srgbClr val="FFFF00"/>
              </a:highlight>
            </a:endParaRPr>
          </a:p>
          <a:p>
            <a:pPr marL="508000" lvl="1" indent="0">
              <a:buNone/>
            </a:pPr>
            <a:endParaRPr lang="es-CL" dirty="0">
              <a:highlight>
                <a:srgbClr val="FFFF00"/>
              </a:highlight>
            </a:endParaRPr>
          </a:p>
        </p:txBody>
      </p:sp>
      <p:grpSp>
        <p:nvGrpSpPr>
          <p:cNvPr id="14" name="Google Shape;830;p48">
            <a:extLst>
              <a:ext uri="{FF2B5EF4-FFF2-40B4-BE49-F238E27FC236}">
                <a16:creationId xmlns:a16="http://schemas.microsoft.com/office/drawing/2014/main" id="{7BE13385-3919-7094-79EC-0FCEDB52A1B1}"/>
              </a:ext>
            </a:extLst>
          </p:cNvPr>
          <p:cNvGrpSpPr/>
          <p:nvPr/>
        </p:nvGrpSpPr>
        <p:grpSpPr>
          <a:xfrm>
            <a:off x="532149" y="890735"/>
            <a:ext cx="326066" cy="308680"/>
            <a:chOff x="6618700" y="1635475"/>
            <a:chExt cx="456675" cy="432325"/>
          </a:xfrm>
        </p:grpSpPr>
        <p:sp>
          <p:nvSpPr>
            <p:cNvPr id="15" name="Google Shape;831;p48">
              <a:extLst>
                <a:ext uri="{FF2B5EF4-FFF2-40B4-BE49-F238E27FC236}">
                  <a16:creationId xmlns:a16="http://schemas.microsoft.com/office/drawing/2014/main" id="{6CC4DA2F-0288-97A7-6B49-34EB67010249}"/>
                </a:ext>
              </a:extLst>
            </p:cNvPr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l" t="t" r="r" b="b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832;p48">
              <a:extLst>
                <a:ext uri="{FF2B5EF4-FFF2-40B4-BE49-F238E27FC236}">
                  <a16:creationId xmlns:a16="http://schemas.microsoft.com/office/drawing/2014/main" id="{6A38BEEC-F364-A678-C49B-91C59664872F}"/>
                </a:ext>
              </a:extLst>
            </p:cNvPr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l" t="t" r="r" b="b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833;p48">
              <a:extLst>
                <a:ext uri="{FF2B5EF4-FFF2-40B4-BE49-F238E27FC236}">
                  <a16:creationId xmlns:a16="http://schemas.microsoft.com/office/drawing/2014/main" id="{03B99046-86E6-7C75-85FF-988DFE57DADB}"/>
                </a:ext>
              </a:extLst>
            </p:cNvPr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l" t="t" r="r" b="b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834;p48">
              <a:extLst>
                <a:ext uri="{FF2B5EF4-FFF2-40B4-BE49-F238E27FC236}">
                  <a16:creationId xmlns:a16="http://schemas.microsoft.com/office/drawing/2014/main" id="{A249194F-9C21-FD62-93D9-FCA852C640AD}"/>
                </a:ext>
              </a:extLst>
            </p:cNvPr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l" t="t" r="r" b="b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835;p48">
              <a:extLst>
                <a:ext uri="{FF2B5EF4-FFF2-40B4-BE49-F238E27FC236}">
                  <a16:creationId xmlns:a16="http://schemas.microsoft.com/office/drawing/2014/main" id="{A70CBA1F-7B9C-060D-6847-F6A699D60869}"/>
                </a:ext>
              </a:extLst>
            </p:cNvPr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l" t="t" r="r" b="b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560132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8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Asamblea Nacional</a:t>
            </a:r>
            <a:endParaRPr dirty="0"/>
          </a:p>
        </p:txBody>
      </p:sp>
      <p:sp>
        <p:nvSpPr>
          <p:cNvPr id="428" name="Google Shape;428;p38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Citación</a:t>
            </a:r>
            <a:endParaRPr dirty="0"/>
          </a:p>
        </p:txBody>
      </p:sp>
      <p:sp>
        <p:nvSpPr>
          <p:cNvPr id="429" name="Google Shape;429;p38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6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3149749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6B453-EAFA-C274-3CD8-00E422EC1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Citación a Asamblea Nacional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EA32EF-58C3-AFED-7665-A99D1C73A2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/>
              <a:t>Primera semana de Agosto.(1-2-3-4 agosto)</a:t>
            </a:r>
          </a:p>
          <a:p>
            <a:r>
              <a:rPr lang="es-ES" sz="2400" dirty="0"/>
              <a:t>Presencial.</a:t>
            </a:r>
          </a:p>
          <a:p>
            <a:r>
              <a:rPr lang="es-ES" sz="2400" dirty="0"/>
              <a:t>V Región.</a:t>
            </a:r>
          </a:p>
          <a:p>
            <a:endParaRPr lang="es-ES" sz="2400" dirty="0"/>
          </a:p>
        </p:txBody>
      </p:sp>
      <p:grpSp>
        <p:nvGrpSpPr>
          <p:cNvPr id="5" name="Google Shape;1066;p48">
            <a:extLst>
              <a:ext uri="{FF2B5EF4-FFF2-40B4-BE49-F238E27FC236}">
                <a16:creationId xmlns:a16="http://schemas.microsoft.com/office/drawing/2014/main" id="{5A1A6176-1D28-DBB0-B606-13B976EA9224}"/>
              </a:ext>
            </a:extLst>
          </p:cNvPr>
          <p:cNvGrpSpPr/>
          <p:nvPr/>
        </p:nvGrpSpPr>
        <p:grpSpPr>
          <a:xfrm>
            <a:off x="507598" y="909209"/>
            <a:ext cx="286957" cy="271731"/>
            <a:chOff x="5973900" y="318475"/>
            <a:chExt cx="401900" cy="380575"/>
          </a:xfrm>
        </p:grpSpPr>
        <p:sp>
          <p:nvSpPr>
            <p:cNvPr id="6" name="Google Shape;1067;p48">
              <a:extLst>
                <a:ext uri="{FF2B5EF4-FFF2-40B4-BE49-F238E27FC236}">
                  <a16:creationId xmlns:a16="http://schemas.microsoft.com/office/drawing/2014/main" id="{4ACDC8C7-7EE0-FC4A-4DD4-89EA066BA817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l" t="t" r="r" b="b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1068;p48">
              <a:extLst>
                <a:ext uri="{FF2B5EF4-FFF2-40B4-BE49-F238E27FC236}">
                  <a16:creationId xmlns:a16="http://schemas.microsoft.com/office/drawing/2014/main" id="{A7A19202-4BC1-0854-DD6F-7BB8EBFA0F26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1069;p48">
              <a:extLst>
                <a:ext uri="{FF2B5EF4-FFF2-40B4-BE49-F238E27FC236}">
                  <a16:creationId xmlns:a16="http://schemas.microsoft.com/office/drawing/2014/main" id="{38630723-813E-31A5-397F-92DCCBDC941E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1070;p48">
              <a:extLst>
                <a:ext uri="{FF2B5EF4-FFF2-40B4-BE49-F238E27FC236}">
                  <a16:creationId xmlns:a16="http://schemas.microsoft.com/office/drawing/2014/main" id="{230B7FC9-9727-2FA6-23D7-7F55BA721D87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l" t="t" r="r" b="b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1071;p48">
              <a:extLst>
                <a:ext uri="{FF2B5EF4-FFF2-40B4-BE49-F238E27FC236}">
                  <a16:creationId xmlns:a16="http://schemas.microsoft.com/office/drawing/2014/main" id="{4E7FF546-F96F-7CEB-35E6-F78D94923184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1072;p48">
              <a:extLst>
                <a:ext uri="{FF2B5EF4-FFF2-40B4-BE49-F238E27FC236}">
                  <a16:creationId xmlns:a16="http://schemas.microsoft.com/office/drawing/2014/main" id="{B639F805-E6DF-D923-8D46-599C8DFC474E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073;p48">
              <a:extLst>
                <a:ext uri="{FF2B5EF4-FFF2-40B4-BE49-F238E27FC236}">
                  <a16:creationId xmlns:a16="http://schemas.microsoft.com/office/drawing/2014/main" id="{F4F862D2-7C68-F019-5A14-61FB46B7BC40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l" t="t" r="r" b="b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074;p48">
              <a:extLst>
                <a:ext uri="{FF2B5EF4-FFF2-40B4-BE49-F238E27FC236}">
                  <a16:creationId xmlns:a16="http://schemas.microsoft.com/office/drawing/2014/main" id="{3D67C974-313E-9EEF-55C1-88F6F4E2EE3E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l" t="t" r="r" b="b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1075;p48">
              <a:extLst>
                <a:ext uri="{FF2B5EF4-FFF2-40B4-BE49-F238E27FC236}">
                  <a16:creationId xmlns:a16="http://schemas.microsoft.com/office/drawing/2014/main" id="{EFED5412-581E-9E30-20EC-CEDC7EFAACD6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1076;p48">
              <a:extLst>
                <a:ext uri="{FF2B5EF4-FFF2-40B4-BE49-F238E27FC236}">
                  <a16:creationId xmlns:a16="http://schemas.microsoft.com/office/drawing/2014/main" id="{ADB1831D-875F-03F4-02F0-48F57EDBF65B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077;p48">
              <a:extLst>
                <a:ext uri="{FF2B5EF4-FFF2-40B4-BE49-F238E27FC236}">
                  <a16:creationId xmlns:a16="http://schemas.microsoft.com/office/drawing/2014/main" id="{F5705C85-EAC7-86C8-BC3C-9CAE89BA1666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78;p48">
              <a:extLst>
                <a:ext uri="{FF2B5EF4-FFF2-40B4-BE49-F238E27FC236}">
                  <a16:creationId xmlns:a16="http://schemas.microsoft.com/office/drawing/2014/main" id="{5935C994-8FF9-A4C4-7E18-B996F153E4CF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079;p48">
              <a:extLst>
                <a:ext uri="{FF2B5EF4-FFF2-40B4-BE49-F238E27FC236}">
                  <a16:creationId xmlns:a16="http://schemas.microsoft.com/office/drawing/2014/main" id="{D47F3147-1694-3D59-E9B6-0731FEBFC257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080;p48">
              <a:extLst>
                <a:ext uri="{FF2B5EF4-FFF2-40B4-BE49-F238E27FC236}">
                  <a16:creationId xmlns:a16="http://schemas.microsoft.com/office/drawing/2014/main" id="{530AFDFA-43A3-B6B3-B884-7C3F9395A1E7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28965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Temas</a:t>
            </a:r>
            <a:endParaRPr dirty="0"/>
          </a:p>
        </p:txBody>
      </p:sp>
      <p:sp>
        <p:nvSpPr>
          <p:cNvPr id="157" name="Google Shape;157;p18"/>
          <p:cNvSpPr txBox="1">
            <a:spLocks noGrp="1"/>
          </p:cNvSpPr>
          <p:nvPr>
            <p:ph type="body" idx="1"/>
          </p:nvPr>
        </p:nvSpPr>
        <p:spPr>
          <a:xfrm>
            <a:off x="680304" y="1598534"/>
            <a:ext cx="7438201" cy="35088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r>
              <a:rPr lang="es-ES" sz="1200" b="1" dirty="0"/>
              <a:t> Gestión nuevo directorio.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endParaRPr lang="es-ES" sz="1200" b="1"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r>
              <a:rPr lang="es-ES" sz="1200" b="1" dirty="0"/>
              <a:t>Avance Comisión Educación.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endParaRPr lang="es-ES" sz="1200" b="1"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r>
              <a:rPr lang="es-ES" sz="1200" b="1" dirty="0"/>
              <a:t>Asambleas Provinciales (Jornada de Reflexión).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endParaRPr lang="es-ES" sz="1200" b="1"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r>
              <a:rPr lang="es-ES" sz="1200" b="1" dirty="0"/>
              <a:t>Avance Mesa Carrera Funcionaria.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endParaRPr lang="es-ES" sz="1200" b="1"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r>
              <a:rPr lang="es-ES" sz="1200" b="1" dirty="0"/>
              <a:t>Movilización.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endParaRPr lang="es-ES" sz="1200" b="1"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r>
              <a:rPr lang="es-ES" sz="1200" b="1" dirty="0"/>
              <a:t>Asamblea Nacional.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endParaRPr lang="es-ES" sz="1200" b="1"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Font typeface="+mj-lt"/>
              <a:buAutoNum type="arabicPeriod"/>
            </a:pPr>
            <a:r>
              <a:rPr lang="es-ES" sz="1200" b="1" dirty="0"/>
              <a:t>Gestión Provinciales</a:t>
            </a:r>
            <a:endParaRPr sz="1200" b="1" dirty="0"/>
          </a:p>
        </p:txBody>
      </p:sp>
      <p:grpSp>
        <p:nvGrpSpPr>
          <p:cNvPr id="2" name="Google Shape;727;p48">
            <a:extLst>
              <a:ext uri="{FF2B5EF4-FFF2-40B4-BE49-F238E27FC236}">
                <a16:creationId xmlns:a16="http://schemas.microsoft.com/office/drawing/2014/main" id="{FBDEA03A-F7CC-7B08-0302-E0191E9234FE}"/>
              </a:ext>
            </a:extLst>
          </p:cNvPr>
          <p:cNvGrpSpPr/>
          <p:nvPr/>
        </p:nvGrpSpPr>
        <p:grpSpPr>
          <a:xfrm>
            <a:off x="500733" y="855088"/>
            <a:ext cx="291294" cy="379973"/>
            <a:chOff x="590250" y="244200"/>
            <a:chExt cx="407975" cy="532175"/>
          </a:xfrm>
        </p:grpSpPr>
        <p:sp>
          <p:nvSpPr>
            <p:cNvPr id="3" name="Google Shape;728;p48">
              <a:extLst>
                <a:ext uri="{FF2B5EF4-FFF2-40B4-BE49-F238E27FC236}">
                  <a16:creationId xmlns:a16="http://schemas.microsoft.com/office/drawing/2014/main" id="{BA8D7955-A098-CFD0-81DB-C108A9D11682}"/>
                </a:ext>
              </a:extLst>
            </p:cNvPr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" name="Google Shape;729;p48">
              <a:extLst>
                <a:ext uri="{FF2B5EF4-FFF2-40B4-BE49-F238E27FC236}">
                  <a16:creationId xmlns:a16="http://schemas.microsoft.com/office/drawing/2014/main" id="{6BDC7B9F-CD8C-4A91-BED7-E4419515CC8A}"/>
                </a:ext>
              </a:extLst>
            </p:cNvPr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" name="Google Shape;730;p48">
              <a:extLst>
                <a:ext uri="{FF2B5EF4-FFF2-40B4-BE49-F238E27FC236}">
                  <a16:creationId xmlns:a16="http://schemas.microsoft.com/office/drawing/2014/main" id="{52CFE92D-9FF8-5B48-3B5C-7F026A75716A}"/>
                </a:ext>
              </a:extLst>
            </p:cNvPr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" name="Google Shape;731;p48">
              <a:extLst>
                <a:ext uri="{FF2B5EF4-FFF2-40B4-BE49-F238E27FC236}">
                  <a16:creationId xmlns:a16="http://schemas.microsoft.com/office/drawing/2014/main" id="{C674EA11-75B2-92EB-0563-D221D96229AB}"/>
                </a:ext>
              </a:extLst>
            </p:cNvPr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732;p48">
              <a:extLst>
                <a:ext uri="{FF2B5EF4-FFF2-40B4-BE49-F238E27FC236}">
                  <a16:creationId xmlns:a16="http://schemas.microsoft.com/office/drawing/2014/main" id="{AF22881B-121B-A90F-CCFB-C06777A62767}"/>
                </a:ext>
              </a:extLst>
            </p:cNvPr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733;p48">
              <a:extLst>
                <a:ext uri="{FF2B5EF4-FFF2-40B4-BE49-F238E27FC236}">
                  <a16:creationId xmlns:a16="http://schemas.microsoft.com/office/drawing/2014/main" id="{BAE273CC-ECBC-BC25-0D35-0B97A0CBF0FB}"/>
                </a:ext>
              </a:extLst>
            </p:cNvPr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734;p48">
              <a:extLst>
                <a:ext uri="{FF2B5EF4-FFF2-40B4-BE49-F238E27FC236}">
                  <a16:creationId xmlns:a16="http://schemas.microsoft.com/office/drawing/2014/main" id="{8D44ACC3-DF11-8F59-3BED-800C541D70C7}"/>
                </a:ext>
              </a:extLst>
            </p:cNvPr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735;p48">
              <a:extLst>
                <a:ext uri="{FF2B5EF4-FFF2-40B4-BE49-F238E27FC236}">
                  <a16:creationId xmlns:a16="http://schemas.microsoft.com/office/drawing/2014/main" id="{2926F8D2-4344-9ABF-815A-22A9C4A15175}"/>
                </a:ext>
              </a:extLst>
            </p:cNvPr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736;p48">
              <a:extLst>
                <a:ext uri="{FF2B5EF4-FFF2-40B4-BE49-F238E27FC236}">
                  <a16:creationId xmlns:a16="http://schemas.microsoft.com/office/drawing/2014/main" id="{B300F9C0-207D-9F93-E9BB-2215CE504648}"/>
                </a:ext>
              </a:extLst>
            </p:cNvPr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737;p48">
              <a:extLst>
                <a:ext uri="{FF2B5EF4-FFF2-40B4-BE49-F238E27FC236}">
                  <a16:creationId xmlns:a16="http://schemas.microsoft.com/office/drawing/2014/main" id="{AFF092D2-5F6E-04CF-330C-64547F50FC22}"/>
                </a:ext>
              </a:extLst>
            </p:cNvPr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738;p48">
              <a:extLst>
                <a:ext uri="{FF2B5EF4-FFF2-40B4-BE49-F238E27FC236}">
                  <a16:creationId xmlns:a16="http://schemas.microsoft.com/office/drawing/2014/main" id="{22E586C2-59DB-A9D8-8075-2ED15816E7B6}"/>
                </a:ext>
              </a:extLst>
            </p:cNvPr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739;p48">
              <a:extLst>
                <a:ext uri="{FF2B5EF4-FFF2-40B4-BE49-F238E27FC236}">
                  <a16:creationId xmlns:a16="http://schemas.microsoft.com/office/drawing/2014/main" id="{8ECB989D-11D0-5269-C046-75DCAA4C2786}"/>
                </a:ext>
              </a:extLst>
            </p:cNvPr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740;p48">
              <a:extLst>
                <a:ext uri="{FF2B5EF4-FFF2-40B4-BE49-F238E27FC236}">
                  <a16:creationId xmlns:a16="http://schemas.microsoft.com/office/drawing/2014/main" id="{7F514CFF-DEFD-7004-960E-6356A5C8D2BF}"/>
                </a:ext>
              </a:extLst>
            </p:cNvPr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741;p48">
              <a:extLst>
                <a:ext uri="{FF2B5EF4-FFF2-40B4-BE49-F238E27FC236}">
                  <a16:creationId xmlns:a16="http://schemas.microsoft.com/office/drawing/2014/main" id="{CE08AFC0-F0D5-3682-C104-1D216AE0370C}"/>
                </a:ext>
              </a:extLst>
            </p:cNvPr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8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Estado Provinciales</a:t>
            </a:r>
            <a:endParaRPr dirty="0"/>
          </a:p>
        </p:txBody>
      </p:sp>
      <p:sp>
        <p:nvSpPr>
          <p:cNvPr id="428" name="Google Shape;428;p38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Espacio para escuchar a cada Presidenta/e estado del arte.</a:t>
            </a:r>
            <a:endParaRPr dirty="0"/>
          </a:p>
        </p:txBody>
      </p:sp>
      <p:sp>
        <p:nvSpPr>
          <p:cNvPr id="429" name="Google Shape;429;p38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7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1541960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56041-B1A3-FF45-633D-BD0DFB8A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Gestión </a:t>
            </a:r>
            <a:r>
              <a:rPr lang="es-ES"/>
              <a:t>Provinciales (Presidentes)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1318E9-8476-203E-56D5-BC7404443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025" y="1767275"/>
            <a:ext cx="6972480" cy="1765634"/>
          </a:xfrm>
        </p:spPr>
        <p:txBody>
          <a:bodyPr/>
          <a:lstStyle/>
          <a:p>
            <a:r>
              <a:rPr lang="es-ES" dirty="0"/>
              <a:t>Tiempo Máximo 3 Minutos por Presidente.</a:t>
            </a:r>
          </a:p>
          <a:p>
            <a:r>
              <a:rPr lang="es-ES" dirty="0"/>
              <a:t>Gestión Provinciales.</a:t>
            </a: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8F7DFB-D5BA-2364-038E-FF0455ECF7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21</a:t>
            </a:fld>
            <a:endParaRPr lang="es-CL" dirty="0"/>
          </a:p>
        </p:txBody>
      </p:sp>
      <p:grpSp>
        <p:nvGrpSpPr>
          <p:cNvPr id="5" name="Google Shape;804;p48">
            <a:extLst>
              <a:ext uri="{FF2B5EF4-FFF2-40B4-BE49-F238E27FC236}">
                <a16:creationId xmlns:a16="http://schemas.microsoft.com/office/drawing/2014/main" id="{424D56C2-0BD0-E0AB-255E-1A1C1AE437B5}"/>
              </a:ext>
            </a:extLst>
          </p:cNvPr>
          <p:cNvGrpSpPr/>
          <p:nvPr/>
        </p:nvGrpSpPr>
        <p:grpSpPr>
          <a:xfrm>
            <a:off x="521391" y="888129"/>
            <a:ext cx="313892" cy="313892"/>
            <a:chOff x="2594050" y="1631825"/>
            <a:chExt cx="439625" cy="439625"/>
          </a:xfrm>
        </p:grpSpPr>
        <p:sp>
          <p:nvSpPr>
            <p:cNvPr id="6" name="Google Shape;805;p48">
              <a:extLst>
                <a:ext uri="{FF2B5EF4-FFF2-40B4-BE49-F238E27FC236}">
                  <a16:creationId xmlns:a16="http://schemas.microsoft.com/office/drawing/2014/main" id="{CA995336-303C-D760-2AEF-9873CE9B4C34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806;p48">
              <a:extLst>
                <a:ext uri="{FF2B5EF4-FFF2-40B4-BE49-F238E27FC236}">
                  <a16:creationId xmlns:a16="http://schemas.microsoft.com/office/drawing/2014/main" id="{28D2B09D-D5EE-8D43-514A-1EF2BC65FFE1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807;p48">
              <a:extLst>
                <a:ext uri="{FF2B5EF4-FFF2-40B4-BE49-F238E27FC236}">
                  <a16:creationId xmlns:a16="http://schemas.microsoft.com/office/drawing/2014/main" id="{12E4F6E7-ADBB-D036-3FD6-C4E67C886CA1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808;p48">
              <a:extLst>
                <a:ext uri="{FF2B5EF4-FFF2-40B4-BE49-F238E27FC236}">
                  <a16:creationId xmlns:a16="http://schemas.microsoft.com/office/drawing/2014/main" id="{055A91CD-4BD8-EE64-A201-9120E40C3AC6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606375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32037-7708-448D-B0D2-C4B9652D2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98120"/>
            <a:ext cx="9144000" cy="1159800"/>
          </a:xfrm>
        </p:spPr>
        <p:txBody>
          <a:bodyPr/>
          <a:lstStyle/>
          <a:p>
            <a:pPr algn="ctr"/>
            <a:r>
              <a:rPr lang="es-ES" dirty="0"/>
              <a:t>Cierre</a:t>
            </a: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30201DA-7076-059B-EA5A-7EA7B98DBB1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52" y="771052"/>
            <a:ext cx="3599728" cy="1097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8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ctrTitle"/>
          </p:nvPr>
        </p:nvSpPr>
        <p:spPr>
          <a:xfrm>
            <a:off x="4113600" y="1562986"/>
            <a:ext cx="4505700" cy="247556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s-ES" dirty="0"/>
              <a:t>Gestión Directorio</a:t>
            </a:r>
            <a:endParaRPr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Directorio 2023-2025</a:t>
            </a:r>
            <a:endParaRPr dirty="0"/>
          </a:p>
        </p:txBody>
      </p:sp>
      <p:sp>
        <p:nvSpPr>
          <p:cNvPr id="144" name="Google Shape;144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E9DB0-F80F-D75C-3EDF-C80B3612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Avances a un mes y medio de Gestión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B907AA-DA3C-C263-D926-1A05F898F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081" y="1437505"/>
            <a:ext cx="7663750" cy="3705995"/>
          </a:xfrm>
        </p:spPr>
        <p:txBody>
          <a:bodyPr/>
          <a:lstStyle/>
          <a:p>
            <a:r>
              <a:rPr lang="es-ES" sz="1050" b="1" dirty="0"/>
              <a:t>Rearticulación Mesas y Comisiones:</a:t>
            </a:r>
          </a:p>
          <a:p>
            <a:pPr marL="50800" indent="0">
              <a:buNone/>
            </a:pPr>
            <a:endParaRPr lang="es-ES" sz="1050" dirty="0"/>
          </a:p>
          <a:p>
            <a:pPr lvl="1"/>
            <a:r>
              <a:rPr lang="es-ES" sz="1050" dirty="0"/>
              <a:t>Mesas( Mejora de Condiciones Laborales-CDC PMG-MBPL- Reunión Gestión Personas) </a:t>
            </a:r>
          </a:p>
          <a:p>
            <a:r>
              <a:rPr lang="es-ES" sz="1050" b="1" dirty="0"/>
              <a:t>Reunión Autoridades: </a:t>
            </a:r>
          </a:p>
          <a:p>
            <a:pPr marL="50800" indent="0">
              <a:buNone/>
            </a:pPr>
            <a:r>
              <a:rPr lang="es-ES" sz="1050" b="1" dirty="0"/>
              <a:t>       </a:t>
            </a:r>
          </a:p>
          <a:p>
            <a:pPr lvl="1"/>
            <a:r>
              <a:rPr lang="es-ES" sz="1050" dirty="0"/>
              <a:t>Ministro</a:t>
            </a:r>
          </a:p>
          <a:p>
            <a:pPr lvl="1"/>
            <a:r>
              <a:rPr lang="es-ES" sz="1050" dirty="0"/>
              <a:t>Subsecretarias- DEP</a:t>
            </a:r>
          </a:p>
          <a:p>
            <a:pPr lvl="1"/>
            <a:r>
              <a:rPr lang="es-ES" sz="1050" dirty="0"/>
              <a:t>DAG</a:t>
            </a:r>
          </a:p>
          <a:p>
            <a:pPr lvl="1"/>
            <a:r>
              <a:rPr lang="es-ES" sz="1050" dirty="0"/>
              <a:t>DEP</a:t>
            </a:r>
          </a:p>
          <a:p>
            <a:r>
              <a:rPr lang="es-CL" sz="1050" b="1" dirty="0"/>
              <a:t>Inducción:</a:t>
            </a:r>
            <a:r>
              <a:rPr lang="es-CL" sz="1050" dirty="0"/>
              <a:t> Planificación talleres  Ley 19296 Asociaciones – CBC-MBPL.</a:t>
            </a:r>
          </a:p>
          <a:p>
            <a:r>
              <a:rPr lang="es-CL" sz="1050" b="1" dirty="0"/>
              <a:t>Consejo Presidentes </a:t>
            </a:r>
            <a:r>
              <a:rPr lang="es-CL" sz="1050" dirty="0"/>
              <a:t>– </a:t>
            </a:r>
            <a:r>
              <a:rPr lang="es-CL" sz="1050" b="1" dirty="0"/>
              <a:t>Asamblea Nacional:</a:t>
            </a:r>
          </a:p>
          <a:p>
            <a:pPr marL="50800" indent="0">
              <a:buNone/>
            </a:pPr>
            <a:r>
              <a:rPr lang="es-CL" sz="1050" b="1" dirty="0"/>
              <a:t>          </a:t>
            </a:r>
            <a:r>
              <a:rPr lang="es-CL" sz="1050" dirty="0"/>
              <a:t>Preparación jornadas. Plan Andime 2023-2025.</a:t>
            </a:r>
          </a:p>
          <a:p>
            <a:r>
              <a:rPr lang="es-CL" sz="1050" b="1" dirty="0"/>
              <a:t>Certificación Directorios y  Habilitación de Firmas:</a:t>
            </a:r>
          </a:p>
          <a:p>
            <a:endParaRPr lang="es-CL" sz="1050" b="1" dirty="0"/>
          </a:p>
          <a:p>
            <a:pPr lvl="1"/>
            <a:r>
              <a:rPr lang="es-CL" sz="1050" dirty="0"/>
              <a:t>32 Préstamos otorgados ($23.370.000.-)</a:t>
            </a:r>
          </a:p>
          <a:p>
            <a:pPr lvl="1"/>
            <a:r>
              <a:rPr lang="es-CL" sz="1050" dirty="0"/>
              <a:t>5 Fondos Solidarios otorgados ($1.200.000.-</a:t>
            </a:r>
          </a:p>
          <a:p>
            <a:pPr lvl="1"/>
            <a:r>
              <a:rPr lang="es-CL" sz="1050" b="1" dirty="0"/>
              <a:t>Articulación con otras instituciones:</a:t>
            </a:r>
          </a:p>
          <a:p>
            <a:pPr lvl="1"/>
            <a:r>
              <a:rPr lang="es-CL" sz="1050" dirty="0" err="1"/>
              <a:t>Anef</a:t>
            </a:r>
            <a:r>
              <a:rPr lang="es-CL" sz="1050" dirty="0"/>
              <a:t> _</a:t>
            </a:r>
            <a:r>
              <a:rPr lang="es-CL" sz="1050" dirty="0" err="1"/>
              <a:t>Fenaedup</a:t>
            </a:r>
            <a:endParaRPr lang="es-CL" sz="1050" dirty="0"/>
          </a:p>
          <a:p>
            <a:endParaRPr lang="es-CL" sz="1050" dirty="0"/>
          </a:p>
          <a:p>
            <a:endParaRPr lang="es-CL" dirty="0"/>
          </a:p>
        </p:txBody>
      </p:sp>
      <p:grpSp>
        <p:nvGrpSpPr>
          <p:cNvPr id="5" name="Google Shape;1014;p48">
            <a:extLst>
              <a:ext uri="{FF2B5EF4-FFF2-40B4-BE49-F238E27FC236}">
                <a16:creationId xmlns:a16="http://schemas.microsoft.com/office/drawing/2014/main" id="{2B506667-B78D-B83A-5C06-138E5E5D1317}"/>
              </a:ext>
            </a:extLst>
          </p:cNvPr>
          <p:cNvGrpSpPr/>
          <p:nvPr/>
        </p:nvGrpSpPr>
        <p:grpSpPr>
          <a:xfrm>
            <a:off x="473616" y="898125"/>
            <a:ext cx="329547" cy="293900"/>
            <a:chOff x="3927500" y="301425"/>
            <a:chExt cx="461550" cy="411625"/>
          </a:xfrm>
        </p:grpSpPr>
        <p:sp>
          <p:nvSpPr>
            <p:cNvPr id="6" name="Google Shape;1015;p48">
              <a:extLst>
                <a:ext uri="{FF2B5EF4-FFF2-40B4-BE49-F238E27FC236}">
                  <a16:creationId xmlns:a16="http://schemas.microsoft.com/office/drawing/2014/main" id="{450D4D5D-C454-D966-8A07-1C65CA11F4DE}"/>
                </a:ext>
              </a:extLst>
            </p:cNvPr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l" t="t" r="r" b="b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1016;p48">
              <a:extLst>
                <a:ext uri="{FF2B5EF4-FFF2-40B4-BE49-F238E27FC236}">
                  <a16:creationId xmlns:a16="http://schemas.microsoft.com/office/drawing/2014/main" id="{1045F46A-C5FF-D687-0848-EF344FE2BB2C}"/>
                </a:ext>
              </a:extLst>
            </p:cNvPr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l" t="t" r="r" b="b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1017;p48">
              <a:extLst>
                <a:ext uri="{FF2B5EF4-FFF2-40B4-BE49-F238E27FC236}">
                  <a16:creationId xmlns:a16="http://schemas.microsoft.com/office/drawing/2014/main" id="{7FBB5772-C2F1-3C45-7241-FAE12E3F4128}"/>
                </a:ext>
              </a:extLst>
            </p:cNvPr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l" t="t" r="r" b="b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1018;p48">
              <a:extLst>
                <a:ext uri="{FF2B5EF4-FFF2-40B4-BE49-F238E27FC236}">
                  <a16:creationId xmlns:a16="http://schemas.microsoft.com/office/drawing/2014/main" id="{A4F4929B-A8D5-7648-784C-CB8BB30EF29C}"/>
                </a:ext>
              </a:extLst>
            </p:cNvPr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l" t="t" r="r" b="b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1019;p48">
              <a:extLst>
                <a:ext uri="{FF2B5EF4-FFF2-40B4-BE49-F238E27FC236}">
                  <a16:creationId xmlns:a16="http://schemas.microsoft.com/office/drawing/2014/main" id="{FF2CE253-B6FC-C540-0002-C2C3A39A4009}"/>
                </a:ext>
              </a:extLst>
            </p:cNvPr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l" t="t" r="r" b="b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1020;p48">
              <a:extLst>
                <a:ext uri="{FF2B5EF4-FFF2-40B4-BE49-F238E27FC236}">
                  <a16:creationId xmlns:a16="http://schemas.microsoft.com/office/drawing/2014/main" id="{FC25A360-17BF-9E09-1F4D-E8F0971C76DD}"/>
                </a:ext>
              </a:extLst>
            </p:cNvPr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l" t="t" r="r" b="b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021;p48">
              <a:extLst>
                <a:ext uri="{FF2B5EF4-FFF2-40B4-BE49-F238E27FC236}">
                  <a16:creationId xmlns:a16="http://schemas.microsoft.com/office/drawing/2014/main" id="{E023C0B6-F8B7-C7F3-A70C-F2898F73A759}"/>
                </a:ext>
              </a:extLst>
            </p:cNvPr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l" t="t" r="r" b="b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022;p48">
              <a:extLst>
                <a:ext uri="{FF2B5EF4-FFF2-40B4-BE49-F238E27FC236}">
                  <a16:creationId xmlns:a16="http://schemas.microsoft.com/office/drawing/2014/main" id="{5255909D-A064-491D-0056-99A5EA86174D}"/>
                </a:ext>
              </a:extLst>
            </p:cNvPr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l" t="t" r="r" b="b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1023;p48">
              <a:extLst>
                <a:ext uri="{FF2B5EF4-FFF2-40B4-BE49-F238E27FC236}">
                  <a16:creationId xmlns:a16="http://schemas.microsoft.com/office/drawing/2014/main" id="{ED48C8C8-0AF8-C9C4-C77E-8B9CD157751A}"/>
                </a:ext>
              </a:extLst>
            </p:cNvPr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l" t="t" r="r" b="b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1024;p48">
              <a:extLst>
                <a:ext uri="{FF2B5EF4-FFF2-40B4-BE49-F238E27FC236}">
                  <a16:creationId xmlns:a16="http://schemas.microsoft.com/office/drawing/2014/main" id="{3352CC6E-E47A-4EBC-CCF8-89225D58E9FD}"/>
                </a:ext>
              </a:extLst>
            </p:cNvPr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l" t="t" r="r" b="b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025;p48">
              <a:extLst>
                <a:ext uri="{FF2B5EF4-FFF2-40B4-BE49-F238E27FC236}">
                  <a16:creationId xmlns:a16="http://schemas.microsoft.com/office/drawing/2014/main" id="{F68AE227-0015-4361-EB71-745102192E73}"/>
                </a:ext>
              </a:extLst>
            </p:cNvPr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26;p48">
              <a:extLst>
                <a:ext uri="{FF2B5EF4-FFF2-40B4-BE49-F238E27FC236}">
                  <a16:creationId xmlns:a16="http://schemas.microsoft.com/office/drawing/2014/main" id="{C8ADA1D2-D191-0319-855D-0CA8414F4B3E}"/>
                </a:ext>
              </a:extLst>
            </p:cNvPr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l" t="t" r="r" b="b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027;p48">
              <a:extLst>
                <a:ext uri="{FF2B5EF4-FFF2-40B4-BE49-F238E27FC236}">
                  <a16:creationId xmlns:a16="http://schemas.microsoft.com/office/drawing/2014/main" id="{1539F060-F0C1-6312-76DE-8D1D0CBA9C2E}"/>
                </a:ext>
              </a:extLst>
            </p:cNvPr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l" t="t" r="r" b="b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028;p48">
              <a:extLst>
                <a:ext uri="{FF2B5EF4-FFF2-40B4-BE49-F238E27FC236}">
                  <a16:creationId xmlns:a16="http://schemas.microsoft.com/office/drawing/2014/main" id="{AE23DE1A-4701-AB82-F42D-99081794ACC4}"/>
                </a:ext>
              </a:extLst>
            </p:cNvPr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l" t="t" r="r" b="b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1029;p48">
              <a:extLst>
                <a:ext uri="{FF2B5EF4-FFF2-40B4-BE49-F238E27FC236}">
                  <a16:creationId xmlns:a16="http://schemas.microsoft.com/office/drawing/2014/main" id="{98E9772E-E75C-8D8B-D7C0-612151B70116}"/>
                </a:ext>
              </a:extLst>
            </p:cNvPr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l" t="t" r="r" b="b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1030;p48">
              <a:extLst>
                <a:ext uri="{FF2B5EF4-FFF2-40B4-BE49-F238E27FC236}">
                  <a16:creationId xmlns:a16="http://schemas.microsoft.com/office/drawing/2014/main" id="{B1DDF821-85B1-5D9F-D922-FDB5D6A4DFB7}"/>
                </a:ext>
              </a:extLst>
            </p:cNvPr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l" t="t" r="r" b="b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" name="Google Shape;1031;p48">
              <a:extLst>
                <a:ext uri="{FF2B5EF4-FFF2-40B4-BE49-F238E27FC236}">
                  <a16:creationId xmlns:a16="http://schemas.microsoft.com/office/drawing/2014/main" id="{E2FC9939-B532-CED8-2114-DF84B40D6C77}"/>
                </a:ext>
              </a:extLst>
            </p:cNvPr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l" t="t" r="r" b="b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1032;p48">
              <a:extLst>
                <a:ext uri="{FF2B5EF4-FFF2-40B4-BE49-F238E27FC236}">
                  <a16:creationId xmlns:a16="http://schemas.microsoft.com/office/drawing/2014/main" id="{350E8286-6AFA-5E9F-75E4-29B80546D68D}"/>
                </a:ext>
              </a:extLst>
            </p:cNvPr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l" t="t" r="r" b="b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1033;p48">
              <a:extLst>
                <a:ext uri="{FF2B5EF4-FFF2-40B4-BE49-F238E27FC236}">
                  <a16:creationId xmlns:a16="http://schemas.microsoft.com/office/drawing/2014/main" id="{491A007A-C0A9-865C-1A6E-0CF8B0025C8E}"/>
                </a:ext>
              </a:extLst>
            </p:cNvPr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l" t="t" r="r" b="b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1034;p48">
              <a:extLst>
                <a:ext uri="{FF2B5EF4-FFF2-40B4-BE49-F238E27FC236}">
                  <a16:creationId xmlns:a16="http://schemas.microsoft.com/office/drawing/2014/main" id="{7A86AB6C-247E-B02A-EF8E-3B5169728024}"/>
                </a:ext>
              </a:extLst>
            </p:cNvPr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l" t="t" r="r" b="b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" name="Google Shape;1035;p48">
              <a:extLst>
                <a:ext uri="{FF2B5EF4-FFF2-40B4-BE49-F238E27FC236}">
                  <a16:creationId xmlns:a16="http://schemas.microsoft.com/office/drawing/2014/main" id="{35657E9D-D680-3095-FA2C-0B5064DE2F2F}"/>
                </a:ext>
              </a:extLst>
            </p:cNvPr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l" t="t" r="r" b="b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" name="Google Shape;1036;p48">
              <a:extLst>
                <a:ext uri="{FF2B5EF4-FFF2-40B4-BE49-F238E27FC236}">
                  <a16:creationId xmlns:a16="http://schemas.microsoft.com/office/drawing/2014/main" id="{F700DC7C-02BC-4E1C-A727-16D3622FB23C}"/>
                </a:ext>
              </a:extLst>
            </p:cNvPr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l" t="t" r="r" b="b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" name="Google Shape;1037;p48">
              <a:extLst>
                <a:ext uri="{FF2B5EF4-FFF2-40B4-BE49-F238E27FC236}">
                  <a16:creationId xmlns:a16="http://schemas.microsoft.com/office/drawing/2014/main" id="{59A620FA-887F-1408-2AE0-320FE90D0329}"/>
                </a:ext>
              </a:extLst>
            </p:cNvPr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1038;p48">
              <a:extLst>
                <a:ext uri="{FF2B5EF4-FFF2-40B4-BE49-F238E27FC236}">
                  <a16:creationId xmlns:a16="http://schemas.microsoft.com/office/drawing/2014/main" id="{FBA8C219-0498-29DA-27B3-B7E1C3D05B15}"/>
                </a:ext>
              </a:extLst>
            </p:cNvPr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l" t="t" r="r" b="b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" name="Google Shape;1039;p48">
              <a:extLst>
                <a:ext uri="{FF2B5EF4-FFF2-40B4-BE49-F238E27FC236}">
                  <a16:creationId xmlns:a16="http://schemas.microsoft.com/office/drawing/2014/main" id="{FBCDE118-4125-EAFD-2AEF-DABB3A4BBE02}"/>
                </a:ext>
              </a:extLst>
            </p:cNvPr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l" t="t" r="r" b="b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" name="Google Shape;1040;p48">
              <a:extLst>
                <a:ext uri="{FF2B5EF4-FFF2-40B4-BE49-F238E27FC236}">
                  <a16:creationId xmlns:a16="http://schemas.microsoft.com/office/drawing/2014/main" id="{F43112DA-A636-5B5B-51A9-CDDB5E301042}"/>
                </a:ext>
              </a:extLst>
            </p:cNvPr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l" t="t" r="r" b="b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41;p48">
              <a:extLst>
                <a:ext uri="{FF2B5EF4-FFF2-40B4-BE49-F238E27FC236}">
                  <a16:creationId xmlns:a16="http://schemas.microsoft.com/office/drawing/2014/main" id="{D4B95891-82A2-B6F6-F184-1FD26398349F}"/>
                </a:ext>
              </a:extLst>
            </p:cNvPr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l" t="t" r="r" b="b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74320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8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Avance Comisión Educacion</a:t>
            </a:r>
            <a:endParaRPr dirty="0"/>
          </a:p>
        </p:txBody>
      </p:sp>
      <p:sp>
        <p:nvSpPr>
          <p:cNvPr id="428" name="Google Shape;428;p38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Mesa Educación – Supervisión </a:t>
            </a:r>
            <a:endParaRPr dirty="0"/>
          </a:p>
        </p:txBody>
      </p:sp>
      <p:sp>
        <p:nvSpPr>
          <p:cNvPr id="429" name="Google Shape;429;p38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F7537-7098-6E0C-A184-775DD8F2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Comisión Educación-Supervisión 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97423D-BB25-7A41-FB75-5DB8075B9B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Informe de Avance.</a:t>
            </a:r>
          </a:p>
          <a:p>
            <a:r>
              <a:rPr lang="es-ES" dirty="0"/>
              <a:t>Conclusiones de Andime</a:t>
            </a:r>
          </a:p>
          <a:p>
            <a:r>
              <a:rPr lang="es-ES" b="1" dirty="0"/>
              <a:t>Elaboración de Metodología para asambleas provinciales.</a:t>
            </a:r>
          </a:p>
          <a:p>
            <a:pPr marL="50800" indent="0">
              <a:buNone/>
            </a:pPr>
            <a:endParaRPr lang="es-ES" dirty="0"/>
          </a:p>
        </p:txBody>
      </p:sp>
      <p:grpSp>
        <p:nvGrpSpPr>
          <p:cNvPr id="5" name="Google Shape;770;p48">
            <a:extLst>
              <a:ext uri="{FF2B5EF4-FFF2-40B4-BE49-F238E27FC236}">
                <a16:creationId xmlns:a16="http://schemas.microsoft.com/office/drawing/2014/main" id="{B6642D23-E21D-7D2B-D662-D68AED195867}"/>
              </a:ext>
            </a:extLst>
          </p:cNvPr>
          <p:cNvGrpSpPr/>
          <p:nvPr/>
        </p:nvGrpSpPr>
        <p:grpSpPr>
          <a:xfrm>
            <a:off x="511606" y="918126"/>
            <a:ext cx="296524" cy="253898"/>
            <a:chOff x="1934025" y="1001650"/>
            <a:chExt cx="415300" cy="355600"/>
          </a:xfrm>
        </p:grpSpPr>
        <p:sp>
          <p:nvSpPr>
            <p:cNvPr id="6" name="Google Shape;771;p48">
              <a:extLst>
                <a:ext uri="{FF2B5EF4-FFF2-40B4-BE49-F238E27FC236}">
                  <a16:creationId xmlns:a16="http://schemas.microsoft.com/office/drawing/2014/main" id="{198F3906-5C67-01AB-F0A1-991B4F6CF1BE}"/>
                </a:ext>
              </a:extLst>
            </p:cNvPr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772;p48">
              <a:extLst>
                <a:ext uri="{FF2B5EF4-FFF2-40B4-BE49-F238E27FC236}">
                  <a16:creationId xmlns:a16="http://schemas.microsoft.com/office/drawing/2014/main" id="{D70B31E5-0818-1F5D-C80A-97E7F1C7FFC9}"/>
                </a:ext>
              </a:extLst>
            </p:cNvPr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773;p48">
              <a:extLst>
                <a:ext uri="{FF2B5EF4-FFF2-40B4-BE49-F238E27FC236}">
                  <a16:creationId xmlns:a16="http://schemas.microsoft.com/office/drawing/2014/main" id="{D019BEA1-91B1-A427-5C11-92960F87F29C}"/>
                </a:ext>
              </a:extLst>
            </p:cNvPr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774;p48">
              <a:extLst>
                <a:ext uri="{FF2B5EF4-FFF2-40B4-BE49-F238E27FC236}">
                  <a16:creationId xmlns:a16="http://schemas.microsoft.com/office/drawing/2014/main" id="{E6FCFF5C-F756-B779-6C70-81F7A9A259EE}"/>
                </a:ext>
              </a:extLst>
            </p:cNvPr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19499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025" y="530726"/>
            <a:ext cx="3208800" cy="818572"/>
          </a:xfrm>
        </p:spPr>
        <p:txBody>
          <a:bodyPr/>
          <a:lstStyle/>
          <a:p>
            <a:r>
              <a:rPr lang="es-ES" dirty="0"/>
              <a:t>COMISIÓN DE EDUCACIÓN Informe de Avance.</a:t>
            </a:r>
            <a:br>
              <a:rPr lang="es-ES" dirty="0"/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 comisión realizo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4 reuniones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el 18, 22, 29 de mayo y 8 de junio 2023. </a:t>
            </a:r>
            <a:endParaRPr lang="es-C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Directorio Nacional tuvo una reunión con el equipo de la subsecretaria Maximo Quiero 26/05 y otra reunión con el Director de la Educación Pública Jaime Veas Sanchez 12/06. 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Reactivar comisiones educación- supervisión, para el análisis de modificación de la ley 21.040 y otros cuerpos legales que afectan el funcionamiento actual del Mineduc.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Objetivo del taller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:  Analizar la modificación al proyecto ley 21.040 sobre creación del sistema de educación pública. Conclusiones propuestas.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Instrucciones: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1.- Formar equipos de trabajo por cada dimensión (3), Gobernanza, Ejecución Financiera y Traspaso. 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2.-Elegir un escribano.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3.-Entregar informe final por dimensiones considerando los tres criterios señalados.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 algn="just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54640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br>
              <a:rPr lang="es-ES" dirty="0"/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03249" y="1767275"/>
            <a:ext cx="7783576" cy="3158700"/>
          </a:xfrm>
        </p:spPr>
        <p:txBody>
          <a:bodyPr/>
          <a:lstStyle/>
          <a:p>
            <a:pPr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Las diferentes normativas vigentes que describen claramente el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Rol del Mineduc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 toda la educación Chilena se ven totalmente desdibujadas en las leyes SAC-DEP, especialmente en sus funciones como entidad responsable de la Educación Chilena. 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Si bien, en las modificaciones a la ley 21.040, colocan en dos partes que el responsable de la Educación Chilena es el MINEDUC, en todo el resto solo lo coloca como un ente que apoya a la Dirección de Educación Pública, no dejando claramente establecida la función de la División de Educación General (DEG) y menos la responsabilidad del Ministerio en la Supervisión de las políticas educativas de Estado. </a:t>
            </a: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Que se defina claramente lo que se entiende por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Educación Pública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como una función inherente al Estado.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Que el Ministerio de Educación represente natural y legítimamente la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función educativa del Estado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a la vez que sea el máximo organismo que administre el Sistema Nacional de Educación Pública.</a:t>
            </a: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Que recupere su nombre histórico de “Ministerio de Educación Pública” y que se defina clara e inequívocamente cuál es y cómo opera su rol rector dentro del sistema.</a:t>
            </a: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lvl="0" indent="0">
              <a:buNone/>
            </a:pPr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962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025" y="530725"/>
            <a:ext cx="3208800" cy="785119"/>
          </a:xfrm>
        </p:spPr>
        <p:txBody>
          <a:bodyPr/>
          <a:lstStyle/>
          <a:p>
            <a:r>
              <a:rPr lang="es-ES" u="sng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b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4468" y="1767275"/>
            <a:ext cx="8062357" cy="3158700"/>
          </a:xfrm>
        </p:spPr>
        <p:txBody>
          <a:bodyPr/>
          <a:lstStyle/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Que se fortalezca la Supervisión, función primordial del Ministerio de Educación a través de la DEG y sus órganos desconcentrados Seremi-Deprov.</a:t>
            </a:r>
          </a:p>
          <a:p>
            <a:pPr lvl="0"/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 en el texto de la modificación a la ley 21040,el rol de coordinación entre los departamentos provinciales  y equipos de supervisión  </a:t>
            </a:r>
            <a:r>
              <a:rPr lang="es-E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Slep</a:t>
            </a: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(UATP) es decir, en el sistema de educación pública.</a:t>
            </a:r>
            <a:r>
              <a:rPr lang="es-E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Es fundamental que Andime se posesione como un interlocutor válido frente a las autoridades del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Mineduc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5049067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1048</Words>
  <Application>Microsoft Office PowerPoint</Application>
  <PresentationFormat>Presentación en pantalla (16:9)</PresentationFormat>
  <Paragraphs>136</Paragraphs>
  <Slides>22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Roboto Slab</vt:lpstr>
      <vt:lpstr>Arial</vt:lpstr>
      <vt:lpstr>Nixie One</vt:lpstr>
      <vt:lpstr>Warwick template</vt:lpstr>
      <vt:lpstr>Consejo Presidentes/as 2023</vt:lpstr>
      <vt:lpstr>Temas</vt:lpstr>
      <vt:lpstr>Gestión Directorio</vt:lpstr>
      <vt:lpstr>Avances a un mes y medio de Gestión</vt:lpstr>
      <vt:lpstr>Avance Comisión Educacion</vt:lpstr>
      <vt:lpstr>Comisión Educación-Supervisión </vt:lpstr>
      <vt:lpstr>COMISIÓN DE EDUCACIÓN Informe de Avance. </vt:lpstr>
      <vt:lpstr>CONCLUSIONES </vt:lpstr>
      <vt:lpstr>CONCLUSIONES </vt:lpstr>
      <vt:lpstr>¿Qué queremos? </vt:lpstr>
      <vt:lpstr>Objetivo del proyecto de Ley que se presenta hoy y que podría modificarse en: </vt:lpstr>
      <vt:lpstr>Asambleas Provinciales</vt:lpstr>
      <vt:lpstr>Asamblea Provinciales</vt:lpstr>
      <vt:lpstr>Mesa Carrera Funcionaria</vt:lpstr>
      <vt:lpstr>Avances</vt:lpstr>
      <vt:lpstr>Movilizacíon</vt:lpstr>
      <vt:lpstr>Proceso de Movilización</vt:lpstr>
      <vt:lpstr>Asamblea Nacional</vt:lpstr>
      <vt:lpstr>Citación a Asamblea Nacional</vt:lpstr>
      <vt:lpstr>Estado Provinciales</vt:lpstr>
      <vt:lpstr>Gestión Provinciales (Presidentes)</vt:lpstr>
      <vt:lpstr>Cierre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Mesas Carrera Funcionara</dc:title>
  <dc:creator>Carlos Antonio Diaz Garcia</dc:creator>
  <cp:lastModifiedBy>María Beatriz Fuenzalida Cofré</cp:lastModifiedBy>
  <cp:revision>15</cp:revision>
  <cp:lastPrinted>2023-06-23T21:09:45Z</cp:lastPrinted>
  <dcterms:modified xsi:type="dcterms:W3CDTF">2023-06-27T02:18:48Z</dcterms:modified>
</cp:coreProperties>
</file>