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B13348-F2FE-4AFA-B9D4-D92D4C47FA9F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6E8D84-BB9D-4A37-ACF9-62DC8AAAB9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058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E8D84-BB9D-4A37-ACF9-62DC8AAAB9C6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803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DC05EB-4501-4951-9138-71D167A917D6}" type="datetimeFigureOut">
              <a:rPr lang="es-CL" smtClean="0"/>
              <a:t>19-05-2022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26A6AF-A1A9-4D36-9241-85A5DF7EC766}" type="slidenum">
              <a:rPr lang="es-CL" smtClean="0"/>
              <a:t>‹Nº›</a:t>
            </a:fld>
            <a:endParaRPr lang="es-C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i="1" u="sng" dirty="0"/>
              <a:t>Instrucciones para el cumplimiento Instructivo Presidencial N° 001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b="1" i="1" dirty="0"/>
              <a:t>Sobre Buenas Prácticas Laborales en el desarrollo de las personas en el estado</a:t>
            </a:r>
          </a:p>
        </p:txBody>
      </p:sp>
    </p:spTree>
    <p:extLst>
      <p:ext uri="{BB962C8B-B14F-4D97-AF65-F5344CB8AC3E}">
        <p14:creationId xmlns:p14="http://schemas.microsoft.com/office/powerpoint/2010/main" val="313114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i="1" dirty="0"/>
              <a:t>Cada servicio es responsable de definir el mecanismo de participación a utilizar. Se entiende que la participación funcionaria considera especialmente a las personas y sus asociaciones en acciones relevantes y estratégicas conducentes al mejoramiento de la gestión y el desempeño institucional y el de las personas, y que no están vinculadas sólo a iniciativas que informan y difunden respecto de políticas , acciones o medidas. Para tales efectos, entre otras acciones podrá considerar: Mesas de trabajo, reuniones técnicas.</a:t>
            </a:r>
          </a:p>
          <a:p>
            <a:r>
              <a:rPr lang="es-CL" i="1" dirty="0"/>
              <a:t>Si el servicio dispone de mecanismos permanentes de diálogo o trabajo con su/s respectiva/s Asociación/es de Funcionarios, podrá utilizar  esta instancia para diseñar la Política y/o definir el Programa de Trabajo, de manera participativa.</a:t>
            </a:r>
          </a:p>
        </p:txBody>
      </p:sp>
    </p:spTree>
    <p:extLst>
      <p:ext uri="{BB962C8B-B14F-4D97-AF65-F5344CB8AC3E}">
        <p14:creationId xmlns:p14="http://schemas.microsoft.com/office/powerpoint/2010/main" val="132382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i="1" u="sng" dirty="0"/>
              <a:t>I.- Instrucciones Operacionales</a:t>
            </a:r>
            <a:br>
              <a:rPr lang="es-CL" b="1" i="1" u="sng" dirty="0"/>
            </a:br>
            <a:r>
              <a:rPr lang="es-CL" b="1" i="1" u="sng" dirty="0"/>
              <a:t>Ejes Buenas Prácticas Laborales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b="1" i="1" dirty="0"/>
              <a:t>Eje1.- “Derechos Laborales”: </a:t>
            </a:r>
          </a:p>
          <a:p>
            <a:pPr marL="64008" indent="0">
              <a:buNone/>
            </a:pPr>
            <a:r>
              <a:rPr lang="es-CL" b="1" i="1" dirty="0"/>
              <a:t>6 elementos</a:t>
            </a:r>
          </a:p>
          <a:p>
            <a:pPr marL="64008" indent="0">
              <a:buNone/>
            </a:pPr>
            <a:r>
              <a:rPr lang="es-CL" b="1" i="1" dirty="0"/>
              <a:t>17 acciones</a:t>
            </a:r>
          </a:p>
          <a:p>
            <a:r>
              <a:rPr lang="es-CL" b="1" i="1" dirty="0"/>
              <a:t>Eje 2.- “Condiciones Laborales”: </a:t>
            </a:r>
          </a:p>
          <a:p>
            <a:pPr marL="64008" indent="0">
              <a:buNone/>
            </a:pPr>
            <a:r>
              <a:rPr lang="es-CL" b="1" i="1" dirty="0"/>
              <a:t>8 elementos</a:t>
            </a:r>
          </a:p>
          <a:p>
            <a:pPr marL="64008" indent="0">
              <a:buNone/>
            </a:pPr>
            <a:r>
              <a:rPr lang="es-CL" b="1" i="1" dirty="0"/>
              <a:t>31acciones</a:t>
            </a:r>
          </a:p>
          <a:p>
            <a:r>
              <a:rPr lang="es-CL" b="1" i="1" dirty="0"/>
              <a:t>Eje 3.- “Ambientes Laborales”: </a:t>
            </a:r>
          </a:p>
          <a:p>
            <a:pPr marL="64008" indent="0">
              <a:buNone/>
            </a:pPr>
            <a:r>
              <a:rPr lang="es-CL" b="1" i="1" dirty="0"/>
              <a:t>5 elementos</a:t>
            </a:r>
          </a:p>
          <a:p>
            <a:pPr marL="64008" indent="0">
              <a:buNone/>
            </a:pPr>
            <a:r>
              <a:rPr lang="es-CL" b="1" i="1" dirty="0"/>
              <a:t>11acciones</a:t>
            </a:r>
          </a:p>
          <a:p>
            <a:pPr marL="64008" indent="0">
              <a:buNone/>
            </a:pPr>
            <a:endParaRPr lang="es-CL" b="1" i="1" dirty="0"/>
          </a:p>
          <a:p>
            <a:pPr marL="64008" indent="0">
              <a:buNone/>
            </a:pPr>
            <a:endParaRPr lang="es-CL" b="1" i="1" dirty="0"/>
          </a:p>
          <a:p>
            <a:pPr marL="64008" indent="0">
              <a:buNone/>
            </a:pPr>
            <a:endParaRPr lang="es-CL" b="1" i="1" dirty="0"/>
          </a:p>
          <a:p>
            <a:pPr marL="64008" indent="0">
              <a:buNone/>
            </a:pPr>
            <a:endParaRPr lang="es-CL" b="1" i="1" dirty="0"/>
          </a:p>
          <a:p>
            <a:endParaRPr lang="es-CL" dirty="0"/>
          </a:p>
          <a:p>
            <a:pPr marL="64008" indent="0">
              <a:buNone/>
            </a:pPr>
            <a:endParaRPr lang="es-CL" dirty="0"/>
          </a:p>
          <a:p>
            <a:pPr marL="6400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690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i="1" u="sng" dirty="0"/>
              <a:t>Ejemplo: Matriz de seguimiento</a:t>
            </a:r>
            <a:br>
              <a:rPr lang="es-CL" b="1" i="1" u="sng" dirty="0"/>
            </a:br>
            <a:r>
              <a:rPr lang="es-CL" b="1" i="1" dirty="0">
                <a:solidFill>
                  <a:srgbClr val="FF0000"/>
                </a:solidFill>
              </a:rPr>
              <a:t>Eje 1: Derechos Laborales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56008"/>
              </p:ext>
            </p:extLst>
          </p:nvPr>
        </p:nvGraphicFramePr>
        <p:xfrm>
          <a:off x="457200" y="1882775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i="1" u="sng" dirty="0"/>
                        <a:t>Elementos</a:t>
                      </a:r>
                    </a:p>
                    <a:p>
                      <a:r>
                        <a:rPr lang="es-CL" dirty="0"/>
                        <a:t>a.-</a:t>
                      </a:r>
                      <a:r>
                        <a:rPr lang="es-CL" baseline="0" dirty="0"/>
                        <a:t> </a:t>
                      </a:r>
                      <a:r>
                        <a:rPr lang="es-CL" b="0" i="1" baseline="0" dirty="0"/>
                        <a:t>Garantizar el irrestricto respeto a la dignidad humana, eliminando todo trato prepotente, irrespetuoso o discriminatorio al interior de la Administración Pública.</a:t>
                      </a:r>
                      <a:endParaRPr lang="es-CL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i="1" u="sng" dirty="0"/>
                        <a:t>Acciones</a:t>
                      </a:r>
                      <a:r>
                        <a:rPr lang="es-CL" i="1" u="sng" baseline="0" dirty="0"/>
                        <a:t> específicas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0" i="1" u="none" baseline="0" dirty="0"/>
                        <a:t>Incorporar en la Política de Gestión de Personas, ya sea a través de sus principios, objetivos, directrices y acciones específicas cómo la institución garantiza y/o se compromete con el respeto a la dignidad humana y como contribuyente a una cultura organizacional basada en el buen trato, respeto y no discriminación.</a:t>
                      </a:r>
                      <a:endParaRPr lang="es-CL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i="1" u="sng" dirty="0"/>
                        <a:t>Medios de Verificación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0" i="1" u="none" dirty="0"/>
                        <a:t>Política de Gestión de Personas.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0" i="1" u="none" dirty="0"/>
                        <a:t>Resolución</a:t>
                      </a:r>
                      <a:r>
                        <a:rPr lang="es-CL" b="0" i="1" u="none" baseline="0" dirty="0"/>
                        <a:t> Exenta</a:t>
                      </a:r>
                      <a:endParaRPr lang="es-CL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i="1" u="sng" dirty="0"/>
                        <a:t>Ejecución/</a:t>
                      </a:r>
                      <a:r>
                        <a:rPr lang="es-CL" i="1" u="sng" baseline="0" dirty="0"/>
                        <a:t> Plazo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0" i="1" u="none" baseline="0" dirty="0"/>
                        <a:t>A más tardar Diciembre 2016</a:t>
                      </a:r>
                      <a:endParaRPr lang="es-CL" b="0" i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4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L" b="1" i="1" u="sng" dirty="0"/>
            </a:br>
            <a:br>
              <a:rPr lang="es-CL" b="1" i="1" u="sng" dirty="0"/>
            </a:br>
            <a:br>
              <a:rPr lang="es-CL" b="1" i="1" u="sng" dirty="0"/>
            </a:br>
            <a:r>
              <a:rPr lang="es-CL" b="1" i="1" u="sng" dirty="0"/>
              <a:t>II.- Rol de la Dirección Nacional del Servicio Civil en el cumplimiento del Instructivo Presidencial</a:t>
            </a:r>
            <a:br>
              <a:rPr lang="es-CL" b="1" i="1" u="sng" dirty="0"/>
            </a:br>
            <a:endParaRPr lang="es-CL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73880"/>
          </a:xfrm>
        </p:spPr>
        <p:txBody>
          <a:bodyPr>
            <a:normAutofit fontScale="92500" lnSpcReduction="10000"/>
          </a:bodyPr>
          <a:lstStyle/>
          <a:p>
            <a:r>
              <a:rPr lang="es-CL" i="1" dirty="0"/>
              <a:t>Mantener un conocimiento acabado de la situación de cada uno de los servicios </a:t>
            </a:r>
          </a:p>
          <a:p>
            <a:r>
              <a:rPr lang="es-CL" i="1" dirty="0"/>
              <a:t>Velar que tanto los planes definidos por cada servicio para el cumplimiento del instructivo, así como las políticas de gestión de personas de cada institución, sean coherentes y consistentes con los desafíos y estrategias sectoriales</a:t>
            </a:r>
            <a:r>
              <a:rPr lang="es-CL" dirty="0"/>
              <a:t>, </a:t>
            </a:r>
            <a:r>
              <a:rPr lang="es-CL" i="1" dirty="0"/>
              <a:t>validadas por las autoridades respectivas.</a:t>
            </a:r>
          </a:p>
          <a:p>
            <a:pPr marL="64008" indent="0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281845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s-CL" i="1" dirty="0"/>
              <a:t>Apoyar el funcionamiento de coordinaciones/reuniones que deban desarrollarse con todos los servicios relacionados del sector, solicitadas por el Servicio Civil, para contribuir al cumplimiento del Instructivo y otras acciones vinculadas.</a:t>
            </a:r>
          </a:p>
          <a:p>
            <a:r>
              <a:rPr lang="es-CL" i="1" dirty="0"/>
              <a:t>Coordinar acciones correctivas con los servicios dependientes y relacionados en relación al cumplimiento e implementación del instructivo.</a:t>
            </a:r>
          </a:p>
          <a:p>
            <a:r>
              <a:rPr lang="es-CL" i="1" dirty="0"/>
              <a:t>Informar a las autoridades sectoriales y según solicite el Servicio Civil cumplimientos, desviaciones o retrasos en la implementación del Instructivo.</a:t>
            </a:r>
          </a:p>
        </p:txBody>
      </p:sp>
    </p:spTree>
    <p:extLst>
      <p:ext uri="{BB962C8B-B14F-4D97-AF65-F5344CB8AC3E}">
        <p14:creationId xmlns:p14="http://schemas.microsoft.com/office/powerpoint/2010/main" val="190081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/>
              <a:t>III.-Política de Desarrollo de las Personas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s-CL" b="1" i="1" dirty="0"/>
              <a:t>La Política de Desarrollo de las Personas, aprobada por Resolución Exenta, a diciembre de 2016, debe contener, a lo menos lineamientos y acciones claves relativas a:</a:t>
            </a:r>
          </a:p>
          <a:p>
            <a:r>
              <a:rPr lang="es-CL" i="1" dirty="0"/>
              <a:t>Reclutamiento y Selección</a:t>
            </a:r>
          </a:p>
          <a:p>
            <a:r>
              <a:rPr lang="es-CL" i="1" dirty="0"/>
              <a:t>Gestión del Desempeño Individual</a:t>
            </a:r>
          </a:p>
          <a:p>
            <a:r>
              <a:rPr lang="es-CL" i="1" dirty="0"/>
              <a:t>Gestión de Capacitación y Formación</a:t>
            </a:r>
          </a:p>
          <a:p>
            <a:r>
              <a:rPr lang="es-CL" i="1" dirty="0"/>
              <a:t>Movilidad Interna: Procesos de Selección Interna y Promoción</a:t>
            </a:r>
          </a:p>
          <a:p>
            <a:pPr marL="64008" indent="0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5633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i="1" dirty="0"/>
              <a:t>Rol de jefaturas y personas con personal a cargo</a:t>
            </a:r>
          </a:p>
          <a:p>
            <a:r>
              <a:rPr lang="es-CL" i="1" dirty="0"/>
              <a:t>Clima Organizacional y Ambientes Laborales</a:t>
            </a:r>
          </a:p>
          <a:p>
            <a:r>
              <a:rPr lang="es-CL" i="1" dirty="0"/>
              <a:t>Relaciones Laborales</a:t>
            </a:r>
          </a:p>
          <a:p>
            <a:r>
              <a:rPr lang="es-CL" i="1" dirty="0"/>
              <a:t>Calidad de Vida Laboral</a:t>
            </a:r>
          </a:p>
          <a:p>
            <a:r>
              <a:rPr lang="es-CL" i="1" dirty="0"/>
              <a:t>Garantías sobre: Respeto a la Dignidad; Adecuado funcionamiento Sistemas de Recursos Humanos; Acceso a empleo no discriminatorio; Cumplimiento de derechos y normativa sobre responsabilidades familiares y parentales; Ambientes de mutuo respeto entre hombres y mujeres</a:t>
            </a:r>
          </a:p>
          <a:p>
            <a:r>
              <a:rPr lang="es-CL" i="1" dirty="0"/>
              <a:t>Fortalecimiento del rol del Funcionario Público</a:t>
            </a:r>
          </a:p>
          <a:p>
            <a:r>
              <a:rPr lang="es-CL" i="1" dirty="0"/>
              <a:t>Sistemas de información para la toma de decisiones</a:t>
            </a:r>
          </a:p>
        </p:txBody>
      </p:sp>
    </p:spTree>
    <p:extLst>
      <p:ext uri="{BB962C8B-B14F-4D97-AF65-F5344CB8AC3E}">
        <p14:creationId xmlns:p14="http://schemas.microsoft.com/office/powerpoint/2010/main" val="269273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69774"/>
          </a:xfrm>
        </p:spPr>
        <p:txBody>
          <a:bodyPr>
            <a:normAutofit fontScale="90000"/>
          </a:bodyPr>
          <a:lstStyle/>
          <a:p>
            <a:r>
              <a:rPr lang="es-CL" b="1" i="1" u="sng" dirty="0"/>
              <a:t>IV.- </a:t>
            </a:r>
            <a:r>
              <a:rPr lang="es-CL" b="1" i="1" u="sng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Participación de las Asociaciones de Funcionarios en la implementación del Instructivo Presidencial</a:t>
            </a:r>
            <a:endParaRPr lang="es-CL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01872"/>
          </a:xfrm>
        </p:spPr>
        <p:txBody>
          <a:bodyPr/>
          <a:lstStyle/>
          <a:p>
            <a:r>
              <a:rPr lang="es-CL" i="1" dirty="0"/>
              <a:t>Cada servicio público deberá garantizar que todos los funcionarios y funcionarias de su institución conozcan el presente Instructivo Presidencial, realizando, al efecto, las gestiones pertinentes de difusión que aseguren el cabal conocimiento de su contenido.</a:t>
            </a:r>
          </a:p>
          <a:p>
            <a:pPr marL="64008" indent="0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148029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i="1" dirty="0"/>
              <a:t>Para tales efectos, cada servicio público, deberá, a lo menos, incorporar en su intranet institucional o el medio de comunicación interna que disponga, información relativa al Instructivo Presidencial y las acciones comprometidas por cada servicio, para el conocimiento de todos los funcionarios/as.</a:t>
            </a:r>
          </a:p>
          <a:p>
            <a:r>
              <a:rPr lang="es-CL" i="1" dirty="0"/>
              <a:t>Sin perjuicio de lo anterior, los servicios deberán considerar acciones presenciales para informar y difundir, especialmente, a través de sus jefaturas, los contenidos del Instructivo Presidencial a sus equipos de trabajo.</a:t>
            </a:r>
          </a:p>
          <a:p>
            <a:r>
              <a:rPr lang="es-CL" i="1" dirty="0"/>
              <a:t>Cada servicio deberá reportar las acciones de difusión realizadas, en el Informe Anual señalado, que se debe enviar en enero de 2016, 2017 y 2018.</a:t>
            </a:r>
          </a:p>
          <a:p>
            <a:r>
              <a:rPr lang="es-CL" i="1" dirty="0"/>
              <a:t>Tanto el proceso de diseño o rediseño de la Política de Desarrollo de Personas, como el programa de trabajo para su implementación, deberá desarrollarse a través de un proceso participativo, que incorpore a las asociaciones de funcionarios.</a:t>
            </a:r>
          </a:p>
          <a:p>
            <a:pPr marL="64008" indent="0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70432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804</Words>
  <Application>Microsoft Office PowerPoint</Application>
  <PresentationFormat>Presentación en pantalla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Verdana</vt:lpstr>
      <vt:lpstr>Wingdings 2</vt:lpstr>
      <vt:lpstr>Brío</vt:lpstr>
      <vt:lpstr>Instrucciones para el cumplimiento Instructivo Presidencial N° 001</vt:lpstr>
      <vt:lpstr>I.- Instrucciones Operacionales Ejes Buenas Prácticas Laborales</vt:lpstr>
      <vt:lpstr>Ejemplo: Matriz de seguimiento Eje 1: Derechos Laborales</vt:lpstr>
      <vt:lpstr>   II.- Rol de la Dirección Nacional del Servicio Civil en el cumplimiento del Instructivo Presidencial </vt:lpstr>
      <vt:lpstr>Presentación de PowerPoint</vt:lpstr>
      <vt:lpstr>III.-Política de Desarrollo de las Personas</vt:lpstr>
      <vt:lpstr>Presentación de PowerPoint</vt:lpstr>
      <vt:lpstr>IV.- Participación de las Asociaciones de Funcionarios en la implementación del Instructivo Presidencial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el cumplimiento Instructivo Presidencial N° 001</dc:title>
  <dc:creator>Ernesto Guajardo Zuñiga</dc:creator>
  <cp:lastModifiedBy>Ernesto Guajardo Zúñiga</cp:lastModifiedBy>
  <cp:revision>14</cp:revision>
  <cp:lastPrinted>2015-05-13T19:40:02Z</cp:lastPrinted>
  <dcterms:created xsi:type="dcterms:W3CDTF">2015-05-13T16:00:52Z</dcterms:created>
  <dcterms:modified xsi:type="dcterms:W3CDTF">2022-05-20T03:20:32Z</dcterms:modified>
</cp:coreProperties>
</file>