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93" r:id="rId2"/>
    <p:sldId id="374" r:id="rId3"/>
    <p:sldId id="396" r:id="rId4"/>
    <p:sldId id="397" r:id="rId5"/>
    <p:sldId id="395" r:id="rId6"/>
    <p:sldId id="393" r:id="rId7"/>
    <p:sldId id="399" r:id="rId8"/>
    <p:sldId id="356" r:id="rId9"/>
    <p:sldId id="359" r:id="rId10"/>
    <p:sldId id="360" r:id="rId11"/>
    <p:sldId id="361" r:id="rId12"/>
    <p:sldId id="398" r:id="rId13"/>
    <p:sldId id="358" r:id="rId14"/>
    <p:sldId id="357" r:id="rId15"/>
    <p:sldId id="404" r:id="rId16"/>
    <p:sldId id="363" r:id="rId17"/>
    <p:sldId id="383" r:id="rId18"/>
    <p:sldId id="365" r:id="rId19"/>
    <p:sldId id="384" r:id="rId20"/>
    <p:sldId id="368" r:id="rId21"/>
    <p:sldId id="386" r:id="rId22"/>
    <p:sldId id="367" r:id="rId23"/>
    <p:sldId id="405" r:id="rId24"/>
    <p:sldId id="369" r:id="rId25"/>
    <p:sldId id="387" r:id="rId26"/>
    <p:sldId id="370" r:id="rId27"/>
    <p:sldId id="371" r:id="rId28"/>
    <p:sldId id="403" r:id="rId29"/>
    <p:sldId id="394" r:id="rId30"/>
    <p:sldId id="400" r:id="rId31"/>
    <p:sldId id="401" r:id="rId32"/>
    <p:sldId id="402" r:id="rId33"/>
    <p:sldId id="366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risosto Villagran" initials="FCV" lastIdx="2" clrIdx="0">
    <p:extLst>
      <p:ext uri="{19B8F6BF-5375-455C-9EA6-DF929625EA0E}">
        <p15:presenceInfo xmlns:p15="http://schemas.microsoft.com/office/powerpoint/2012/main" userId="S-1-5-21-4051764367-3065908969-1895326823-86560" providerId="AD"/>
      </p:ext>
    </p:extLst>
  </p:cmAuthor>
  <p:cmAuthor id="2" name="Beatriz Larrondo Silva" initials="BLS" lastIdx="11" clrIdx="1">
    <p:extLst>
      <p:ext uri="{19B8F6BF-5375-455C-9EA6-DF929625EA0E}">
        <p15:presenceInfo xmlns:p15="http://schemas.microsoft.com/office/powerpoint/2012/main" userId="S::beatriz.larrondo@mineduc.cl::131d00fe-4f80-41ec-8b73-bff12b311f7b" providerId="AD"/>
      </p:ext>
    </p:extLst>
  </p:cmAuthor>
  <p:cmAuthor id="3" name="Felipe Crisosto Villagran" initials="FCV [2]" lastIdx="1" clrIdx="2">
    <p:extLst>
      <p:ext uri="{19B8F6BF-5375-455C-9EA6-DF929625EA0E}">
        <p15:presenceInfo xmlns:p15="http://schemas.microsoft.com/office/powerpoint/2012/main" userId="S::felipe.crisosto@mineduc.cl::eede6875-55eb-4ff5-a8e1-a5fde9837b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7843D"/>
    <a:srgbClr val="ABF1DA"/>
    <a:srgbClr val="AFF242"/>
    <a:srgbClr val="BD77B0"/>
    <a:srgbClr val="F9FBDB"/>
    <a:srgbClr val="F8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181E-48B5-4E22-8E63-2406D06369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CD61C-5130-4678-A298-9A07B26C0B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7DFF12-DFA4-4EA9-803C-C748C872D57D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44AA26-4A84-4987-85C2-B34BB4DEAC2F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53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76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332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959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2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656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03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078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157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721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17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BA0A77-5EF5-4B4A-9A69-9DA350985090}" type="datetimeFigureOut">
              <a:rPr lang="es-CL" smtClean="0"/>
              <a:t>13-10-2021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12EC4A-8A17-429F-AC47-5BDFF8DCEDD6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8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20%20FORMATO%20HECHOS%20RELEVANTE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ARTILLA%20METAS%20COMPROMISOS%20DESEMPE&#209;O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21%20FORMATO%20METAS.%20COMPROMISOS%20DESEMPE&#209;O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ARTILLA%20PLAN%20DESARROLLO%20INDIVIDUAL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23%20FORMATO%20PLAN%20DESARROLLO%20INDIVIDUAL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22%20FORMATO%20PAUTA%20RETROALIMENTACI&#211;N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24%20FORMATO%20PAUTA%20DE%20AUTOEVALUACI&#211;N%20(TODOS%20LOS%20ESTAMENTOS)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25%20FORMATO%20REC%20%20INDICADORES%20DESCRIPTORES%20CONDUCTUALES%20FINAL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03%20FORMATO%20Hoja%20de%20Calificaci&#243;n%20ESTAMENTO%20PROFESIONALE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07%20FORMATO%20HOJA%20DE%20VIDA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13%20Propuesta%20ACTA%20DE%20CALIFICACIONES%20ESTAMENTO%20AUXILIARE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15%20Propuesta%20NOTIFICACI&#211;N%20DE%20CALIFICACIONES%20ESTAMENTO%20PROFESIONALES%20CON%20PERSONAL%20A%20CARGO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434355"/>
            <a:ext cx="9144000" cy="4236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dirty="0">
                <a:solidFill>
                  <a:srgbClr val="002060"/>
                </a:solidFill>
              </a:rPr>
              <a:t>Departamento Gestión y Desarrollo de Personas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002060"/>
                </a:solidFill>
              </a:rPr>
              <a:t>DIVISIÓN DE ADMINISTRACIÓN GENERAL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27209"/>
            <a:ext cx="8591911" cy="457200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4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3631" y="3398808"/>
            <a:ext cx="779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79893" y="1414733"/>
            <a:ext cx="724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</a:t>
            </a:r>
            <a:br>
              <a:rPr lang="es-E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 </a:t>
            </a:r>
            <a:b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 DE CALIFICACIONES</a:t>
            </a:r>
            <a:b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SUBSECRETARÍA DE EDUCACIÓN</a:t>
            </a:r>
            <a:br>
              <a:rPr lang="es-ES" sz="3600" b="1" dirty="0">
                <a:solidFill>
                  <a:srgbClr val="002060"/>
                </a:solidFill>
              </a:rPr>
            </a:br>
            <a:br>
              <a:rPr lang="es-ES" sz="2400" b="1" dirty="0">
                <a:solidFill>
                  <a:srgbClr val="002060"/>
                </a:solidFill>
              </a:rPr>
            </a:b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(DECRETO N° 214)</a:t>
            </a:r>
            <a:b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0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969633" cy="901547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79035"/>
              </p:ext>
            </p:extLst>
          </p:nvPr>
        </p:nvGraphicFramePr>
        <p:xfrm>
          <a:off x="1199073" y="2087592"/>
          <a:ext cx="5132716" cy="3303917"/>
        </p:xfrm>
        <a:graphic>
          <a:graphicData uri="http://schemas.openxmlformats.org/drawingml/2006/table">
            <a:tbl>
              <a:tblPr/>
              <a:tblGrid>
                <a:gridCol w="1794293">
                  <a:extLst>
                    <a:ext uri="{9D8B030D-6E8A-4147-A177-3AD203B41FA5}">
                      <a16:colId xmlns:a16="http://schemas.microsoft.com/office/drawing/2014/main" val="874204380"/>
                    </a:ext>
                  </a:extLst>
                </a:gridCol>
                <a:gridCol w="3338423">
                  <a:extLst>
                    <a:ext uri="{9D8B030D-6E8A-4147-A177-3AD203B41FA5}">
                      <a16:colId xmlns:a16="http://schemas.microsoft.com/office/drawing/2014/main" val="1204923148"/>
                    </a:ext>
                  </a:extLst>
                </a:gridCol>
              </a:tblGrid>
              <a:tr h="21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Factores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Subfactores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91120"/>
                  </a:ext>
                </a:extLst>
              </a:tr>
              <a:tr h="1047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Gestión Laboral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Programación y coordinación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Cumplimiento de tareas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Calidad del trabajo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10409"/>
                  </a:ext>
                </a:extLst>
              </a:tr>
              <a:tr h="1106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Habilidades Personales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Relaciones interpersonales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Flexibilidad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Trabajo en equipo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Atención a usuarios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3433"/>
                  </a:ext>
                </a:extLst>
              </a:tr>
              <a:tr h="938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Comportamiento Funcionario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Cumplimiento de normas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Disponibilidad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Uso racional de recursos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3703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99073" y="284672"/>
            <a:ext cx="7039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latin typeface="+mj-lt"/>
              </a:rPr>
              <a:t>Factores y Subfactores de Calificación</a:t>
            </a:r>
          </a:p>
          <a:p>
            <a:pPr lvl="0"/>
            <a:r>
              <a:rPr lang="es-ES" sz="1600" b="1" dirty="0">
                <a:latin typeface="+mj-lt"/>
              </a:rPr>
              <a:t> </a:t>
            </a:r>
          </a:p>
          <a:p>
            <a:pPr lvl="0"/>
            <a:endParaRPr lang="es-ES" sz="1600" b="1" dirty="0">
              <a:latin typeface="+mj-lt"/>
            </a:endParaRPr>
          </a:p>
          <a:p>
            <a:pPr lvl="0"/>
            <a:endParaRPr lang="es-ES" sz="1600" b="1" dirty="0">
              <a:latin typeface="+mj-lt"/>
            </a:endParaRPr>
          </a:p>
          <a:p>
            <a:pPr lvl="0"/>
            <a:r>
              <a:rPr lang="es-ES" sz="1600" b="1" dirty="0">
                <a:latin typeface="+mj-lt"/>
              </a:rPr>
              <a:t>ADMINISTRATIVOS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27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969633" cy="901547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46316"/>
              </p:ext>
            </p:extLst>
          </p:nvPr>
        </p:nvGraphicFramePr>
        <p:xfrm>
          <a:off x="1337094" y="2027207"/>
          <a:ext cx="5037827" cy="3140016"/>
        </p:xfrm>
        <a:graphic>
          <a:graphicData uri="http://schemas.openxmlformats.org/drawingml/2006/table">
            <a:tbl>
              <a:tblPr/>
              <a:tblGrid>
                <a:gridCol w="1671304">
                  <a:extLst>
                    <a:ext uri="{9D8B030D-6E8A-4147-A177-3AD203B41FA5}">
                      <a16:colId xmlns:a16="http://schemas.microsoft.com/office/drawing/2014/main" val="874204380"/>
                    </a:ext>
                  </a:extLst>
                </a:gridCol>
                <a:gridCol w="3366523">
                  <a:extLst>
                    <a:ext uri="{9D8B030D-6E8A-4147-A177-3AD203B41FA5}">
                      <a16:colId xmlns:a16="http://schemas.microsoft.com/office/drawing/2014/main" val="1204923148"/>
                    </a:ext>
                  </a:extLst>
                </a:gridCol>
              </a:tblGrid>
              <a:tr h="1960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Factores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Subfactores 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91120"/>
                  </a:ext>
                </a:extLst>
              </a:tr>
              <a:tr h="92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Gestión Laboral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Organización de tareas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Cumplimiento de tareas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Calidad del trabajo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10409"/>
                  </a:ext>
                </a:extLst>
              </a:tr>
              <a:tr h="115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Habilidades Personales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Relaciones interpersonales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Trabajo en equipo.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Flexibilidad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Atención a usuarios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3433"/>
                  </a:ext>
                </a:extLst>
              </a:tr>
              <a:tr h="865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Comportamiento Funcionario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Cumplimiento de normas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Disponibilidad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Uso racional de recursos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3703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207699" y="232913"/>
            <a:ext cx="7030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+mj-lt"/>
              </a:rPr>
              <a:t>Factores y Subfactores de Calificación</a:t>
            </a:r>
          </a:p>
          <a:p>
            <a:r>
              <a:rPr lang="es-ES" sz="1600" b="1" dirty="0">
                <a:latin typeface="+mj-lt"/>
              </a:rPr>
              <a:t> </a:t>
            </a:r>
          </a:p>
          <a:p>
            <a:endParaRPr lang="es-ES" sz="1600" b="1" dirty="0">
              <a:latin typeface="+mj-lt"/>
            </a:endParaRPr>
          </a:p>
          <a:p>
            <a:endParaRPr lang="es-ES" sz="1600" b="1" dirty="0">
              <a:latin typeface="+mj-lt"/>
            </a:endParaRPr>
          </a:p>
          <a:p>
            <a:r>
              <a:rPr lang="es-ES" sz="1600" b="1" dirty="0">
                <a:latin typeface="+mj-lt"/>
              </a:rPr>
              <a:t>    AUXILIARES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51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128" y="181155"/>
            <a:ext cx="7082286" cy="595222"/>
          </a:xfrm>
        </p:spPr>
        <p:txBody>
          <a:bodyPr>
            <a:normAutofit fontScale="90000"/>
          </a:bodyPr>
          <a:lstStyle/>
          <a:p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latin typeface="+mn-lt"/>
              </a:rPr>
              <a:t>ESCALA DE NOTAS: Notas, Concepto y Descripción</a:t>
            </a:r>
            <a:endParaRPr lang="es-CL" sz="2200" b="1" dirty="0">
              <a:latin typeface="+mn-lt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476BA7F-6EA0-4D66-82BA-D18F15B2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84" y="1250830"/>
            <a:ext cx="3605841" cy="486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050" b="1" i="0" u="sng" strike="noStrike" cap="none" normalizeH="0" baseline="0" dirty="0">
                <a:ln>
                  <a:noFill/>
                </a:ln>
                <a:solidFill>
                  <a:srgbClr val="F7843D"/>
                </a:solidFill>
                <a:effectLst/>
                <a:latin typeface="Verdana" panose="020B0604030504040204" pitchFamily="34" charset="0"/>
              </a:rPr>
              <a:t>ESCALA DE NOTAS REGLAMENTO ACTUAL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CL" altLang="es-CL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9-10= OPTIMO: 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Muchas veces su desempeño excede los requerimientos que exige el desarrollo del cargo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7-8= BUENO: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Su desempeño satisface completamente los requerimientos exigidos para el desarrollo del cargo.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CL" altLang="es-CL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5-6= SATISFACTORIO: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Su desempeño generalmente satisface los requerimientos exigidos para el desarrollo del cargo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3-4= REGULAR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Su desempeño es inferior a los requerimientos que exige el desarrollo del cargo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1-2= DEFICIENTE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No cumple con los requerimientos exigidos para el desarrollo del cargo 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DCD1819C-CE8B-499D-B670-7F6D83F17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886" y="1250831"/>
            <a:ext cx="4082747" cy="4865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L" altLang="es-CL" sz="1050" b="1" i="0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ESCALA DE NOTAS REGLAMENTO NUEVO </a:t>
            </a:r>
          </a:p>
          <a:p>
            <a:r>
              <a:rPr lang="es-ES" sz="1100" b="1" dirty="0"/>
              <a:t>7 = Muy Bueno</a:t>
            </a:r>
            <a:r>
              <a:rPr lang="es-ES" sz="1100" dirty="0"/>
              <a:t>: Su desempeño </a:t>
            </a:r>
            <a:r>
              <a:rPr lang="es-ES" sz="1100" b="1" dirty="0"/>
              <a:t>es destacado </a:t>
            </a:r>
            <a:r>
              <a:rPr lang="es-ES" sz="1100" dirty="0"/>
              <a:t>en relación al desarrollo de las funciones y tareas a cargo.</a:t>
            </a:r>
            <a:endParaRPr lang="es-CL" sz="1100" dirty="0"/>
          </a:p>
          <a:p>
            <a:r>
              <a:rPr lang="es-ES" sz="1100" dirty="0"/>
              <a:t> </a:t>
            </a:r>
            <a:endParaRPr lang="es-CL" sz="1100" dirty="0"/>
          </a:p>
          <a:p>
            <a:r>
              <a:rPr lang="es-ES" sz="1100" b="1" dirty="0"/>
              <a:t>6 = Bueno</a:t>
            </a:r>
            <a:r>
              <a:rPr lang="es-ES" sz="1100" dirty="0"/>
              <a:t>: Su desempeño </a:t>
            </a:r>
            <a:r>
              <a:rPr lang="es-ES" sz="1100" b="1" dirty="0"/>
              <a:t>satisface plenamente </a:t>
            </a:r>
            <a:r>
              <a:rPr lang="es-ES" sz="1100" dirty="0"/>
              <a:t>los requerimientos que exige el desarrollo de las funciones y tareas a cargo.</a:t>
            </a:r>
            <a:endParaRPr lang="es-CL" sz="1100" dirty="0"/>
          </a:p>
          <a:p>
            <a:r>
              <a:rPr lang="es-ES" sz="1100" dirty="0"/>
              <a:t> </a:t>
            </a:r>
            <a:endParaRPr lang="es-CL" sz="1100" dirty="0"/>
          </a:p>
          <a:p>
            <a:r>
              <a:rPr lang="es-ES" sz="1100" b="1" dirty="0"/>
              <a:t>5 = Satisfactorio</a:t>
            </a:r>
            <a:r>
              <a:rPr lang="es-ES" sz="1100" dirty="0"/>
              <a:t>: Su desempeño es </a:t>
            </a:r>
            <a:r>
              <a:rPr lang="es-ES" sz="1100" b="1" dirty="0"/>
              <a:t>satisfactorio</a:t>
            </a:r>
            <a:r>
              <a:rPr lang="es-ES" sz="1100" dirty="0"/>
              <a:t>, en cuanto a cumplir con los requerimientos que exige el desarrollo de las y tareas a cargo.</a:t>
            </a:r>
            <a:endParaRPr lang="es-CL" sz="1100" dirty="0"/>
          </a:p>
          <a:p>
            <a:r>
              <a:rPr lang="es-ES" sz="1100" dirty="0"/>
              <a:t> </a:t>
            </a:r>
            <a:endParaRPr lang="es-CL" sz="1100" dirty="0"/>
          </a:p>
          <a:p>
            <a:r>
              <a:rPr lang="es-ES" sz="1100" b="1" dirty="0"/>
              <a:t>4 = Regular</a:t>
            </a:r>
            <a:r>
              <a:rPr lang="es-ES" sz="1100" dirty="0"/>
              <a:t>: Su desempeño es</a:t>
            </a:r>
            <a:r>
              <a:rPr lang="es-ES" sz="1100" b="1" dirty="0"/>
              <a:t> aceptable</a:t>
            </a:r>
            <a:r>
              <a:rPr lang="es-ES" sz="1100" dirty="0"/>
              <a:t> respecto del cumplimiento de las exigencias definidas para el desarrollo de las funciones y tareas a cargo.</a:t>
            </a:r>
            <a:endParaRPr lang="es-CL" sz="1100" dirty="0"/>
          </a:p>
          <a:p>
            <a:r>
              <a:rPr lang="es-ES" sz="1100" dirty="0"/>
              <a:t> </a:t>
            </a:r>
            <a:endParaRPr lang="es-CL" sz="1100" dirty="0"/>
          </a:p>
          <a:p>
            <a:r>
              <a:rPr lang="es-ES" sz="1100" b="1" dirty="0"/>
              <a:t>3 = Deficiente</a:t>
            </a:r>
            <a:r>
              <a:rPr lang="es-ES" sz="1100" dirty="0"/>
              <a:t>: Su desempeño es </a:t>
            </a:r>
            <a:r>
              <a:rPr lang="es-ES" sz="1100" b="1" dirty="0"/>
              <a:t>insuficiente</a:t>
            </a:r>
            <a:r>
              <a:rPr lang="es-ES" sz="1100" dirty="0"/>
              <a:t>, no da cuenta de los requerimientos básicos que exige el desarrollo de las funciones y tareas a cargo.</a:t>
            </a:r>
            <a:endParaRPr lang="es-CL" sz="1100" dirty="0"/>
          </a:p>
          <a:p>
            <a:r>
              <a:rPr lang="es-ES" sz="1100" dirty="0"/>
              <a:t> </a:t>
            </a:r>
            <a:endParaRPr lang="es-CL" sz="1100" dirty="0"/>
          </a:p>
          <a:p>
            <a:r>
              <a:rPr lang="es-ES" sz="1100" b="1" dirty="0"/>
              <a:t>2 = Malo</a:t>
            </a:r>
            <a:r>
              <a:rPr lang="es-ES" sz="1100" dirty="0"/>
              <a:t>: Su desempeño es </a:t>
            </a:r>
            <a:r>
              <a:rPr lang="es-ES" sz="1100" b="1" dirty="0"/>
              <a:t>deficitario</a:t>
            </a:r>
            <a:r>
              <a:rPr lang="es-ES" sz="1100" dirty="0"/>
              <a:t>, no cumple con los requerimientos básicos que exige el cumplimiento de las funciones y tareas a cargo. </a:t>
            </a:r>
            <a:endParaRPr lang="es-CL" sz="1100" dirty="0"/>
          </a:p>
          <a:p>
            <a:r>
              <a:rPr lang="es-ES" sz="1100" dirty="0"/>
              <a:t> </a:t>
            </a:r>
            <a:endParaRPr lang="es-CL" sz="1100" dirty="0"/>
          </a:p>
          <a:p>
            <a:r>
              <a:rPr lang="es-ES" sz="1100" b="1" dirty="0"/>
              <a:t>1 = Muy Malo</a:t>
            </a:r>
            <a:r>
              <a:rPr lang="es-ES" sz="1100" dirty="0"/>
              <a:t>: Su desempeño es </a:t>
            </a:r>
            <a:r>
              <a:rPr lang="es-ES" sz="1100" b="1" dirty="0"/>
              <a:t>notoriamente deficitario </a:t>
            </a:r>
            <a:r>
              <a:rPr lang="es-ES" sz="1100" dirty="0"/>
              <a:t>respecto de los requerimientos básicos que exige el desarrollo de las funciones y tareas a cargo</a:t>
            </a:r>
            <a:endParaRPr kumimoji="0" lang="es-CL" altLang="es-CL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7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99140"/>
              </p:ext>
            </p:extLst>
          </p:nvPr>
        </p:nvGraphicFramePr>
        <p:xfrm>
          <a:off x="888521" y="1259459"/>
          <a:ext cx="7375585" cy="4727434"/>
        </p:xfrm>
        <a:graphic>
          <a:graphicData uri="http://schemas.openxmlformats.org/drawingml/2006/table">
            <a:tbl>
              <a:tblPr/>
              <a:tblGrid>
                <a:gridCol w="2178596">
                  <a:extLst>
                    <a:ext uri="{9D8B030D-6E8A-4147-A177-3AD203B41FA5}">
                      <a16:colId xmlns:a16="http://schemas.microsoft.com/office/drawing/2014/main" val="3064229791"/>
                    </a:ext>
                  </a:extLst>
                </a:gridCol>
                <a:gridCol w="973675">
                  <a:extLst>
                    <a:ext uri="{9D8B030D-6E8A-4147-A177-3AD203B41FA5}">
                      <a16:colId xmlns:a16="http://schemas.microsoft.com/office/drawing/2014/main" val="3786660088"/>
                    </a:ext>
                  </a:extLst>
                </a:gridCol>
                <a:gridCol w="973675">
                  <a:extLst>
                    <a:ext uri="{9D8B030D-6E8A-4147-A177-3AD203B41FA5}">
                      <a16:colId xmlns:a16="http://schemas.microsoft.com/office/drawing/2014/main" val="469238255"/>
                    </a:ext>
                  </a:extLst>
                </a:gridCol>
                <a:gridCol w="2275964">
                  <a:extLst>
                    <a:ext uri="{9D8B030D-6E8A-4147-A177-3AD203B41FA5}">
                      <a16:colId xmlns:a16="http://schemas.microsoft.com/office/drawing/2014/main" val="3965301992"/>
                    </a:ext>
                  </a:extLst>
                </a:gridCol>
                <a:gridCol w="973675">
                  <a:extLst>
                    <a:ext uri="{9D8B030D-6E8A-4147-A177-3AD203B41FA5}">
                      <a16:colId xmlns:a16="http://schemas.microsoft.com/office/drawing/2014/main" val="2415487250"/>
                    </a:ext>
                  </a:extLst>
                </a:gridCol>
              </a:tblGrid>
              <a:tr h="5501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Directivos y Profesionales con personal a cargo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Profesionales y Técnicos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03094"/>
                  </a:ext>
                </a:extLst>
              </a:tr>
              <a:tr h="21392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59782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Factores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Coeficiente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Factores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Coeficiente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2020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Gestión Laboral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Gestión Laboral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41823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Habilidades Personales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Habilidades Personales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85814"/>
                  </a:ext>
                </a:extLst>
              </a:tr>
              <a:tr h="3528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Comportamiento Funcionario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Comportamiento Funcionario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16248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6495"/>
                  </a:ext>
                </a:extLst>
              </a:tr>
              <a:tr h="2037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88497"/>
                  </a:ext>
                </a:extLst>
              </a:tr>
              <a:tr h="2037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69569"/>
                  </a:ext>
                </a:extLst>
              </a:tr>
              <a:tr h="38710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Administrativos</a:t>
                      </a:r>
                    </a:p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60" marR="9060" marT="9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Auxiliares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88290"/>
                  </a:ext>
                </a:extLst>
              </a:tr>
              <a:tr h="21392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33422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Factores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Coeficiente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Factores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Coeficiente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74238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Gestión Laboral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Gestión Laboral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5428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Habilidades Personales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Habilidades Personales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0128"/>
                  </a:ext>
                </a:extLst>
              </a:tr>
              <a:tr h="3528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Comportamiento Funcionario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Comportamiento Funcionario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31449"/>
                  </a:ext>
                </a:extLst>
              </a:tr>
              <a:tr h="2750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60" marR="9060" marT="9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9700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384183" y="396815"/>
            <a:ext cx="6465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+mj-lt"/>
              </a:rPr>
              <a:t>Factores de Ponderación según Estamentos 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29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31241"/>
              </p:ext>
            </p:extLst>
          </p:nvPr>
        </p:nvGraphicFramePr>
        <p:xfrm>
          <a:off x="4572000" y="1875228"/>
          <a:ext cx="3968151" cy="36888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9777">
                  <a:extLst>
                    <a:ext uri="{9D8B030D-6E8A-4147-A177-3AD203B41FA5}">
                      <a16:colId xmlns:a16="http://schemas.microsoft.com/office/drawing/2014/main" val="3356895656"/>
                    </a:ext>
                  </a:extLst>
                </a:gridCol>
                <a:gridCol w="1222874">
                  <a:extLst>
                    <a:ext uri="{9D8B030D-6E8A-4147-A177-3AD203B41FA5}">
                      <a16:colId xmlns:a16="http://schemas.microsoft.com/office/drawing/2014/main" val="2367322449"/>
                    </a:ext>
                  </a:extLst>
                </a:gridCol>
                <a:gridCol w="1995500">
                  <a:extLst>
                    <a:ext uri="{9D8B030D-6E8A-4147-A177-3AD203B41FA5}">
                      <a16:colId xmlns:a16="http://schemas.microsoft.com/office/drawing/2014/main" val="4013806486"/>
                    </a:ext>
                  </a:extLst>
                </a:gridCol>
              </a:tblGrid>
              <a:tr h="765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Lista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Puntajes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67300"/>
                  </a:ext>
                </a:extLst>
              </a:tr>
              <a:tr h="765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De Distinción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Desde 55 a 70 puntos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38053"/>
                  </a:ext>
                </a:extLst>
              </a:tr>
              <a:tr h="765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Buena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Desde 36 a 54,99 puntos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69266"/>
                  </a:ext>
                </a:extLst>
              </a:tr>
              <a:tr h="6263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Condicional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20 a 35,99 puntos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994"/>
                  </a:ext>
                </a:extLst>
              </a:tr>
              <a:tr h="765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De Eliminación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Desde 10 a 19,99 puntos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645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409350" y="414068"/>
            <a:ext cx="5129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Listas de Calificación</a:t>
            </a:r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E2E6EE-7708-46FC-8AB2-0D8109FE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8" y="1875228"/>
            <a:ext cx="3799105" cy="377895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571F179-B917-4B1C-B80D-8198D0BAB86F}"/>
              </a:ext>
            </a:extLst>
          </p:cNvPr>
          <p:cNvSpPr/>
          <p:nvPr/>
        </p:nvSpPr>
        <p:spPr>
          <a:xfrm>
            <a:off x="134548" y="1302589"/>
            <a:ext cx="3669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       Tramos de puntajes vigente</a:t>
            </a:r>
            <a:endParaRPr lang="en-US" sz="2000" b="1" dirty="0"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EADA342-3B01-4172-BC7D-B7CAAB49C53B}"/>
              </a:ext>
            </a:extLst>
          </p:cNvPr>
          <p:cNvSpPr/>
          <p:nvPr/>
        </p:nvSpPr>
        <p:spPr>
          <a:xfrm>
            <a:off x="4714613" y="1302589"/>
            <a:ext cx="3627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Nuevos tramos de puntajes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49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79" y="181155"/>
            <a:ext cx="7203057" cy="862641"/>
          </a:xfrm>
        </p:spPr>
        <p:txBody>
          <a:bodyPr>
            <a:normAutofit fontScale="90000"/>
          </a:bodyPr>
          <a:lstStyle/>
          <a:p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700" b="1" dirty="0">
                <a:latin typeface="+mn-lt"/>
              </a:rPr>
              <a:t>Cuadro Comparativo de Instrumentos Auxiliares </a:t>
            </a:r>
            <a:br>
              <a:rPr lang="es-ES" sz="2700" b="1" dirty="0">
                <a:latin typeface="+mn-lt"/>
              </a:rPr>
            </a:br>
            <a:r>
              <a:rPr lang="es-ES" sz="2700" b="1" dirty="0">
                <a:latin typeface="+mn-lt"/>
              </a:rPr>
              <a:t>según  Estamento</a:t>
            </a:r>
            <a:endParaRPr lang="es-CL" sz="3100" b="1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1098959" y="2525086"/>
            <a:ext cx="2692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s-ES" altLang="es-CL" b="1" dirty="0"/>
          </a:p>
          <a:p>
            <a:pPr>
              <a:buFont typeface="Wingdings" panose="05000000000000000000" pitchFamily="2" charset="2"/>
              <a:buChar char="ü"/>
            </a:pPr>
            <a:endParaRPr kumimoji="1" lang="es-ES" altLang="es-CL" b="1" dirty="0"/>
          </a:p>
          <a:p>
            <a:pPr algn="just"/>
            <a:endParaRPr lang="es-CL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E28D18D-A1D5-494C-A48B-8A320F33C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78733"/>
              </p:ext>
            </p:extLst>
          </p:nvPr>
        </p:nvGraphicFramePr>
        <p:xfrm>
          <a:off x="655607" y="1276711"/>
          <a:ext cx="7850038" cy="4589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1333">
                  <a:extLst>
                    <a:ext uri="{9D8B030D-6E8A-4147-A177-3AD203B41FA5}">
                      <a16:colId xmlns:a16="http://schemas.microsoft.com/office/drawing/2014/main" val="957686622"/>
                    </a:ext>
                  </a:extLst>
                </a:gridCol>
                <a:gridCol w="674915">
                  <a:extLst>
                    <a:ext uri="{9D8B030D-6E8A-4147-A177-3AD203B41FA5}">
                      <a16:colId xmlns:a16="http://schemas.microsoft.com/office/drawing/2014/main" val="3334359546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3855630650"/>
                    </a:ext>
                  </a:extLst>
                </a:gridCol>
                <a:gridCol w="874071">
                  <a:extLst>
                    <a:ext uri="{9D8B030D-6E8A-4147-A177-3AD203B41FA5}">
                      <a16:colId xmlns:a16="http://schemas.microsoft.com/office/drawing/2014/main" val="733272820"/>
                    </a:ext>
                  </a:extLst>
                </a:gridCol>
                <a:gridCol w="730236">
                  <a:extLst>
                    <a:ext uri="{9D8B030D-6E8A-4147-A177-3AD203B41FA5}">
                      <a16:colId xmlns:a16="http://schemas.microsoft.com/office/drawing/2014/main" val="836375549"/>
                    </a:ext>
                  </a:extLst>
                </a:gridCol>
                <a:gridCol w="1385789">
                  <a:extLst>
                    <a:ext uri="{9D8B030D-6E8A-4147-A177-3AD203B41FA5}">
                      <a16:colId xmlns:a16="http://schemas.microsoft.com/office/drawing/2014/main" val="2654832540"/>
                    </a:ext>
                  </a:extLst>
                </a:gridCol>
                <a:gridCol w="1385789">
                  <a:extLst>
                    <a:ext uri="{9D8B030D-6E8A-4147-A177-3AD203B41FA5}">
                      <a16:colId xmlns:a16="http://schemas.microsoft.com/office/drawing/2014/main" val="4032711254"/>
                    </a:ext>
                  </a:extLst>
                </a:gridCol>
              </a:tblGrid>
              <a:tr h="234797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b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  <a:latin typeface="+mj-lt"/>
                        </a:rPr>
                        <a:t>ESTAMENTOS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24485"/>
                  </a:ext>
                </a:extLst>
              </a:tr>
              <a:tr h="537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INSTRUMENTOS AUXILIARES </a:t>
                      </a:r>
                      <a:br>
                        <a:rPr lang="es-MX" sz="1050" b="1" u="none" strike="noStrike" dirty="0">
                          <a:effectLst/>
                          <a:latin typeface="+mj-lt"/>
                        </a:rPr>
                      </a:br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(FORMATOS)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DIRECTIVOS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  <a:latin typeface="+mj-lt"/>
                        </a:rPr>
                        <a:t>PROFESIONALES CON PERSONAL A CARGO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PROFESIONALES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TÉCNICOS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ADMINISTRATIVOS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AUXILIARES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49404"/>
                  </a:ext>
                </a:extLst>
              </a:tr>
              <a:tr h="5374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+mj-lt"/>
                        </a:rPr>
                        <a:t>REGISTRO DE HECHOS RELEVANTES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+mj-lt"/>
                        </a:rPr>
                        <a:t>Igual formato para todos los estamentos.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708306"/>
                  </a:ext>
                </a:extLst>
              </a:tr>
              <a:tr h="5374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+mj-lt"/>
                        </a:rPr>
                        <a:t>METAS/ COMPROMISOS DE DESEMPEÑO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+mj-lt"/>
                        </a:rPr>
                        <a:t>Igual formato para todos los estamentos.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15199"/>
                  </a:ext>
                </a:extLst>
              </a:tr>
              <a:tr h="5374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PAUTA RETROALIMENTACIÓN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+mj-lt"/>
                        </a:rPr>
                        <a:t>Igual formato para todos los estamentos.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11102"/>
                  </a:ext>
                </a:extLst>
              </a:tr>
              <a:tr h="5374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PLAN DE DESARROLLO INDIVIDUAL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+mj-lt"/>
                        </a:rPr>
                        <a:t>Igual formato para todos los estamentos.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5271"/>
                  </a:ext>
                </a:extLst>
              </a:tr>
              <a:tr h="8528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PAUTA DE AUTOEVALUACIÓN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evaluar.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evaluar.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distintos Subfactores a evaluar.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distintos Subfactores a evaluar.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68496"/>
                  </a:ext>
                </a:extLst>
              </a:tr>
              <a:tr h="8148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+mj-lt"/>
                        </a:rPr>
                        <a:t>DESCRIPTORES DE DESEMPEÑO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El formato para Directivos y Profesionales con personal a cargo, poseen los mismos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Subfactores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 a describir.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El formato para  Profesionales y Técnicos, poseen los mismos Subfactores a describir.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El formato para Administrativos posee distintos Subfactores a describir.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El formato para Auxiliares posee distintos Subfactores a describir.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8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9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61380" y="414068"/>
            <a:ext cx="6176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Instrumentos Auxiliares</a:t>
            </a:r>
          </a:p>
          <a:p>
            <a:pPr algn="ctr"/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dirty="0"/>
              <a:t>Registro de Hechos Relevantes</a:t>
            </a:r>
            <a:endParaRPr lang="es-ES" sz="2000" dirty="0"/>
          </a:p>
          <a:p>
            <a:pPr algn="ctr"/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54016" y="1871932"/>
            <a:ext cx="7573992" cy="36921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Formulario en el cual la jefatura directa debe registrar todos aquellos eventos que considere relevantes, tanto destacables como reprochables</a:t>
            </a:r>
          </a:p>
          <a:p>
            <a:pPr marL="171450" lvl="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Es una memoria de comportamientos y resultados observados, que se va registrando durante el periodo y permite contar con elementos concretos para fundamentar sus evaluaciones, así como contar con antecedentes para desarrollar las entrevistas de Retroalimentación.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La jefatura directa debe informar, para su oportuno conocimiento, al funcionario del registro de estos hechos, toda vez que los realice.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58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80261" y="414068"/>
            <a:ext cx="5927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000" b="1" dirty="0">
                <a:hlinkClick r:id="rId3" action="ppaction://hlinkfile"/>
              </a:rPr>
              <a:t>Formato Registro Hechos Relevantes</a:t>
            </a:r>
            <a:endParaRPr lang="en-US" altLang="en-US" sz="2000" b="1" dirty="0"/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092A64-3F6C-439F-B3BF-2B0C323FF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128" y="959804"/>
            <a:ext cx="5641675" cy="53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4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84183" y="414068"/>
            <a:ext cx="5855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Instrumentos Auxiliares</a:t>
            </a:r>
          </a:p>
          <a:p>
            <a:pPr algn="ctr"/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Metas/Compromisos de Desempeño </a:t>
            </a:r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48907" y="1785667"/>
            <a:ext cx="7323826" cy="3838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Corresponde al establecimiento, a inicios del proceso calificatorio (dentro de los primeros 15 días de septiembre) de Metas de Desempeño Individuales dirigidas a promover el desempeño del funcionario respecto de aquellas tareas o funciones críticas de su cargo.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Estas deben ser establecidas entre la jefatura directa y el funcionario, considerando entre otros aspectos las funciones cargo, y los objetivos y metas de la unidad. Estas metas deben acompañarse de resultados esperados, e indicadores de gestión a alcanzar durante el período de evaluación.</a:t>
            </a:r>
            <a:endParaRPr lang="en-US" sz="16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69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800" b="1" cap="none" dirty="0">
                <a:hlinkClick r:id="rId3" action="ppaction://hlinkfile"/>
              </a:rPr>
              <a:t>INSTRUCTIVO INSTRUMENTO</a:t>
            </a: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7681" y="414068"/>
            <a:ext cx="7306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  <a:hlinkClick r:id="rId4" action="ppaction://hlinkfile"/>
              </a:rPr>
              <a:t>Formato Metas/ Compromisos de </a:t>
            </a: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  <a:hlinkClick r:id="rId4" action="ppaction://hlinkfile"/>
              </a:rPr>
              <a:t>Desempeño Individual</a:t>
            </a:r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8625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EE6C35-50EA-4841-886C-25DF3E6DF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23" y="1354349"/>
            <a:ext cx="7955059" cy="42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4278" y="1166071"/>
            <a:ext cx="3962137" cy="853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400" b="1" dirty="0"/>
            </a:br>
            <a:br>
              <a:rPr lang="en-US" sz="3400" b="1" dirty="0"/>
            </a:br>
            <a:r>
              <a:rPr lang="es-ES" sz="3600" b="1" dirty="0">
                <a:solidFill>
                  <a:schemeClr val="bg1"/>
                </a:solidFill>
              </a:rPr>
              <a:t>¿N </a:t>
            </a: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¿QUE ES EL PROCESO DE EVALUACIÓN </a:t>
            </a:r>
            <a:br>
              <a:rPr lang="es-E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C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DESEMPEÑO Y QUE NORMATIVA LO RIGE?</a:t>
            </a:r>
            <a:r>
              <a:rPr lang="es-E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7345C6-1126-4D54-A89B-121D1D8B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03" y="992720"/>
            <a:ext cx="3665325" cy="519835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1" y="2085405"/>
            <a:ext cx="3916392" cy="3418248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cap="none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</a:t>
            </a:r>
            <a:r>
              <a:rPr lang="es-ES" sz="1800" spc="-50" dirty="0">
                <a:solidFill>
                  <a:schemeClr val="tx1"/>
                </a:solidFill>
              </a:rPr>
              <a:t>Es el proceso de gestión sistemático, mediante el cual se evalúa anualmente el desempeño y las aptitudes de cada funcionario/a, atendidas las exigencias y características de su cargo”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ES" sz="1800" spc="-5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ES" sz="1800" spc="-50" dirty="0">
                <a:solidFill>
                  <a:schemeClr val="tx1"/>
                </a:solidFill>
              </a:rPr>
              <a:t>	Se rige normativamente, en lo general, por lo establecido en el Estatuto Administrativo, y el Decreto N° 1.825 de 1998 del Ministerio de Interior, y en lo particular  por el nuevo </a:t>
            </a:r>
            <a:r>
              <a:rPr lang="es-ES" sz="1800" b="1" spc="-50" dirty="0">
                <a:solidFill>
                  <a:schemeClr val="tx1"/>
                </a:solidFill>
              </a:rPr>
              <a:t>Decreto N° 214 </a:t>
            </a:r>
            <a:r>
              <a:rPr lang="es-ES" sz="1800" spc="-50">
                <a:solidFill>
                  <a:schemeClr val="tx1"/>
                </a:solidFill>
              </a:rPr>
              <a:t>de 2018 </a:t>
            </a:r>
            <a:r>
              <a:rPr lang="es-ES" sz="1800" spc="-50" dirty="0">
                <a:solidFill>
                  <a:schemeClr val="tx1"/>
                </a:solidFill>
              </a:rPr>
              <a:t>del Ministerio de Educación, que fija normas especiales de Calificación para el Personal de esta Subsecretaría.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969633" cy="90154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2264" y="6477558"/>
            <a:ext cx="42010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002060"/>
                </a:solidFill>
              </a:rPr>
              <a:t>Departamento Gestión y Desarrollo de Personas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50" b="1" dirty="0">
                <a:solidFill>
                  <a:srgbClr val="002060"/>
                </a:solidFill>
              </a:rPr>
              <a:t>DIVISIÓN DE ADMINISTRACIÓN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20193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10287" y="414068"/>
            <a:ext cx="4623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Instrumentos Auxiliares</a:t>
            </a:r>
          </a:p>
          <a:p>
            <a:pPr algn="ctr"/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Plan de Desarrollo Individual </a:t>
            </a:r>
            <a:r>
              <a:rPr lang="es-ES" sz="2400" b="1" dirty="0"/>
              <a:t>(PDI)</a:t>
            </a:r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7318" y="2251493"/>
            <a:ext cx="7346184" cy="3424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Programa de trabajo definido entre el funcionario y su jefatura directa, con el propósito de mejorar o potenciar el desempeño laboral.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Debe ser suscrito entre ambas partes dentro de los primeros 15 días hábiles del mes de septiembre, identificando las fortalezas, y aquellos aspectos sobre los cuales es necesario establecer compromisos de desempeño individual dirigidos a minimizar o eliminar las brechas de desempeño.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65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hlinkClick r:id="rId3" action="ppaction://hlinkfile"/>
              </a:rPr>
              <a:t>INSTRUCTIVO</a:t>
            </a:r>
            <a:r>
              <a:rPr lang="es-ES" sz="1000" b="1" cap="none" dirty="0">
                <a:hlinkClick r:id="rId3" action="ppaction://hlinkfile"/>
              </a:rPr>
              <a:t> INSTRUMENTO</a:t>
            </a: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97479" y="414068"/>
            <a:ext cx="691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  <a:hlinkClick r:id="rId4" action="ppaction://hlinkfile"/>
              </a:rPr>
              <a:t>Formato Plan de Desarrollo Individual</a:t>
            </a:r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8625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18C064-3371-43A9-A844-B98CCCEC1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18" y="1154725"/>
            <a:ext cx="8162987" cy="47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" y="71499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10287" y="414068"/>
            <a:ext cx="4028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Instrumentos Auxiliares</a:t>
            </a:r>
          </a:p>
          <a:p>
            <a:pPr algn="ctr"/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Retroalimentación</a:t>
            </a:r>
          </a:p>
          <a:p>
            <a:pPr algn="ctr"/>
            <a:endParaRPr lang="es-ES" sz="24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45954" y="1708029"/>
            <a:ext cx="7902824" cy="40889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Se refiere a la acción permanente, a cargo de la jefatura directa, de orientación y apoyo a sus colaboradores respecto del desempeño observado durante el proceso calificatorio.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El instrumento mediante el cual se materializa esta retroalimentación es una entrevista personal y privada entre la jefatura directa y cada uno de sus colaboradores. En esta, se debe entregar información detallada acerca de su percepción y evaluación del desempeño observado a cada uno de los funcionarios a cargo.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La entrevista de retroalimentación debe realizarse al menos: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Dentro del plazo en que las jefaturas deben notificar los Informes de Desempeño.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Dentro del plazo en que las jefaturas deben notificar la Precalificación.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178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07507" y="414068"/>
            <a:ext cx="6383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  <a:hlinkClick r:id="rId3" action="ppaction://hlinkfile"/>
              </a:rPr>
              <a:t>Formato Pauta de Retroalimentación</a:t>
            </a:r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6FE6CF-7356-43C1-ACE0-34AC8CC9A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645" y="932137"/>
            <a:ext cx="5658929" cy="53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10287" y="414068"/>
            <a:ext cx="4028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Instrumentos Auxiliares</a:t>
            </a:r>
          </a:p>
          <a:p>
            <a:pPr algn="ctr"/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Autoevaluación</a:t>
            </a:r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54015" y="1983728"/>
            <a:ext cx="7556739" cy="3701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  <a:latin typeface="+mj-lt"/>
              </a:rPr>
              <a:t>Con motivo de la entrevista de Retroalimentación y elaboración de los Informes de Desempeño y Precalificación, la jefatura directa solicitará a cada funcionario que efectúe su Autoevaluación, destacando especialmente sus fortalezas y aquellos aspectos por mejorar.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  <a:latin typeface="+mj-lt"/>
              </a:rPr>
              <a:t>Será de responsabilidad del funcionario entregar a su jefatura directa dentro de los 3 primeros días hábiles de iniciado el período de elaboración de Informes de Desempeño, su Pauta de Autoevaluación.</a:t>
            </a:r>
            <a:endParaRPr lang="en-US" sz="14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38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5049" y="414068"/>
            <a:ext cx="7194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  <a:hlinkClick r:id="rId3" action="ppaction://hlinkfile"/>
              </a:rPr>
              <a:t>Pauta de Autoevaluación</a:t>
            </a:r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(Ej. Estamento Técnicos.)</a:t>
            </a:r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5677" y="1724025"/>
            <a:ext cx="722292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B384C7-66D5-4368-A8EF-FC4B761F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7" y="1245065"/>
            <a:ext cx="7583648" cy="49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5668"/>
            <a:ext cx="9144000" cy="1604513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s-C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10018" y="414068"/>
            <a:ext cx="5865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INSTRUMENTOS AUXILIARES</a:t>
            </a:r>
          </a:p>
          <a:p>
            <a:pPr algn="ctr"/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Descriptores de Desempeño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26543" y="1983728"/>
            <a:ext cx="7228936" cy="3761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  <a:latin typeface="+mj-lt"/>
              </a:rPr>
              <a:t>Con la finalidad de facilitar la realización de los diferentes informes, las jefaturas directas tendrán a su disposición este instrumento que corresponde a un conjunto de Indicadores / Descriptores de conductas relativos a cada uno de los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subfactores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 de evaluación.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  <a:latin typeface="+mj-lt"/>
              </a:rPr>
              <a:t>El propósito de estos descriptores es focalizar la evaluación del desempeño en comportamientos observables más que en cualidades o condiciones personales, difíciles de objetivar.</a:t>
            </a:r>
            <a:endParaRPr lang="en-US" sz="16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27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48624" y="414068"/>
            <a:ext cx="770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  <a:hlinkClick r:id="rId3" action="ppaction://hlinkfile"/>
              </a:rPr>
              <a:t>DESCRIPTORES DE DESEMPEÑO</a:t>
            </a:r>
            <a:endParaRPr lang="es-E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ES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( Ej. Directivos y Profesionales con Personal a cargo)</a:t>
            </a:r>
            <a:endParaRPr lang="en-US" sz="24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4B5618-66DE-4AB1-AE44-E1C928F7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49" y="1379888"/>
            <a:ext cx="7294944" cy="47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494950"/>
            <a:ext cx="7758979" cy="540220"/>
          </a:xfrm>
        </p:spPr>
        <p:txBody>
          <a:bodyPr>
            <a:normAutofit fontScale="90000"/>
          </a:bodyPr>
          <a:lstStyle/>
          <a:p>
            <a:pPr algn="ctr" defTabSz="457200"/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700" b="1" dirty="0">
                <a:latin typeface="+mn-lt"/>
              </a:rPr>
              <a:t>Cuadro Comparativo de Instrumentos Básicos </a:t>
            </a:r>
            <a:br>
              <a:rPr lang="es-ES" sz="2700" b="1" dirty="0">
                <a:latin typeface="+mn-lt"/>
              </a:rPr>
            </a:br>
            <a:r>
              <a:rPr lang="es-ES" sz="2700" b="1" dirty="0">
                <a:latin typeface="+mn-lt"/>
              </a:rPr>
              <a:t>según Formato y Estamento</a:t>
            </a:r>
            <a:endParaRPr lang="es-CL" sz="2700" b="1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1098959" y="2525086"/>
            <a:ext cx="2692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s-ES" altLang="es-CL" b="1" dirty="0"/>
          </a:p>
          <a:p>
            <a:pPr>
              <a:buFont typeface="Wingdings" panose="05000000000000000000" pitchFamily="2" charset="2"/>
              <a:buChar char="ü"/>
            </a:pPr>
            <a:endParaRPr kumimoji="1" lang="es-ES" altLang="es-CL" b="1" dirty="0"/>
          </a:p>
          <a:p>
            <a:pPr algn="just"/>
            <a:endParaRPr lang="es-CL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5E2218-664C-4D58-A719-73B86BBBD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12972"/>
              </p:ext>
            </p:extLst>
          </p:nvPr>
        </p:nvGraphicFramePr>
        <p:xfrm>
          <a:off x="822960" y="1242206"/>
          <a:ext cx="7758977" cy="4844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669">
                  <a:extLst>
                    <a:ext uri="{9D8B030D-6E8A-4147-A177-3AD203B41FA5}">
                      <a16:colId xmlns:a16="http://schemas.microsoft.com/office/drawing/2014/main" val="87674847"/>
                    </a:ext>
                  </a:extLst>
                </a:gridCol>
                <a:gridCol w="667085">
                  <a:extLst>
                    <a:ext uri="{9D8B030D-6E8A-4147-A177-3AD203B41FA5}">
                      <a16:colId xmlns:a16="http://schemas.microsoft.com/office/drawing/2014/main" val="3268713823"/>
                    </a:ext>
                  </a:extLst>
                </a:gridCol>
                <a:gridCol w="1006098">
                  <a:extLst>
                    <a:ext uri="{9D8B030D-6E8A-4147-A177-3AD203B41FA5}">
                      <a16:colId xmlns:a16="http://schemas.microsoft.com/office/drawing/2014/main" val="1004308917"/>
                    </a:ext>
                  </a:extLst>
                </a:gridCol>
                <a:gridCol w="863932">
                  <a:extLst>
                    <a:ext uri="{9D8B030D-6E8A-4147-A177-3AD203B41FA5}">
                      <a16:colId xmlns:a16="http://schemas.microsoft.com/office/drawing/2014/main" val="1565440902"/>
                    </a:ext>
                  </a:extLst>
                </a:gridCol>
                <a:gridCol w="721765">
                  <a:extLst>
                    <a:ext uri="{9D8B030D-6E8A-4147-A177-3AD203B41FA5}">
                      <a16:colId xmlns:a16="http://schemas.microsoft.com/office/drawing/2014/main" val="2301342934"/>
                    </a:ext>
                  </a:extLst>
                </a:gridCol>
                <a:gridCol w="1369714">
                  <a:extLst>
                    <a:ext uri="{9D8B030D-6E8A-4147-A177-3AD203B41FA5}">
                      <a16:colId xmlns:a16="http://schemas.microsoft.com/office/drawing/2014/main" val="1434993198"/>
                    </a:ext>
                  </a:extLst>
                </a:gridCol>
                <a:gridCol w="1369714">
                  <a:extLst>
                    <a:ext uri="{9D8B030D-6E8A-4147-A177-3AD203B41FA5}">
                      <a16:colId xmlns:a16="http://schemas.microsoft.com/office/drawing/2014/main" val="1201367065"/>
                    </a:ext>
                  </a:extLst>
                </a:gridCol>
              </a:tblGrid>
              <a:tr h="303896">
                <a:tc>
                  <a:txBody>
                    <a:bodyPr/>
                    <a:lstStyle/>
                    <a:p>
                      <a:pPr algn="l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" marR="7980" marT="7980" marB="0" anchor="b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effectLst/>
                          <a:latin typeface="+mj-lt"/>
                        </a:rPr>
                        <a:t>ESTAMENTOS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231"/>
                  </a:ext>
                </a:extLst>
              </a:tr>
              <a:tr h="5936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INSTRUMENTOS BÁSICOS </a:t>
                      </a:r>
                      <a:br>
                        <a:rPr lang="es-MX" sz="1050" b="1" u="none" strike="noStrike" dirty="0">
                          <a:effectLst/>
                          <a:latin typeface="+mj-lt"/>
                        </a:rPr>
                      </a:br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(FORMATOS)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DIRECTIVOS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  <a:latin typeface="+mj-lt"/>
                        </a:rPr>
                        <a:t>PROFESIONALES CON PERSONAL A CARGO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PROFESIONALES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TÉCNICOS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ADMINISTRATIVOS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AUXILIARES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64521"/>
                  </a:ext>
                </a:extLst>
              </a:tr>
              <a:tr h="10770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HOJAS DE CALIFICACIONES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evaluar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evaluar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 distintos Subfactores a evaluar 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 distintos Subfactores a evaluar 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4364"/>
                  </a:ext>
                </a:extLst>
              </a:tr>
              <a:tr h="8975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HOJA DE VIDA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+mj-lt"/>
                        </a:rPr>
                        <a:t>Igual formato para todos los estamentos.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52293"/>
                  </a:ext>
                </a:extLst>
              </a:tr>
              <a:tr h="8857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  <a:latin typeface="+mj-lt"/>
                        </a:rPr>
                        <a:t>ACTA DE CALIFICACIONES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calificar.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calificar.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 distintos Subfactores a calificar.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 distintos Subfactores a calificar.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47664"/>
                  </a:ext>
                </a:extLst>
              </a:tr>
              <a:tr h="10865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+mj-lt"/>
                        </a:rPr>
                        <a:t>PROCESO DE NOTIFICACIÓN DE CALIFICACIONES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calificar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Poseen los mismos Subfactores a calificar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 distintos Subfactores a calificar 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Formato diferenciado según el estamento. Posee distintos Subfactores a calificar  y factores de ponderaciones.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80" marR="7980" marT="798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64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51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5" y="250166"/>
            <a:ext cx="7433121" cy="118181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br>
              <a:rPr lang="es-ES" sz="2000" b="1" dirty="0">
                <a:solidFill>
                  <a:schemeClr val="tx1"/>
                </a:solidFill>
              </a:rPr>
            </a:br>
            <a:br>
              <a:rPr lang="es-CL" sz="2000" dirty="0"/>
            </a:br>
            <a:br>
              <a:rPr lang="es-CL" sz="2000" dirty="0"/>
            </a:br>
            <a:br>
              <a:rPr lang="es-CL" sz="2000" b="1" dirty="0"/>
            </a:br>
            <a:r>
              <a:rPr lang="es-ES" sz="2200" b="1" dirty="0">
                <a:latin typeface="+mn-lt"/>
              </a:rPr>
              <a:t>INSTRUMENTOS BÁSICOS EN EL PROCESO</a:t>
            </a:r>
            <a:br>
              <a:rPr lang="es-ES" sz="2200" b="1" dirty="0">
                <a:latin typeface="+mn-lt"/>
              </a:rPr>
            </a:br>
            <a:br>
              <a:rPr lang="es-ES" sz="2200" b="1" dirty="0">
                <a:latin typeface="+mn-lt"/>
              </a:rPr>
            </a:br>
            <a:r>
              <a:rPr lang="es-ES" altLang="es-CL" sz="2200" b="1" dirty="0">
                <a:latin typeface="+mn-lt"/>
                <a:hlinkClick r:id="rId3" action="ppaction://hlinkfile"/>
              </a:rPr>
              <a:t>Hoja de Calificaciones</a:t>
            </a:r>
            <a:br>
              <a:rPr lang="es-ES" sz="2200" b="1" dirty="0">
                <a:latin typeface="+mn-lt"/>
              </a:rPr>
            </a:br>
            <a:endParaRPr lang="es-CL" sz="2700" b="1" dirty="0"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D75340-850A-4E02-A59C-6D1122809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1" y="1282690"/>
            <a:ext cx="3766657" cy="48628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1C6376-A962-4D42-B16B-E707658E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332" y="1282690"/>
            <a:ext cx="4420997" cy="48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30061"/>
            <a:ext cx="7543800" cy="733245"/>
          </a:xfrm>
        </p:spPr>
        <p:txBody>
          <a:bodyPr>
            <a:normAutofit fontScale="90000"/>
          </a:bodyPr>
          <a:lstStyle/>
          <a:p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200" b="1" dirty="0">
                <a:latin typeface="+mn-lt"/>
              </a:rPr>
              <a:t>CONSIDERACIONES GENERALES DEL PROCESO</a:t>
            </a:r>
            <a:br>
              <a:rPr lang="es-CL" sz="4900" dirty="0"/>
            </a:br>
            <a:endParaRPr lang="es-CL" sz="2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687897" y="2162585"/>
            <a:ext cx="774873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Verdana" pitchFamily="34" charset="0"/>
              </a:rPr>
              <a:t>El proceso de Evaluación de Desempeño tiene como objetivo dejar registro y calificar factores referidos al comportamiento y disciplina laboral, sin distinción de cargos, con el propósito de retroalimentar a los/as funcionarios/as respecto a su adecuación en el desarrollo del cargo, logro de objetivos, fortalezas y oportunidades de mejora.</a:t>
            </a:r>
          </a:p>
          <a:p>
            <a:pPr algn="just">
              <a:defRPr/>
            </a:pPr>
            <a:r>
              <a:rPr lang="es-ES" sz="1400" dirty="0">
                <a:latin typeface="Verdana" pitchFamily="34" charset="0"/>
              </a:rPr>
              <a:t> </a:t>
            </a:r>
          </a:p>
          <a:p>
            <a:pPr algn="just">
              <a:defRPr/>
            </a:pPr>
            <a:endParaRPr lang="es-ES" sz="1400" b="1" dirty="0">
              <a:latin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Verdana" pitchFamily="34" charset="0"/>
              </a:rPr>
              <a:t>Para realizar la Evaluación de Desempeño es básico: “La </a:t>
            </a:r>
            <a:r>
              <a:rPr lang="es-ES" sz="1400" b="1" dirty="0">
                <a:latin typeface="Verdana" pitchFamily="34" charset="0"/>
              </a:rPr>
              <a:t>permanente</a:t>
            </a:r>
            <a:r>
              <a:rPr lang="es-ES" sz="1400" dirty="0">
                <a:latin typeface="Verdana" pitchFamily="34" charset="0"/>
              </a:rPr>
              <a:t> </a:t>
            </a:r>
            <a:r>
              <a:rPr lang="es-ES" sz="1400" b="1" dirty="0">
                <a:latin typeface="Verdana" pitchFamily="34" charset="0"/>
              </a:rPr>
              <a:t>interacción </a:t>
            </a:r>
            <a:r>
              <a:rPr lang="es-ES" sz="1400" dirty="0">
                <a:latin typeface="Verdana" pitchFamily="34" charset="0"/>
              </a:rPr>
              <a:t>entre jefatura directa y sus colaboradores/as, a través de la cual compartir información y alinear las metas organizacionales con las metas grupales e individuales, además de retroalimentar regularmente, de modo de potenciar el desempeño de su equipo de trabajo, tanto individual como colectivamente ” 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ES" sz="1400" dirty="0">
              <a:latin typeface="Verdana" pitchFamily="34" charset="0"/>
            </a:endParaRPr>
          </a:p>
          <a:p>
            <a:pPr algn="just">
              <a:defRPr/>
            </a:pPr>
            <a:endParaRPr lang="es-ES" sz="1400" dirty="0">
              <a:latin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Verdana" pitchFamily="34" charset="0"/>
              </a:rPr>
              <a:t>Es clave la </a:t>
            </a:r>
            <a:r>
              <a:rPr lang="es-ES" sz="1400" b="1" dirty="0">
                <a:latin typeface="Verdana" pitchFamily="34" charset="0"/>
              </a:rPr>
              <a:t>RETROALIMENTACION</a:t>
            </a:r>
          </a:p>
          <a:p>
            <a:pPr algn="just">
              <a:defRPr/>
            </a:pPr>
            <a:endParaRPr lang="es-ES" sz="1400" dirty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es-ES" b="1" dirty="0">
              <a:latin typeface="Verdana" pitchFamily="34" charset="0"/>
            </a:endParaRPr>
          </a:p>
          <a:p>
            <a:pPr marL="285750" indent="-285750" algn="just">
              <a:buFontTx/>
              <a:buChar char="-"/>
            </a:pP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2294626" y="6433267"/>
            <a:ext cx="433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2060"/>
                </a:solidFill>
              </a:rPr>
              <a:t>Departamento Gestión y Desarrollo de Personas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002060"/>
                </a:solidFill>
              </a:rPr>
              <a:t>DIVISIÓN DE ADMINISTRACIÓN GENERAL</a:t>
            </a:r>
          </a:p>
        </p:txBody>
      </p:sp>
    </p:spTree>
    <p:extLst>
      <p:ext uri="{BB962C8B-B14F-4D97-AF65-F5344CB8AC3E}">
        <p14:creationId xmlns:p14="http://schemas.microsoft.com/office/powerpoint/2010/main" val="45269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30061"/>
            <a:ext cx="7487728" cy="226742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200" b="1" dirty="0">
                <a:latin typeface="+mn-lt"/>
              </a:rPr>
              <a:t>INSTRUMENTOS BASICOS EN EL PROCESO</a:t>
            </a:r>
            <a:br>
              <a:rPr lang="es-ES" sz="2200" b="1" dirty="0">
                <a:latin typeface="+mn-lt"/>
              </a:rPr>
            </a:br>
            <a:br>
              <a:rPr lang="es-ES" sz="2200" b="1" dirty="0">
                <a:latin typeface="+mn-lt"/>
              </a:rPr>
            </a:br>
            <a:r>
              <a:rPr lang="es-ES" altLang="es-CL" sz="2200" b="1" dirty="0">
                <a:latin typeface="+mn-lt"/>
                <a:hlinkClick r:id="rId3" action="ppaction://hlinkfile"/>
              </a:rPr>
              <a:t>Hoja de Vida</a:t>
            </a:r>
            <a:br>
              <a:rPr lang="es-ES" altLang="es-CL" sz="2200" b="1" dirty="0">
                <a:latin typeface="+mn-lt"/>
              </a:rPr>
            </a:br>
            <a:endParaRPr lang="es-CL" sz="2200" b="1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1098959" y="1610686"/>
            <a:ext cx="190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s-ES" altLang="es-CL" b="1" dirty="0"/>
          </a:p>
          <a:p>
            <a:endParaRPr kumimoji="1" lang="es-ES" altLang="es-CL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A7EBDC-2AAB-4A81-BE05-B4B0EDB04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34" y="1130061"/>
            <a:ext cx="5305245" cy="51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4" y="1130060"/>
            <a:ext cx="7461848" cy="26741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latin typeface="+mn-lt"/>
              </a:rPr>
              <a:t>INSTRUMENTOS BÁSICOS EN EL PROCESO</a:t>
            </a:r>
            <a:br>
              <a:rPr lang="es-ES" sz="2200" b="1" dirty="0">
                <a:latin typeface="+mn-lt"/>
              </a:rPr>
            </a:br>
            <a:br>
              <a:rPr lang="es-ES" sz="2200" b="1" dirty="0">
                <a:latin typeface="+mn-lt"/>
              </a:rPr>
            </a:br>
            <a:r>
              <a:rPr lang="es-ES" altLang="es-CL" sz="2200" b="1" dirty="0">
                <a:latin typeface="+mn-lt"/>
                <a:hlinkClick r:id="rId3" action="ppaction://hlinkfile"/>
              </a:rPr>
              <a:t>Acta de Calificaciones</a:t>
            </a:r>
            <a:br>
              <a:rPr lang="es-ES" altLang="es-CL" sz="2200" b="1" dirty="0">
                <a:latin typeface="+mn-lt"/>
              </a:rPr>
            </a:br>
            <a:endParaRPr lang="es-CL" sz="2200" b="1" dirty="0"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F55339-E50A-4C3B-9CEC-D7A551F2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61" y="1199072"/>
            <a:ext cx="6358855" cy="51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8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52" y="1130061"/>
            <a:ext cx="7435107" cy="23291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latin typeface="+mn-lt"/>
              </a:rPr>
              <a:t>INSTRUMENTOS BÁSICOS EN EL PROCESO</a:t>
            </a:r>
            <a:br>
              <a:rPr lang="es-ES" sz="2200" b="1" dirty="0">
                <a:latin typeface="+mn-lt"/>
              </a:rPr>
            </a:br>
            <a:br>
              <a:rPr lang="es-ES" sz="2200" b="1" dirty="0">
                <a:latin typeface="+mn-lt"/>
              </a:rPr>
            </a:br>
            <a:r>
              <a:rPr lang="es-ES" altLang="es-CL" sz="2200" b="1" dirty="0">
                <a:latin typeface="+mn-lt"/>
                <a:hlinkClick r:id="rId3" action="ppaction://hlinkfile"/>
              </a:rPr>
              <a:t>Notificación Calificación</a:t>
            </a:r>
            <a:br>
              <a:rPr lang="es-ES" altLang="es-CL" sz="2200" b="1" dirty="0">
                <a:latin typeface="+mn-lt"/>
              </a:rPr>
            </a:br>
            <a:endParaRPr lang="es-CL" sz="2200" b="1" dirty="0"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085C4C-9A37-410D-90CF-1E921CFA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679" y="1130061"/>
            <a:ext cx="5236234" cy="51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6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49BFFBE-3B1F-44BC-8E3C-C4E02B953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338" y="1785669"/>
            <a:ext cx="8506436" cy="1837426"/>
          </a:xfrm>
        </p:spPr>
        <p:txBody>
          <a:bodyPr>
            <a:normAutofit/>
          </a:bodyPr>
          <a:lstStyle/>
          <a:p>
            <a:pPr algn="ctr"/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s-ES" sz="6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Muchas Gracias!!!</a:t>
            </a:r>
            <a:endParaRPr lang="es-CL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94626" y="4127544"/>
            <a:ext cx="455079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r>
              <a:rPr lang="es-ES" sz="1600" b="1" dirty="0">
                <a:solidFill>
                  <a:srgbClr val="002060"/>
                </a:solidFill>
              </a:rPr>
              <a:t>Departamento Gestión y Desarrollo de Personas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</a:rPr>
              <a:t>DIVISIÓN DE ADMINISTRACIÓN GENERAL</a:t>
            </a:r>
          </a:p>
        </p:txBody>
      </p:sp>
    </p:spTree>
    <p:extLst>
      <p:ext uri="{BB962C8B-B14F-4D97-AF65-F5344CB8AC3E}">
        <p14:creationId xmlns:p14="http://schemas.microsoft.com/office/powerpoint/2010/main" val="12844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9D852-A523-4787-A5E0-01057D1F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286604"/>
            <a:ext cx="7821476" cy="524279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+mn-lt"/>
              </a:rPr>
              <a:t>ETAPAS DEL PROCESO DE EVALUACIÓN DESEMPEÑO</a:t>
            </a:r>
            <a:endParaRPr lang="es-CL" sz="2000" b="1" dirty="0"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61E088-35FB-4511-A3E7-F1500B8EF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4" y="957532"/>
            <a:ext cx="8019876" cy="51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7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30061"/>
            <a:ext cx="7543800" cy="607300"/>
          </a:xfrm>
        </p:spPr>
        <p:txBody>
          <a:bodyPr>
            <a:normAutofit fontScale="90000"/>
          </a:bodyPr>
          <a:lstStyle/>
          <a:p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200" b="1" dirty="0">
                <a:latin typeface="+mn-lt"/>
              </a:rPr>
              <a:t>¿A QUE FUNCIONARIOS  SE DEBE EVALUAR Y CALIFICAR?</a:t>
            </a:r>
            <a:endParaRPr lang="es-CL" sz="2200" b="1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1245049" y="2044460"/>
            <a:ext cx="5046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+mj-lt"/>
              </a:rPr>
              <a:t>Funcionarios planta y contrata</a:t>
            </a:r>
            <a:endParaRPr lang="es-CL" b="1" dirty="0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14A597-CF7E-4FC1-9E5A-02CE5D1B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48" y="2720891"/>
            <a:ext cx="6104657" cy="17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213764-5E43-41A4-8EC6-DFE6705C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3" y="2475781"/>
            <a:ext cx="4535201" cy="16735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30061"/>
            <a:ext cx="7543800" cy="607300"/>
          </a:xfrm>
        </p:spPr>
        <p:txBody>
          <a:bodyPr>
            <a:normAutofit fontScale="90000"/>
          </a:bodyPr>
          <a:lstStyle/>
          <a:p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2200" b="1" dirty="0">
                <a:latin typeface="+mn-lt"/>
              </a:rPr>
              <a:t>¿CUÁNDO COMIENZA LA VIGENCIA DEL NUEVO REGLAMENTO Y QUE PERIODO EVALUARÁ?</a:t>
            </a:r>
            <a:endParaRPr lang="es-CL" sz="2200" b="1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4957895" y="2475781"/>
            <a:ext cx="36771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 Su vigencia comienza el  </a:t>
            </a:r>
            <a:r>
              <a:rPr lang="es-ES" b="1" dirty="0"/>
              <a:t>01 de septiembre de 2019.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 El proceso abarca desde el 01 de septiembre del año 1, hasta el 31 de agosto del año 2.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279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88782-40B6-477E-BE09-A346F83DD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1110501" cy="10325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811953-232C-4FB4-BE53-C4EA6A1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723269"/>
            <a:ext cx="7633143" cy="937752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+mn-lt"/>
              </a:rPr>
              <a:t>MODIFICACIONES RESPECTO AL ACTUAL REGLAMENTO</a:t>
            </a:r>
            <a:endParaRPr lang="es-CL" sz="2200" b="1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E2EFDF-9E88-4F43-A990-7A8C3AD6D323}"/>
              </a:ext>
            </a:extLst>
          </p:cNvPr>
          <p:cNvSpPr/>
          <p:nvPr/>
        </p:nvSpPr>
        <p:spPr>
          <a:xfrm>
            <a:off x="1245050" y="1755793"/>
            <a:ext cx="7336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Nu</a:t>
            </a:r>
            <a:r>
              <a:rPr lang="es-ES" b="1" dirty="0">
                <a:latin typeface="+mj-lt"/>
              </a:rPr>
              <a:t>evos Factores y Subfactores de Calificación según Estamento</a:t>
            </a:r>
          </a:p>
          <a:p>
            <a:endParaRPr lang="es-ES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j-lt"/>
              </a:rPr>
              <a:t>Nueva Escala de Notas</a:t>
            </a:r>
          </a:p>
          <a:p>
            <a:endParaRPr lang="es-ES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j-lt"/>
              </a:rPr>
              <a:t>Nuevos Factores de Ponderación según estamento</a:t>
            </a:r>
          </a:p>
          <a:p>
            <a:endParaRPr lang="es-ES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j-lt"/>
              </a:rPr>
              <a:t>Tramos de Puntaje en Listas de Calificación</a:t>
            </a:r>
          </a:p>
          <a:p>
            <a:endParaRPr lang="es-ES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j-lt"/>
              </a:rPr>
              <a:t>Instrumentos Auxiliares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 dirty="0">
                <a:latin typeface="+mj-lt"/>
              </a:rPr>
              <a:t>Registro de Hechos Relevantes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 dirty="0">
                <a:latin typeface="+mj-lt"/>
              </a:rPr>
              <a:t>Metas de Desempeño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 dirty="0">
                <a:latin typeface="+mj-lt"/>
              </a:rPr>
              <a:t>Plan de Desarrollo Individual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 dirty="0">
                <a:latin typeface="+mj-lt"/>
              </a:rPr>
              <a:t>Pauta de Retroalimentación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 dirty="0">
                <a:latin typeface="+mj-lt"/>
              </a:rPr>
              <a:t>Autoevaluación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 dirty="0">
                <a:latin typeface="+mj-lt"/>
              </a:rPr>
              <a:t>Descriptores de Desempeño</a:t>
            </a:r>
          </a:p>
          <a:p>
            <a:pPr algn="just"/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94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969633" cy="901547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48572"/>
              </p:ext>
            </p:extLst>
          </p:nvPr>
        </p:nvGraphicFramePr>
        <p:xfrm>
          <a:off x="1362974" y="2208362"/>
          <a:ext cx="5132717" cy="2889848"/>
        </p:xfrm>
        <a:graphic>
          <a:graphicData uri="http://schemas.openxmlformats.org/drawingml/2006/table">
            <a:tbl>
              <a:tblPr/>
              <a:tblGrid>
                <a:gridCol w="1842955">
                  <a:extLst>
                    <a:ext uri="{9D8B030D-6E8A-4147-A177-3AD203B41FA5}">
                      <a16:colId xmlns:a16="http://schemas.microsoft.com/office/drawing/2014/main" val="874204380"/>
                    </a:ext>
                  </a:extLst>
                </a:gridCol>
                <a:gridCol w="3289762">
                  <a:extLst>
                    <a:ext uri="{9D8B030D-6E8A-4147-A177-3AD203B41FA5}">
                      <a16:colId xmlns:a16="http://schemas.microsoft.com/office/drawing/2014/main" val="1204923148"/>
                    </a:ext>
                  </a:extLst>
                </a:gridCol>
              </a:tblGrid>
              <a:tr h="188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Factores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Subfactores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91120"/>
                  </a:ext>
                </a:extLst>
              </a:tr>
              <a:tr h="975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Gestión Laboral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Manejo estratégico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Programación del trabajo 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Liderazgo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Eficiencia en la Gestión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10409"/>
                  </a:ext>
                </a:extLst>
              </a:tr>
              <a:tr h="105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Habilidades Personales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6050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Relaciones interpersonales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6050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Flexibilidad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6050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Administración de conflictos 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6050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Gestión del Desempeño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3433"/>
                  </a:ext>
                </a:extLst>
              </a:tr>
              <a:tr h="671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Comportamiento Funcionario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Cumplimiento de normas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Uso racional de recursos 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  <a:tab pos="457200" algn="l"/>
                        </a:tabLs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3703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293962" y="215660"/>
            <a:ext cx="6944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Factores y Subfactores de Calificación </a:t>
            </a:r>
          </a:p>
          <a:p>
            <a:endParaRPr lang="es-ES" sz="16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sz="16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sz="16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DIRECTIVOS Y PROFESIONALES CON PERSONAL A SU CARGO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540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3A08E-FABD-4245-BB30-973623D86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97537"/>
            <a:ext cx="969633" cy="901547"/>
          </a:xfrm>
          <a:prstGeom prst="rect">
            <a:avLst/>
          </a:prstGeom>
        </p:spPr>
      </p:pic>
      <p:sp>
        <p:nvSpPr>
          <p:cNvPr id="14" name="Subtítulo 13">
            <a:extLst>
              <a:ext uri="{FF2B5EF4-FFF2-40B4-BE49-F238E27FC236}">
                <a16:creationId xmlns:a16="http://schemas.microsoft.com/office/drawing/2014/main" id="{A7E93E69-0C8B-4C50-BB33-B8D195871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64038"/>
            <a:ext cx="9144000" cy="1293962"/>
          </a:xfrm>
        </p:spPr>
        <p:txBody>
          <a:bodyPr>
            <a:noAutofit/>
          </a:bodyPr>
          <a:lstStyle/>
          <a:p>
            <a:pPr algn="ctr"/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800" b="1" cap="none" dirty="0"/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s-ES" sz="9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cap="none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cap="none" dirty="0"/>
              <a:t>Departamento Gestión y Desarrollo de Personas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00" b="1" dirty="0"/>
              <a:t>DIVISIÓN DE ADMINISTRACIÓN GENERAL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96949"/>
              </p:ext>
            </p:extLst>
          </p:nvPr>
        </p:nvGraphicFramePr>
        <p:xfrm>
          <a:off x="1259458" y="2165229"/>
          <a:ext cx="5080958" cy="2958861"/>
        </p:xfrm>
        <a:graphic>
          <a:graphicData uri="http://schemas.openxmlformats.org/drawingml/2006/table">
            <a:tbl>
              <a:tblPr/>
              <a:tblGrid>
                <a:gridCol w="1808730">
                  <a:extLst>
                    <a:ext uri="{9D8B030D-6E8A-4147-A177-3AD203B41FA5}">
                      <a16:colId xmlns:a16="http://schemas.microsoft.com/office/drawing/2014/main" val="874204380"/>
                    </a:ext>
                  </a:extLst>
                </a:gridCol>
                <a:gridCol w="3272228">
                  <a:extLst>
                    <a:ext uri="{9D8B030D-6E8A-4147-A177-3AD203B41FA5}">
                      <a16:colId xmlns:a16="http://schemas.microsoft.com/office/drawing/2014/main" val="1204923148"/>
                    </a:ext>
                  </a:extLst>
                </a:gridCol>
              </a:tblGrid>
              <a:tr h="195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Factores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Subfactores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91120"/>
                  </a:ext>
                </a:extLst>
              </a:tr>
              <a:tr h="770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Gestión Laboral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Programación del trabajo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Logro de objetivos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Calidad del trabajo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10409"/>
                  </a:ext>
                </a:extLst>
              </a:tr>
              <a:tr h="112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Habilidades Personales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Relaciones interpersonales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Trabajo en equipo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Capacidad de respuesta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Autonomía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3433"/>
                  </a:ext>
                </a:extLst>
              </a:tr>
              <a:tr h="8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Comportamiento Funcionario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Cumplimiento de normas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Disponibilidad</a:t>
                      </a:r>
                    </a:p>
                    <a:p>
                      <a:pPr marL="180975" lvl="0" indent="-180975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8275" algn="l"/>
                        </a:tabLs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Uso racional de recursos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3703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259457" y="215660"/>
            <a:ext cx="69787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latin typeface="+mj-lt"/>
              </a:rPr>
              <a:t>Factores y Subfactores de Calificación</a:t>
            </a:r>
          </a:p>
          <a:p>
            <a:pPr lvl="0"/>
            <a:r>
              <a:rPr lang="es-ES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lvl="0"/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lvl="0"/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es-ES" sz="1600" b="1" dirty="0">
                <a:latin typeface="+mj-lt"/>
              </a:rPr>
              <a:t>PROFESIONALES Y TÉCNICOS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3159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2272</Words>
  <Application>Microsoft Office PowerPoint</Application>
  <PresentationFormat>Presentación en pantalla (4:3)</PresentationFormat>
  <Paragraphs>481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Retrospección</vt:lpstr>
      <vt:lpstr>           </vt:lpstr>
      <vt:lpstr>  ¿N  ¿QUE ES EL PROCESO DE EVALUACIÓN  DE DESEMPEÑO Y QUE NORMATIVA LO RIGE? </vt:lpstr>
      <vt:lpstr> CONSIDERACIONES GENERALES DEL PROCESO </vt:lpstr>
      <vt:lpstr>ETAPAS DEL PROCESO DE EVALUACIÓN DESEMPEÑO</vt:lpstr>
      <vt:lpstr> ¿A QUE FUNCIONARIOS  SE DEBE EVALUAR Y CALIFICAR?</vt:lpstr>
      <vt:lpstr> ¿CUÁNDO COMIENZA LA VIGENCIA DEL NUEVO REGLAMENTO Y QUE PERIODO EVALUARÁ?</vt:lpstr>
      <vt:lpstr>MODIFICACIONES RESPECTO AL ACTUAL REGLAMENTO</vt:lpstr>
      <vt:lpstr>Presentación de PowerPoint</vt:lpstr>
      <vt:lpstr>Presentación de PowerPoint</vt:lpstr>
      <vt:lpstr>Presentación de PowerPoint</vt:lpstr>
      <vt:lpstr>Presentación de PowerPoint</vt:lpstr>
      <vt:lpstr>  ESCALA DE NOTAS: Notas, Concepto y Descripción</vt:lpstr>
      <vt:lpstr>  </vt:lpstr>
      <vt:lpstr>Presentación de PowerPoint</vt:lpstr>
      <vt:lpstr>     Cuadro Comparativo de Instrumentos Auxiliares  según  Estamento</vt:lpstr>
      <vt:lpstr>  </vt:lpstr>
      <vt:lpstr>Presentación de PowerPoint</vt:lpstr>
      <vt:lpstr>  </vt:lpstr>
      <vt:lpstr>  </vt:lpstr>
      <vt:lpstr>  </vt:lpstr>
      <vt:lpstr>  </vt:lpstr>
      <vt:lpstr>  </vt:lpstr>
      <vt:lpstr>  </vt:lpstr>
      <vt:lpstr>  </vt:lpstr>
      <vt:lpstr>Presentación de PowerPoint</vt:lpstr>
      <vt:lpstr>  </vt:lpstr>
      <vt:lpstr>Presentación de PowerPoint</vt:lpstr>
      <vt:lpstr>  Cuadro Comparativo de Instrumentos Básicos  según Formato y Estamento</vt:lpstr>
      <vt:lpstr>           INSTRUMENTOS BÁSICOS EN EL PROCESO  Hoja de Calificaciones </vt:lpstr>
      <vt:lpstr>   INSTRUMENTOS BASICOS EN EL PROCESO  Hoja de Vida </vt:lpstr>
      <vt:lpstr>  INSTRUMENTOS BÁSICOS EN EL PROCESO  Acta de Calificaciones </vt:lpstr>
      <vt:lpstr>  INSTRUMENTOS BÁSICOS EN EL PROCESO  Notificación Calificación </vt:lpstr>
      <vt:lpstr>  Muchas Gracias!!!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 REGLAMENTO  ESPECIAL DE CALIFICACIONES (DECRETO N°214)  SUBSECRETARÍA DE EDUCACIÓN</dc:title>
  <dc:creator>Paola Manqui Figueroa</dc:creator>
  <cp:lastModifiedBy>María Beatriz</cp:lastModifiedBy>
  <cp:revision>58</cp:revision>
  <dcterms:created xsi:type="dcterms:W3CDTF">2019-06-20T14:50:18Z</dcterms:created>
  <dcterms:modified xsi:type="dcterms:W3CDTF">2021-10-13T23:00:55Z</dcterms:modified>
</cp:coreProperties>
</file>