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3" r:id="rId4"/>
    <p:sldId id="264" r:id="rId5"/>
    <p:sldId id="266" r:id="rId6"/>
    <p:sldId id="267" r:id="rId7"/>
    <p:sldId id="268" r:id="rId8"/>
    <p:sldId id="272" r:id="rId9"/>
    <p:sldId id="271" r:id="rId10"/>
    <p:sldId id="274" r:id="rId11"/>
    <p:sldId id="275" r:id="rId12"/>
    <p:sldId id="276" r:id="rId13"/>
    <p:sldId id="277" r:id="rId14"/>
    <p:sldId id="278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90" r:id="rId24"/>
    <p:sldId id="291" r:id="rId25"/>
    <p:sldId id="293" r:id="rId26"/>
    <p:sldId id="294" r:id="rId27"/>
    <p:sldId id="295" r:id="rId28"/>
    <p:sldId id="296" r:id="rId29"/>
    <p:sldId id="298" r:id="rId30"/>
    <p:sldId id="299" r:id="rId31"/>
    <p:sldId id="301" r:id="rId32"/>
    <p:sldId id="304" r:id="rId33"/>
    <p:sldId id="305" r:id="rId34"/>
    <p:sldId id="306" r:id="rId35"/>
    <p:sldId id="30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Monday, May 14, 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May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May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May 14, 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May 14, 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May 14, 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May 14, 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May 14,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May 14, 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May 14, 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May 14, 2018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Monday, May 14,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18572" y="3897426"/>
            <a:ext cx="7010952" cy="914400"/>
          </a:xfrm>
        </p:spPr>
        <p:txBody>
          <a:bodyPr/>
          <a:lstStyle/>
          <a:p>
            <a:pPr algn="just"/>
            <a:r>
              <a:rPr lang="es-ES" dirty="0" smtClean="0"/>
              <a:t>La destitución por infracción grave a la probidad administrativa en la jurisprudencia de la CGR</a:t>
            </a:r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867981" y="6006331"/>
            <a:ext cx="287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Abril, 2018</a:t>
            </a:r>
            <a:endParaRPr lang="es-ES" dirty="0"/>
          </a:p>
        </p:txBody>
      </p:sp>
      <p:sp>
        <p:nvSpPr>
          <p:cNvPr id="15" name="Rectángulo 14"/>
          <p:cNvSpPr/>
          <p:nvPr/>
        </p:nvSpPr>
        <p:spPr>
          <a:xfrm>
            <a:off x="1177311" y="4934717"/>
            <a:ext cx="1851949" cy="3042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69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08498" y="939316"/>
            <a:ext cx="79369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Un listado de conductas que contravienen “especialmente” el principio de probidad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283136" y="3016395"/>
            <a:ext cx="67728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9 conductas. Ejemplos (3): 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 smtClean="0"/>
              <a:t>Usar en beneficio propio información reservada.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 smtClean="0"/>
              <a:t>Omitir o eludir la propuesta pública.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 smtClean="0"/>
              <a:t>Efectuar denuncias de irregularidades sin fundamento, respecto de las cuales se constatare su falsedad o ánimo de perjudicar.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24651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08498" y="939316"/>
            <a:ext cx="79369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3600" b="1" dirty="0" smtClean="0"/>
          </a:p>
          <a:p>
            <a:pPr algn="ctr"/>
            <a:r>
              <a:rPr lang="es-ES" sz="3600" b="1" dirty="0" smtClean="0"/>
              <a:t>¿Se </a:t>
            </a:r>
            <a:r>
              <a:rPr lang="es-ES" sz="3600" b="1" dirty="0"/>
              <a:t>infringe </a:t>
            </a:r>
            <a:r>
              <a:rPr lang="es-ES" sz="3600" b="1" dirty="0" smtClean="0"/>
              <a:t>únicamente la probidad administrativa mediante </a:t>
            </a:r>
            <a:r>
              <a:rPr lang="es-ES" sz="3600" b="1" dirty="0"/>
              <a:t>la </a:t>
            </a:r>
            <a:r>
              <a:rPr lang="es-ES" sz="3600" b="1" dirty="0" smtClean="0"/>
              <a:t>realización </a:t>
            </a:r>
            <a:r>
              <a:rPr lang="es-ES" sz="3600" b="1" dirty="0"/>
              <a:t>de las conductas que la ley califica expresamente como faltas de </a:t>
            </a:r>
            <a:r>
              <a:rPr lang="es-ES" sz="3600" b="1" dirty="0" smtClean="0"/>
              <a:t>probidad?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187206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08498" y="939316"/>
            <a:ext cx="7936926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3600" b="1" dirty="0" smtClean="0"/>
          </a:p>
          <a:p>
            <a:pPr algn="just"/>
            <a:r>
              <a:rPr lang="es-ES" sz="3600" dirty="0" smtClean="0"/>
              <a:t>Las formas de infringir el principio de probidad administrativa “son múltiples”.</a:t>
            </a:r>
          </a:p>
          <a:p>
            <a:pPr algn="just"/>
            <a:endParaRPr lang="es-ES" sz="3600" dirty="0"/>
          </a:p>
          <a:p>
            <a:pPr algn="just"/>
            <a:r>
              <a:rPr lang="es-ES" sz="3600" dirty="0" smtClean="0"/>
              <a:t>El artículo 62 simplemente establece las conductas que no pueden dejar de ser consideradas infracciones a la probidad. Dictamen 30.733/2000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94213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08498" y="939316"/>
            <a:ext cx="79369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3600" b="1" dirty="0" smtClean="0"/>
          </a:p>
          <a:p>
            <a:pPr algn="ctr"/>
            <a:r>
              <a:rPr lang="es-ES" sz="3600" b="1" dirty="0" smtClean="0"/>
              <a:t>¿Deben estar expresamente descritas y prohibidas por la ley las conductas que infringen el principio de probidad administrativa?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243903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08498" y="939316"/>
            <a:ext cx="79369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3600" b="1" dirty="0" smtClean="0"/>
          </a:p>
          <a:p>
            <a:pPr algn="just"/>
            <a:r>
              <a:rPr lang="es-ES" sz="3600" dirty="0" smtClean="0"/>
              <a:t>La potestad disciplinaria del Estado no se expresa a través de un catálogo de conductas ilícitas sino que por medio de un sistema general de obligaciones y prohibiciones funcionarias. Dictamen 8.281/2001.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95169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Recapitulando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2222607"/>
            <a:ext cx="6865441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Un concepto vago de probidad administrativa;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 smtClean="0"/>
              <a:t>Un listado de 9 conductas que contravienen el principio de probidad;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E</a:t>
            </a:r>
            <a:r>
              <a:rPr lang="es-ES" sz="2400" dirty="0" smtClean="0"/>
              <a:t>l principio de probidad administrativa puede infringirse a través de múltiples conductas; y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 smtClean="0"/>
              <a:t>Las múltiples conductas que pueden infringir el principio de probidad administrativa no requieren estar establecidas por la ley.</a:t>
            </a:r>
          </a:p>
          <a:p>
            <a:pPr algn="just"/>
            <a:endParaRPr lang="es-ES" sz="2400" dirty="0"/>
          </a:p>
          <a:p>
            <a:pPr algn="just"/>
            <a:endParaRPr lang="es-ES" sz="2400" dirty="0" smtClean="0"/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3367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08498" y="939316"/>
            <a:ext cx="79369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3600" b="1" dirty="0" smtClean="0"/>
          </a:p>
          <a:p>
            <a:pPr algn="ctr"/>
            <a:endParaRPr lang="es-ES" sz="3600" b="1" dirty="0" smtClean="0"/>
          </a:p>
          <a:p>
            <a:pPr algn="ctr"/>
            <a:r>
              <a:rPr lang="es-ES" sz="3600" b="1" dirty="0" smtClean="0"/>
              <a:t>¿Quién determina si una conducta infringe el principio de probidad administrativa?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378177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Jurisprudencia mayoritaria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2222607"/>
            <a:ext cx="686544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/>
          </a:p>
          <a:p>
            <a:pPr algn="just"/>
            <a:r>
              <a:rPr lang="es-ES" sz="2800" dirty="0" smtClean="0"/>
              <a:t>El Fiscal del Sumario y la autoridad del Servicio. 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 smtClean="0"/>
              <a:t>Una facultad privativa de la Administración.</a:t>
            </a:r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5542620" y="5609437"/>
            <a:ext cx="238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Dictamen 80.501/2013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719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80465" y="939316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Jurisprudencia minoritaria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2222607"/>
            <a:ext cx="686544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/>
          </a:p>
          <a:p>
            <a:pPr algn="just"/>
            <a:r>
              <a:rPr lang="es-ES" sz="2800" dirty="0" smtClean="0"/>
              <a:t>Justicia.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 smtClean="0"/>
              <a:t>Proporcionalidad.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 smtClean="0"/>
              <a:t>Interdicción de la arbitrariedad.</a:t>
            </a:r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94864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3813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3600" dirty="0" smtClean="0"/>
          </a:p>
          <a:p>
            <a:pPr algn="ctr"/>
            <a:endParaRPr lang="es-ES" sz="3600" dirty="0"/>
          </a:p>
          <a:p>
            <a:pPr algn="ctr"/>
            <a:endParaRPr lang="es-ES" sz="3600" dirty="0" smtClean="0"/>
          </a:p>
          <a:p>
            <a:pPr algn="ctr"/>
            <a:r>
              <a:rPr lang="es-ES" sz="4000" dirty="0" smtClean="0"/>
              <a:t>La gravedad de la infracción</a:t>
            </a:r>
            <a:endParaRPr lang="es-ES" sz="4000" dirty="0"/>
          </a:p>
          <a:p>
            <a:pPr algn="just"/>
            <a:endParaRPr lang="es-ES" sz="3600" b="1" dirty="0"/>
          </a:p>
        </p:txBody>
      </p:sp>
      <p:sp>
        <p:nvSpPr>
          <p:cNvPr id="4" name="Rectángulo 3"/>
          <p:cNvSpPr/>
          <p:nvPr/>
        </p:nvSpPr>
        <p:spPr>
          <a:xfrm>
            <a:off x="1481559" y="4127699"/>
            <a:ext cx="6428910" cy="2116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80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18573" y="939316"/>
            <a:ext cx="7024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	</a:t>
            </a:r>
            <a:r>
              <a:rPr lang="es-ES" sz="3600" dirty="0" smtClean="0"/>
              <a:t>Objetivo de la investigación</a:t>
            </a:r>
            <a:endParaRPr lang="es-ES" sz="3600" dirty="0"/>
          </a:p>
          <a:p>
            <a:pPr algn="just"/>
            <a:endParaRPr lang="es-ES" sz="36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018573" y="2139646"/>
            <a:ext cx="70241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3200" dirty="0" smtClean="0"/>
          </a:p>
          <a:p>
            <a:pPr algn="just"/>
            <a:r>
              <a:rPr lang="es-ES" sz="3200" dirty="0" smtClean="0"/>
              <a:t>Determinar la forma en que la CGR interpreta el artículo 125 del Estatuto Administrativo en lo referido a la destitución por infracción grave a la probidad.</a:t>
            </a:r>
          </a:p>
          <a:p>
            <a:pPr algn="just"/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31605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2 problemas iniciales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2222607"/>
            <a:ext cx="686544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/>
          </a:p>
          <a:p>
            <a:pPr algn="just"/>
            <a:r>
              <a:rPr lang="es-ES" sz="2800" dirty="0" smtClean="0"/>
              <a:t>La ley no establece las circunstancias que se van a considerar como agravantes.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 smtClean="0"/>
              <a:t>La ley no establece parámetros o criterios para determinar la gravedad.</a:t>
            </a:r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98127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08498" y="939316"/>
            <a:ext cx="793692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3600" b="1" dirty="0" smtClean="0"/>
          </a:p>
          <a:p>
            <a:pPr algn="ctr"/>
            <a:endParaRPr lang="es-ES" sz="3600" b="1" dirty="0" smtClean="0"/>
          </a:p>
          <a:p>
            <a:pPr algn="ctr"/>
            <a:r>
              <a:rPr lang="es-ES" sz="4000" b="1" dirty="0" smtClean="0"/>
              <a:t>¿Quién determina si la infracción es de carácter grave?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233881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Jurisprudencia mayoritaria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2222607"/>
            <a:ext cx="686544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/>
          </a:p>
          <a:p>
            <a:pPr algn="just"/>
            <a:r>
              <a:rPr lang="es-ES" sz="2800" dirty="0" smtClean="0"/>
              <a:t>El Fiscal del Sumario y la autoridad del Servicio. 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 smtClean="0"/>
              <a:t>Una facultad privativa de la Administración.</a:t>
            </a:r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5542620" y="5609437"/>
            <a:ext cx="238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Dictamen </a:t>
            </a:r>
            <a:r>
              <a:rPr lang="es-ES_tradnl" dirty="0" smtClean="0"/>
              <a:t>9.274/2012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369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Implicancias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2222607"/>
            <a:ext cx="6865441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/>
          </a:p>
          <a:p>
            <a:pPr algn="just"/>
            <a:r>
              <a:rPr lang="es-ES" sz="2800" dirty="0" smtClean="0"/>
              <a:t>Encontramos una infinidad de conductas que han sido reconocidas como infracciones graves al principio de probidad administrativa.</a:t>
            </a:r>
          </a:p>
          <a:p>
            <a:pPr algn="just"/>
            <a:endParaRPr lang="es-ES" sz="2400" dirty="0"/>
          </a:p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50937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Algunos ejemplos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1944781"/>
            <a:ext cx="6865441" cy="680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/>
          </a:p>
          <a:p>
            <a:pPr marL="457200" indent="-457200" algn="just">
              <a:buFont typeface="Arial"/>
              <a:buChar char="•"/>
            </a:pPr>
            <a:r>
              <a:rPr lang="es-ES" sz="2800" dirty="0" smtClean="0"/>
              <a:t>Falsificación de firmas.</a:t>
            </a:r>
          </a:p>
          <a:p>
            <a:pPr marL="457200" indent="-457200" algn="just">
              <a:buFont typeface="Arial"/>
              <a:buChar char="•"/>
            </a:pPr>
            <a:endParaRPr lang="es-ES" sz="2800" dirty="0"/>
          </a:p>
          <a:p>
            <a:pPr marL="457200" indent="-457200" algn="just">
              <a:buFont typeface="Arial"/>
              <a:buChar char="•"/>
            </a:pPr>
            <a:r>
              <a:rPr lang="es-ES" sz="2800" dirty="0" smtClean="0"/>
              <a:t>Pago de horas extras no realizadas.</a:t>
            </a:r>
          </a:p>
          <a:p>
            <a:pPr marL="457200" indent="-457200" algn="just">
              <a:buFont typeface="Arial"/>
              <a:buChar char="•"/>
            </a:pPr>
            <a:endParaRPr lang="es-ES" sz="2800" dirty="0"/>
          </a:p>
          <a:p>
            <a:pPr marL="457200" indent="-457200" algn="just">
              <a:buFont typeface="Arial"/>
              <a:buChar char="•"/>
            </a:pPr>
            <a:r>
              <a:rPr lang="es-ES" sz="2800" dirty="0" smtClean="0"/>
              <a:t>Uso indebido del teléfono institucional.</a:t>
            </a:r>
          </a:p>
          <a:p>
            <a:pPr marL="457200" indent="-457200" algn="just">
              <a:buFont typeface="Arial"/>
              <a:buChar char="•"/>
            </a:pPr>
            <a:endParaRPr lang="es-ES" sz="2800" dirty="0" smtClean="0"/>
          </a:p>
          <a:p>
            <a:pPr marL="457200" indent="-457200" algn="just">
              <a:buFont typeface="Arial"/>
              <a:buChar char="•"/>
            </a:pPr>
            <a:r>
              <a:rPr lang="es-ES" sz="2800" dirty="0" smtClean="0"/>
              <a:t>Almacenamiento de material pornográfico en computador institucional.</a:t>
            </a:r>
            <a:endParaRPr lang="es-ES" sz="2800" dirty="0"/>
          </a:p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3453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Algunos ejemplos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1944781"/>
            <a:ext cx="6865441" cy="7232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/>
          </a:p>
          <a:p>
            <a:pPr marL="457200" indent="-457200" algn="just">
              <a:buFont typeface="Arial"/>
              <a:buChar char="•"/>
            </a:pPr>
            <a:r>
              <a:rPr lang="es-ES" sz="2800" dirty="0" smtClean="0"/>
              <a:t>Abogado que tramita de manera negligente las causas asignadas.</a:t>
            </a:r>
          </a:p>
          <a:p>
            <a:pPr marL="457200" indent="-457200" algn="just">
              <a:buFont typeface="Arial"/>
              <a:buChar char="•"/>
            </a:pPr>
            <a:endParaRPr lang="es-ES" sz="2800" dirty="0"/>
          </a:p>
          <a:p>
            <a:pPr marL="457200" indent="-457200" algn="just">
              <a:buFont typeface="Arial"/>
              <a:buChar char="•"/>
            </a:pPr>
            <a:r>
              <a:rPr lang="es-ES" sz="2800" dirty="0" smtClean="0"/>
              <a:t>Negligencias médicas.</a:t>
            </a:r>
          </a:p>
          <a:p>
            <a:pPr marL="457200" indent="-457200" algn="just">
              <a:buFont typeface="Arial"/>
              <a:buChar char="•"/>
            </a:pPr>
            <a:endParaRPr lang="es-ES" sz="2800" dirty="0"/>
          </a:p>
          <a:p>
            <a:pPr marL="457200" indent="-457200" algn="just">
              <a:buFont typeface="Arial"/>
              <a:buChar char="•"/>
            </a:pPr>
            <a:r>
              <a:rPr lang="es-ES" sz="2800" dirty="0" smtClean="0"/>
              <a:t>Negligencias en control de asistencia de funcionarios a cargo.</a:t>
            </a:r>
          </a:p>
          <a:p>
            <a:pPr marL="457200" indent="-457200" algn="just">
              <a:buFont typeface="Arial"/>
              <a:buChar char="•"/>
            </a:pPr>
            <a:endParaRPr lang="es-ES" sz="2800" dirty="0"/>
          </a:p>
          <a:p>
            <a:pPr marL="457200" indent="-457200" algn="just">
              <a:buFont typeface="Arial"/>
              <a:buChar char="•"/>
            </a:pPr>
            <a:endParaRPr lang="es-ES" sz="2800" dirty="0" smtClean="0"/>
          </a:p>
          <a:p>
            <a:pPr marL="457200" indent="-457200" algn="just">
              <a:buFont typeface="Arial"/>
              <a:buChar char="•"/>
            </a:pPr>
            <a:endParaRPr lang="es-ES" sz="2800" dirty="0"/>
          </a:p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7075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Algunos ejemplos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1944781"/>
            <a:ext cx="6865441" cy="7232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/>
          </a:p>
          <a:p>
            <a:pPr marL="457200" indent="-457200" algn="just">
              <a:buFont typeface="Arial"/>
              <a:buChar char="•"/>
            </a:pPr>
            <a:r>
              <a:rPr lang="es-ES" sz="2800" dirty="0"/>
              <a:t>Presentar licencia médica en Servicio, </a:t>
            </a:r>
            <a:r>
              <a:rPr lang="es-ES" sz="2800" dirty="0" smtClean="0"/>
              <a:t>para durante </a:t>
            </a:r>
            <a:r>
              <a:rPr lang="es-ES" sz="2800" dirty="0"/>
              <a:t>dicha licencia, realizar labores remuneradas en otra institución</a:t>
            </a:r>
          </a:p>
          <a:p>
            <a:pPr algn="just"/>
            <a:endParaRPr lang="es-ES" sz="2800" dirty="0"/>
          </a:p>
          <a:p>
            <a:pPr marL="457200" indent="-457200" algn="just">
              <a:buFont typeface="Arial"/>
              <a:buChar char="•"/>
            </a:pPr>
            <a:r>
              <a:rPr lang="es-ES" sz="2800" dirty="0" smtClean="0"/>
              <a:t>Ser sorprendido por la policía en conductas contrarias a la moral y las buenas costumbres</a:t>
            </a:r>
            <a:r>
              <a:rPr lang="es-ES" sz="2800" dirty="0"/>
              <a:t>.</a:t>
            </a:r>
          </a:p>
          <a:p>
            <a:pPr marL="457200" indent="-457200" algn="just">
              <a:buFont typeface="Arial"/>
              <a:buChar char="•"/>
            </a:pPr>
            <a:endParaRPr lang="es-ES" sz="2800" dirty="0" smtClean="0"/>
          </a:p>
          <a:p>
            <a:pPr marL="457200" indent="-457200" algn="just">
              <a:buFont typeface="Arial"/>
              <a:buChar char="•"/>
            </a:pPr>
            <a:endParaRPr lang="es-ES" sz="2800" dirty="0"/>
          </a:p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91896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744452"/>
            <a:ext cx="7381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Jurisprudencia minoritaria: La conducta no es grave porque: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1944781"/>
            <a:ext cx="68654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 smtClean="0"/>
          </a:p>
          <a:p>
            <a:pPr marL="342900" indent="-342900" algn="just">
              <a:buFont typeface="Arial"/>
              <a:buChar char="•"/>
            </a:pPr>
            <a:r>
              <a:rPr lang="es-ES" sz="2400" dirty="0"/>
              <a:t>N</a:t>
            </a:r>
            <a:r>
              <a:rPr lang="es-ES" sz="2400" dirty="0" smtClean="0"/>
              <a:t>o </a:t>
            </a:r>
            <a:r>
              <a:rPr lang="es-ES" sz="2400" dirty="0"/>
              <a:t>hay mala fe del </a:t>
            </a:r>
            <a:r>
              <a:rPr lang="es-ES" sz="2400" dirty="0" smtClean="0"/>
              <a:t>inculpado;</a:t>
            </a:r>
          </a:p>
          <a:p>
            <a:pPr marL="342900" indent="-342900" algn="just">
              <a:buFont typeface="Arial"/>
              <a:buChar char="•"/>
            </a:pPr>
            <a:endParaRPr lang="es-ES" sz="2400" dirty="0"/>
          </a:p>
          <a:p>
            <a:pPr marL="342900" indent="-342900" algn="just">
              <a:buFont typeface="Arial"/>
              <a:buChar char="•"/>
            </a:pPr>
            <a:r>
              <a:rPr lang="es-ES" sz="2400" dirty="0"/>
              <a:t>P</a:t>
            </a:r>
            <a:r>
              <a:rPr lang="es-ES" sz="2400" dirty="0" smtClean="0"/>
              <a:t>roduce </a:t>
            </a:r>
            <a:r>
              <a:rPr lang="es-ES" sz="2400" dirty="0"/>
              <a:t>un daño menor y es realizada en </a:t>
            </a:r>
            <a:r>
              <a:rPr lang="es-ES" sz="2400" dirty="0" smtClean="0"/>
              <a:t>forma esporádica;</a:t>
            </a:r>
          </a:p>
          <a:p>
            <a:pPr marL="342900" indent="-342900" algn="just">
              <a:buFont typeface="Arial"/>
              <a:buChar char="•"/>
            </a:pPr>
            <a:endParaRPr lang="es-ES" sz="2400" dirty="0"/>
          </a:p>
          <a:p>
            <a:pPr marL="342900" indent="-342900" algn="just">
              <a:buFont typeface="Arial"/>
              <a:buChar char="•"/>
            </a:pPr>
            <a:r>
              <a:rPr lang="es-ES" sz="2400" dirty="0" smtClean="0"/>
              <a:t>No existen beneficios </a:t>
            </a:r>
            <a:r>
              <a:rPr lang="es-ES" sz="2400" dirty="0"/>
              <a:t>patrimoniales del </a:t>
            </a:r>
            <a:r>
              <a:rPr lang="es-ES" sz="2400" dirty="0" smtClean="0"/>
              <a:t>infractor; </a:t>
            </a:r>
            <a:endParaRPr lang="es-ES" sz="2400" dirty="0"/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29783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744452"/>
            <a:ext cx="7381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Jurisprudencia minoritaria: La conducta no es grave porque: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1944781"/>
            <a:ext cx="68654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 smtClean="0"/>
          </a:p>
          <a:p>
            <a:pPr marL="342900" indent="-342900" algn="just">
              <a:buFont typeface="Arial"/>
              <a:buChar char="•"/>
            </a:pPr>
            <a:r>
              <a:rPr lang="es-ES" sz="2400" dirty="0"/>
              <a:t>La infracción contenida en la letra g) (Ejecutar actividades, ocupar tiempo de </a:t>
            </a:r>
            <a:r>
              <a:rPr lang="es-ES" sz="2400" dirty="0" smtClean="0"/>
              <a:t>la jornada </a:t>
            </a:r>
            <a:r>
              <a:rPr lang="es-ES" sz="2400" dirty="0"/>
              <a:t>de trabajo o utilizar personal, material o información reservada o </a:t>
            </a:r>
            <a:r>
              <a:rPr lang="es-ES" sz="2400" dirty="0" smtClean="0"/>
              <a:t>confidencial del </a:t>
            </a:r>
            <a:r>
              <a:rPr lang="es-ES" sz="2400" dirty="0"/>
              <a:t>organismo para fines ajenos a los institucionales) del artículo 84 de </a:t>
            </a:r>
            <a:r>
              <a:rPr lang="es-ES" sz="2400" dirty="0" smtClean="0"/>
              <a:t>la ley </a:t>
            </a:r>
            <a:r>
              <a:rPr lang="es-ES" sz="2400" dirty="0"/>
              <a:t>Nº 18.834, no dice relación con una infracción grave al principio de </a:t>
            </a:r>
            <a:r>
              <a:rPr lang="es-ES" sz="2400" dirty="0" smtClean="0"/>
              <a:t>probidad administrativa.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52309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744452"/>
            <a:ext cx="7381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Jurisprudencia minoritaria: La conducta no es grave porque: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1944781"/>
            <a:ext cx="68654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 smtClean="0"/>
          </a:p>
          <a:p>
            <a:pPr marL="342900" indent="-342900" algn="just">
              <a:buFont typeface="Arial"/>
              <a:buChar char="•"/>
            </a:pPr>
            <a:r>
              <a:rPr lang="es-ES" sz="2400" dirty="0" smtClean="0"/>
              <a:t>La infracción contenida en la letra f</a:t>
            </a:r>
            <a:r>
              <a:rPr lang="es-ES" sz="2400" dirty="0"/>
              <a:t>) </a:t>
            </a:r>
            <a:r>
              <a:rPr lang="es-ES" sz="2400" dirty="0" smtClean="0"/>
              <a:t> </a:t>
            </a:r>
            <a:r>
              <a:rPr lang="es-ES" sz="2400" dirty="0"/>
              <a:t>(Obedecer las órdenes impartidas </a:t>
            </a:r>
            <a:r>
              <a:rPr lang="es-ES" sz="2400" dirty="0" smtClean="0"/>
              <a:t>por el </a:t>
            </a:r>
            <a:r>
              <a:rPr lang="es-ES" sz="2400" dirty="0"/>
              <a:t>superior jerárquico</a:t>
            </a:r>
            <a:r>
              <a:rPr lang="es-ES" sz="2400" dirty="0" smtClean="0"/>
              <a:t>)</a:t>
            </a:r>
            <a:r>
              <a:rPr lang="es-ES" sz="2400" dirty="0"/>
              <a:t> </a:t>
            </a:r>
            <a:r>
              <a:rPr lang="es-ES" sz="2400" dirty="0" smtClean="0"/>
              <a:t>del Art. 61 del EA, no dice relación con una infracción grave al principio de probidad administrativa.</a:t>
            </a:r>
          </a:p>
          <a:p>
            <a:pPr marL="342900" indent="-342900" algn="just">
              <a:buFont typeface="Arial"/>
              <a:buChar char="•"/>
            </a:pPr>
            <a:endParaRPr lang="es-ES" sz="2400" dirty="0"/>
          </a:p>
          <a:p>
            <a:pPr marL="342900" indent="-342900" algn="just">
              <a:buFont typeface="Arial"/>
              <a:buChar char="•"/>
            </a:pPr>
            <a:r>
              <a:rPr lang="es-ES" sz="2400" dirty="0"/>
              <a:t>La infracción contenida en la letra </a:t>
            </a:r>
            <a:r>
              <a:rPr lang="es-ES" sz="2400" dirty="0" smtClean="0"/>
              <a:t>i</a:t>
            </a:r>
            <a:r>
              <a:rPr lang="es-ES" sz="2400" dirty="0"/>
              <a:t>) (Observar una vida social acorde con la dignidad </a:t>
            </a:r>
            <a:r>
              <a:rPr lang="es-ES" sz="2400" dirty="0" smtClean="0"/>
              <a:t>del cargo</a:t>
            </a:r>
            <a:r>
              <a:rPr lang="es-ES" sz="2400" dirty="0"/>
              <a:t>) del artículo </a:t>
            </a:r>
            <a:r>
              <a:rPr lang="es-ES" sz="2400" dirty="0" smtClean="0"/>
              <a:t>61 del EA </a:t>
            </a:r>
            <a:r>
              <a:rPr lang="es-ES" sz="2400" dirty="0"/>
              <a:t>no dice relación con una infracción grave al principio de probidad administrativa.</a:t>
            </a:r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8814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18573" y="939316"/>
            <a:ext cx="7024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b="1" dirty="0" smtClean="0"/>
              <a:t>		</a:t>
            </a:r>
            <a:r>
              <a:rPr lang="es-ES" sz="3600" dirty="0" smtClean="0"/>
              <a:t>La destitución</a:t>
            </a:r>
            <a:endParaRPr lang="es-ES" sz="3600" dirty="0"/>
          </a:p>
          <a:p>
            <a:pPr algn="just"/>
            <a:endParaRPr lang="es-ES" sz="36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018573" y="2139646"/>
            <a:ext cx="7024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3200" dirty="0" smtClean="0"/>
          </a:p>
          <a:p>
            <a:pPr algn="just"/>
            <a:r>
              <a:rPr lang="es-ES" sz="3200" dirty="0" smtClean="0"/>
              <a:t>Término de las funciones.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 smtClean="0"/>
              <a:t>Inhabilidad por 5 años para ingresar a la Administración del Estado.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98805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744452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Una jurisprudencia inconsistente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1944781"/>
            <a:ext cx="6865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/>
          </a:p>
          <a:p>
            <a:pPr algn="just"/>
            <a:endParaRPr lang="es-ES" sz="2400" dirty="0" smtClean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305975"/>
              </p:ext>
            </p:extLst>
          </p:nvPr>
        </p:nvGraphicFramePr>
        <p:xfrm>
          <a:off x="1190538" y="1944779"/>
          <a:ext cx="6865442" cy="4345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2721"/>
                <a:gridCol w="3432721"/>
              </a:tblGrid>
              <a:tr h="526188">
                <a:tc>
                  <a:txBody>
                    <a:bodyPr/>
                    <a:lstStyle/>
                    <a:p>
                      <a:r>
                        <a:rPr lang="es-ES" dirty="0" smtClean="0"/>
                        <a:t>No</a:t>
                      </a:r>
                      <a:r>
                        <a:rPr lang="es-ES" baseline="0" dirty="0" smtClean="0"/>
                        <a:t> infringe gravemente la probidad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Sí infringe</a:t>
                      </a:r>
                      <a:r>
                        <a:rPr lang="es-ES" baseline="0" dirty="0" smtClean="0"/>
                        <a:t> gravemente la probidad</a:t>
                      </a:r>
                      <a:endParaRPr lang="es-ES" dirty="0"/>
                    </a:p>
                  </a:txBody>
                  <a:tcPr/>
                </a:tc>
              </a:tr>
              <a:tr h="960729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El funcionario</a:t>
                      </a:r>
                      <a:r>
                        <a:rPr lang="es-ES" baseline="0" dirty="0" smtClean="0"/>
                        <a:t> que ha actuado sin mala fe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El funcionario que realiza sus funciones de manera negligente</a:t>
                      </a:r>
                      <a:endParaRPr lang="es-ES" dirty="0"/>
                    </a:p>
                  </a:txBody>
                  <a:tcPr/>
                </a:tc>
              </a:tr>
              <a:tr h="1242415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En las infracciones al art. 84 letra g) Ocupar bienes</a:t>
                      </a:r>
                      <a:r>
                        <a:rPr lang="es-ES" baseline="0" dirty="0" smtClean="0"/>
                        <a:t> institucionales…..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El que utiliza el teléfono institucional</a:t>
                      </a:r>
                      <a:r>
                        <a:rPr lang="es-ES" baseline="0" dirty="0" smtClean="0"/>
                        <a:t> para fines personales.</a:t>
                      </a:r>
                      <a:endParaRPr lang="es-ES" dirty="0"/>
                    </a:p>
                  </a:txBody>
                  <a:tcPr/>
                </a:tc>
              </a:tr>
              <a:tr h="1502165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Si no hay beneficios</a:t>
                      </a:r>
                      <a:r>
                        <a:rPr lang="es-ES" baseline="0" dirty="0" smtClean="0"/>
                        <a:t> patrimoniales para el infractor.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/>
                        <a:t>Funcionaria</a:t>
                      </a:r>
                      <a:r>
                        <a:rPr lang="es-ES" baseline="0" dirty="0" smtClean="0"/>
                        <a:t> sorprendida en conducta contraria a la moral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21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08498" y="714409"/>
            <a:ext cx="793692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3600" b="1" dirty="0" smtClean="0"/>
          </a:p>
          <a:p>
            <a:pPr algn="ctr"/>
            <a:endParaRPr lang="es-ES" sz="3600" b="1" dirty="0" smtClean="0"/>
          </a:p>
          <a:p>
            <a:pPr algn="ctr"/>
            <a:r>
              <a:rPr lang="es-ES" sz="4000" b="1" dirty="0" smtClean="0"/>
              <a:t>Calificada jurídicamente una conducta como “infracción grave a la probidad administrativa” ¿necesariamente se debe aplicar la destitución?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17223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744452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Tres tesis de CGR: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1772794"/>
            <a:ext cx="68654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 smtClean="0"/>
          </a:p>
          <a:p>
            <a:pPr marL="342900" indent="-342900" algn="just">
              <a:buFont typeface="Arial"/>
              <a:buChar char="•"/>
            </a:pPr>
            <a:r>
              <a:rPr lang="es-ES" sz="2400" dirty="0" smtClean="0"/>
              <a:t>Calificada una conducta como infracción grave a la probidad administrativa se debe aplicar la destitución. No se pueden ponderar circunstancias atenuantes. </a:t>
            </a:r>
          </a:p>
          <a:p>
            <a:pPr marL="342900" indent="-342900" algn="just">
              <a:buFont typeface="Arial"/>
              <a:buChar char="•"/>
            </a:pPr>
            <a:endParaRPr lang="es-ES" sz="2400" dirty="0"/>
          </a:p>
          <a:p>
            <a:pPr marL="342900" indent="-342900" algn="just">
              <a:buFont typeface="Arial"/>
              <a:buChar char="•"/>
            </a:pPr>
            <a:r>
              <a:rPr lang="es-ES" sz="2400" dirty="0" smtClean="0"/>
              <a:t>En virtud de su potestad disciplinaria la Administración puede rebajar la sanción mediante un acto administrativo fundado. </a:t>
            </a:r>
          </a:p>
          <a:p>
            <a:pPr marL="342900" indent="-342900" algn="just">
              <a:buFont typeface="Arial"/>
              <a:buChar char="•"/>
            </a:pPr>
            <a:endParaRPr lang="es-ES" sz="2400" dirty="0"/>
          </a:p>
          <a:p>
            <a:pPr marL="342900" indent="-342900" algn="just">
              <a:buFont typeface="Arial"/>
              <a:buChar char="•"/>
            </a:pPr>
            <a:r>
              <a:rPr lang="es-ES" sz="2400" dirty="0" smtClean="0"/>
              <a:t>La administración tiene el deber de ponderar las atenuantes.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7463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744452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Conclusiones: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1772794"/>
            <a:ext cx="68654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 smtClean="0"/>
          </a:p>
          <a:p>
            <a:pPr marL="342900" indent="-342900" algn="just">
              <a:buFont typeface="Arial"/>
              <a:buChar char="•"/>
            </a:pPr>
            <a:endParaRPr lang="es-ES" sz="2400" dirty="0"/>
          </a:p>
          <a:p>
            <a:pPr marL="342900" indent="-342900" algn="just">
              <a:buFont typeface="Arial"/>
              <a:buChar char="•"/>
            </a:pPr>
            <a:r>
              <a:rPr lang="es-ES" sz="2400" dirty="0" smtClean="0"/>
              <a:t>CGR ha reconocido una amplia discrecionalidad a la Administración para determinar si una conducta infringe de manera grave el principio de probidad administrativa.</a:t>
            </a:r>
          </a:p>
          <a:p>
            <a:pPr marL="342900" indent="-342900" algn="just">
              <a:buFont typeface="Arial"/>
              <a:buChar char="•"/>
            </a:pPr>
            <a:endParaRPr lang="es-ES" sz="2400" dirty="0"/>
          </a:p>
          <a:p>
            <a:pPr marL="342900" indent="-342900" algn="just">
              <a:buFont typeface="Arial"/>
              <a:buChar char="•"/>
            </a:pPr>
            <a:r>
              <a:rPr lang="es-ES" sz="2400" dirty="0" smtClean="0"/>
              <a:t>Si bien existe alguna jurisprudencia que ha limitado la potestad de la Administración, los criterios de control utilizados no son claros ni congruentes.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12358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744452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Conclusiones: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1772794"/>
            <a:ext cx="68654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 smtClean="0"/>
          </a:p>
          <a:p>
            <a:pPr marL="342900" indent="-342900" algn="just">
              <a:buFont typeface="Arial"/>
              <a:buChar char="•"/>
            </a:pPr>
            <a:endParaRPr lang="es-ES" sz="2400" dirty="0"/>
          </a:p>
          <a:p>
            <a:pPr marL="342900" indent="-342900" algn="just">
              <a:buFont typeface="Arial"/>
              <a:buChar char="•"/>
            </a:pPr>
            <a:r>
              <a:rPr lang="es-ES" sz="2400" dirty="0" smtClean="0"/>
              <a:t>No se ha cumplido con el objetivo buscado por el legislador, cual era eliminar todo grado de discrecionalidad en la aplicación de la medida disciplinaria de destitución.</a:t>
            </a:r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50333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744452"/>
            <a:ext cx="738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Una pregunta final: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90539" y="1772794"/>
            <a:ext cx="6865441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 smtClean="0"/>
          </a:p>
          <a:p>
            <a:pPr marL="342900" indent="-342900" algn="just">
              <a:buFont typeface="Arial"/>
              <a:buChar char="•"/>
            </a:pPr>
            <a:endParaRPr lang="es-ES" sz="2400" dirty="0"/>
          </a:p>
          <a:p>
            <a:pPr algn="just"/>
            <a:r>
              <a:rPr lang="es-ES" sz="3200" dirty="0"/>
              <a:t>¿Debiese ser una preocupación de los funcionarios públicos la forma en que </a:t>
            </a:r>
            <a:r>
              <a:rPr lang="es-ES" sz="3200" dirty="0" smtClean="0"/>
              <a:t>se ejerce y se controla </a:t>
            </a:r>
            <a:r>
              <a:rPr lang="es-ES" sz="3200" dirty="0"/>
              <a:t>en Chile el poder disciplinario del Estado?</a:t>
            </a:r>
          </a:p>
        </p:txBody>
      </p:sp>
    </p:spTree>
    <p:extLst>
      <p:ext uri="{BB962C8B-B14F-4D97-AF65-F5344CB8AC3E}">
        <p14:creationId xmlns:p14="http://schemas.microsoft.com/office/powerpoint/2010/main" val="245078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024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/>
              <a:t>	</a:t>
            </a:r>
            <a:r>
              <a:rPr lang="es-ES" sz="3600" dirty="0" smtClean="0"/>
              <a:t>Las causales de destitución: Situación anterior a la reforma del año 1999</a:t>
            </a:r>
            <a:endParaRPr lang="es-ES" sz="3600" dirty="0"/>
          </a:p>
          <a:p>
            <a:pPr algn="just"/>
            <a:endParaRPr lang="es-ES" sz="36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018573" y="2139646"/>
            <a:ext cx="7024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3200" dirty="0" smtClean="0"/>
          </a:p>
          <a:p>
            <a:pPr algn="just"/>
            <a:endParaRPr lang="es-ES" sz="3200" dirty="0"/>
          </a:p>
          <a:p>
            <a:pPr algn="just"/>
            <a:r>
              <a:rPr lang="es-ES" sz="3200" i="1" dirty="0" smtClean="0"/>
              <a:t>“La medida disciplinaria de destitución procederá </a:t>
            </a:r>
            <a:r>
              <a:rPr lang="es-ES" sz="3200" i="1" u="sng" dirty="0" smtClean="0"/>
              <a:t>siempre</a:t>
            </a:r>
            <a:r>
              <a:rPr lang="es-ES" sz="3200" i="1" dirty="0" smtClean="0"/>
              <a:t> en los siguientes casos:” </a:t>
            </a:r>
            <a:endParaRPr lang="es-ES" sz="3200" i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5066404" y="4895028"/>
            <a:ext cx="3170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Antiguo inciso 2º del Art. 125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715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02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Alternativas de interpretación</a:t>
            </a:r>
            <a:endParaRPr lang="es-ES" sz="36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018573" y="2139646"/>
            <a:ext cx="7024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3200" dirty="0" smtClean="0"/>
          </a:p>
          <a:p>
            <a:pPr marL="457200" indent="-457200" algn="just">
              <a:buFont typeface="Arial"/>
              <a:buChar char="•"/>
            </a:pPr>
            <a:r>
              <a:rPr lang="es-ES" sz="3200" dirty="0" smtClean="0"/>
              <a:t>La destitución procede solamente en los casos del Art. 125.</a:t>
            </a:r>
          </a:p>
          <a:p>
            <a:pPr marL="457200" indent="-457200" algn="just">
              <a:buFont typeface="Arial"/>
              <a:buChar char="•"/>
            </a:pPr>
            <a:endParaRPr lang="es-ES" sz="3200" dirty="0"/>
          </a:p>
          <a:p>
            <a:pPr marL="457200" indent="-457200" algn="just">
              <a:buFont typeface="Arial"/>
              <a:buChar char="•"/>
            </a:pPr>
            <a:r>
              <a:rPr lang="es-ES" sz="3200" dirty="0" smtClean="0"/>
              <a:t>La destitución procede ante cualquier hecho que implique una vulneración grave a las obligaciones funcionarias. (Tesis de CGR).</a:t>
            </a:r>
          </a:p>
        </p:txBody>
      </p:sp>
    </p:spTree>
    <p:extLst>
      <p:ext uri="{BB962C8B-B14F-4D97-AF65-F5344CB8AC3E}">
        <p14:creationId xmlns:p14="http://schemas.microsoft.com/office/powerpoint/2010/main" val="229723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8" y="939316"/>
            <a:ext cx="7275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La reforma del año 1999 al art. 125</a:t>
            </a:r>
            <a:endParaRPr lang="es-ES" sz="3600" dirty="0"/>
          </a:p>
          <a:p>
            <a:pPr algn="just"/>
            <a:endParaRPr lang="es-ES" sz="3600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899519" y="2911660"/>
            <a:ext cx="72755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Objetivo de la reforma: “eliminar todo grado de discrecionalidad en la  aplicación  de la medida disciplinaria de destitución”.</a:t>
            </a:r>
            <a:endParaRPr lang="es-ES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910206" y="5635897"/>
            <a:ext cx="436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Comisión de  Constitución, Legislación, Justicia y Reglamento del Senado.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711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381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La reforma del año 1999 al art. 125</a:t>
            </a:r>
            <a:endParaRPr lang="es-ES" sz="3600" dirty="0"/>
          </a:p>
          <a:p>
            <a:pPr algn="just"/>
            <a:endParaRPr lang="es-ES" sz="3600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899519" y="2911660"/>
            <a:ext cx="72755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Nueva redacción: “La medida disciplinaria de destitución procederá </a:t>
            </a:r>
            <a:r>
              <a:rPr lang="es-ES" sz="2800" u="sng" dirty="0" smtClean="0"/>
              <a:t>sólo cuando los hechos constitutivos de la infracción vulneren gravemente el principio de probidad administrativa </a:t>
            </a:r>
            <a:r>
              <a:rPr lang="es-ES" sz="2800" dirty="0" smtClean="0"/>
              <a:t>y en los siguientes casos: (…)”.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60940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38134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3600" dirty="0" smtClean="0"/>
          </a:p>
          <a:p>
            <a:pPr algn="ctr"/>
            <a:endParaRPr lang="es-ES" sz="3600" dirty="0"/>
          </a:p>
          <a:p>
            <a:pPr algn="ctr"/>
            <a:endParaRPr lang="es-ES" sz="3600" dirty="0" smtClean="0"/>
          </a:p>
          <a:p>
            <a:pPr algn="ctr"/>
            <a:r>
              <a:rPr lang="es-ES" sz="4000" dirty="0" smtClean="0"/>
              <a:t>Conductas que infringen a la probidad administrativa</a:t>
            </a:r>
            <a:endParaRPr lang="es-ES" sz="4000" dirty="0"/>
          </a:p>
          <a:p>
            <a:pPr algn="just"/>
            <a:endParaRPr lang="es-ES" sz="3600" b="1" dirty="0"/>
          </a:p>
        </p:txBody>
      </p:sp>
      <p:sp>
        <p:nvSpPr>
          <p:cNvPr id="4" name="Rectángulo 3"/>
          <p:cNvSpPr/>
          <p:nvPr/>
        </p:nvSpPr>
        <p:spPr>
          <a:xfrm>
            <a:off x="1481559" y="4127699"/>
            <a:ext cx="6428910" cy="2116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7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19" y="939316"/>
            <a:ext cx="7381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Una definición amplia y vaga de probidad</a:t>
            </a:r>
            <a:endParaRPr lang="es-ES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283136" y="3016395"/>
            <a:ext cx="6772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“El </a:t>
            </a:r>
            <a:r>
              <a:rPr lang="es-ES" sz="2400" dirty="0"/>
              <a:t>principio de la probidad administrativa consiste </a:t>
            </a:r>
            <a:r>
              <a:rPr lang="es-ES" sz="2400" dirty="0" smtClean="0"/>
              <a:t>observar </a:t>
            </a:r>
            <a:r>
              <a:rPr lang="es-ES" sz="2400" dirty="0"/>
              <a:t>una conducta funcionaria intachable y un </a:t>
            </a:r>
            <a:r>
              <a:rPr lang="es-ES" sz="2400" dirty="0" smtClean="0"/>
              <a:t>desempeño honesto </a:t>
            </a:r>
            <a:r>
              <a:rPr lang="es-ES" sz="2400" dirty="0"/>
              <a:t>y leal de la </a:t>
            </a:r>
            <a:r>
              <a:rPr lang="es-ES" sz="2400" dirty="0" smtClean="0"/>
              <a:t>función </a:t>
            </a:r>
            <a:r>
              <a:rPr lang="es-ES" sz="2400" dirty="0"/>
              <a:t>o cargo, con preeminencia del </a:t>
            </a:r>
            <a:r>
              <a:rPr lang="es-ES" sz="2400" dirty="0" smtClean="0"/>
              <a:t>interés </a:t>
            </a:r>
            <a:r>
              <a:rPr lang="es-ES" sz="2400" dirty="0"/>
              <a:t>general sobre el </a:t>
            </a:r>
            <a:r>
              <a:rPr lang="es-ES" sz="2400" dirty="0" smtClean="0"/>
              <a:t>particular”.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524047" y="5966642"/>
            <a:ext cx="27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Art. 52 LOCBGAE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172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2764</TotalTime>
  <Words>1138</Words>
  <Application>Microsoft Office PowerPoint</Application>
  <PresentationFormat>Presentación en pantalla (4:3)</PresentationFormat>
  <Paragraphs>186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Elemental</vt:lpstr>
      <vt:lpstr>La destitución por infracción grave a la probidad administrativa en la jurisprudencia de la CGR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destitución por infracción grave a la probidad administrativa en la jurisprudencia de la CGR</dc:title>
  <dc:creator>Eve Velasquez</dc:creator>
  <cp:lastModifiedBy>Juana Fuentealba Valenzuela</cp:lastModifiedBy>
  <cp:revision>33</cp:revision>
  <dcterms:created xsi:type="dcterms:W3CDTF">2018-04-22T23:01:37Z</dcterms:created>
  <dcterms:modified xsi:type="dcterms:W3CDTF">2018-05-14T22:37:05Z</dcterms:modified>
</cp:coreProperties>
</file>